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5" r:id="rId4"/>
    <p:sldId id="274" r:id="rId5"/>
    <p:sldId id="266" r:id="rId6"/>
    <p:sldId id="276" r:id="rId7"/>
    <p:sldId id="267" r:id="rId8"/>
    <p:sldId id="277" r:id="rId9"/>
    <p:sldId id="263" r:id="rId10"/>
    <p:sldId id="282" r:id="rId11"/>
    <p:sldId id="270" r:id="rId12"/>
    <p:sldId id="268" r:id="rId13"/>
    <p:sldId id="269" r:id="rId14"/>
    <p:sldId id="260" r:id="rId15"/>
    <p:sldId id="258" r:id="rId16"/>
    <p:sldId id="281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%20Documents\talks\2016\2016%20election%20charts%20oct%201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Office_Excel_2007_Workbook5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%20Documents\talks\2016\fed\public%20opinion%20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%20Documents\talks\2016\2016%20election%20charts%20oct%20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%20Documents\talks\2016\2016%20election%20charts%20oct%20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%20Documents\talks\2016\2016%20election%20charts%20oct%20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%20Documents\talks\2016\2016%20election%20charts%20oct%201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2007_Workbook1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Office_Excel_2007_Workbook2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Office_Excel_2007_Workbook3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Office_Excel_2007_Workbook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9207443059387425"/>
          <c:y val="4.0896081457154634E-2"/>
          <c:w val="0.80792556940612603"/>
          <c:h val="0.66193117820071579"/>
        </c:manualLayout>
      </c:layout>
      <c:barChart>
        <c:barDir val="col"/>
        <c:grouping val="clustered"/>
        <c:ser>
          <c:idx val="0"/>
          <c:order val="0"/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dLbls>
            <c:showVal val="1"/>
          </c:dLbls>
          <c:cat>
            <c:strRef>
              <c:f>Sheet1!$A$15:$A$18</c:f>
              <c:strCache>
                <c:ptCount val="4"/>
                <c:pt idx="0">
                  <c:v>Clinton</c:v>
                </c:pt>
                <c:pt idx="1">
                  <c:v>Trump</c:v>
                </c:pt>
                <c:pt idx="2">
                  <c:v>Johnson</c:v>
                </c:pt>
                <c:pt idx="3">
                  <c:v>Stein</c:v>
                </c:pt>
              </c:strCache>
            </c:strRef>
          </c:cat>
          <c:val>
            <c:numRef>
              <c:f>Sheet1!$B$15:$B$18</c:f>
              <c:numCache>
                <c:formatCode>General</c:formatCode>
                <c:ptCount val="4"/>
                <c:pt idx="0">
                  <c:v>43.4</c:v>
                </c:pt>
                <c:pt idx="1">
                  <c:v>41.1</c:v>
                </c:pt>
                <c:pt idx="2">
                  <c:v>7</c:v>
                </c:pt>
                <c:pt idx="3">
                  <c:v>2.4</c:v>
                </c:pt>
              </c:numCache>
            </c:numRef>
          </c:val>
        </c:ser>
        <c:axId val="83956096"/>
        <c:axId val="83958784"/>
      </c:barChart>
      <c:catAx>
        <c:axId val="83956096"/>
        <c:scaling>
          <c:orientation val="minMax"/>
        </c:scaling>
        <c:axPos val="b"/>
        <c:tickLblPos val="nextTo"/>
        <c:crossAx val="83958784"/>
        <c:crosses val="autoZero"/>
        <c:auto val="1"/>
        <c:lblAlgn val="ctr"/>
        <c:lblOffset val="100"/>
      </c:catAx>
      <c:valAx>
        <c:axId val="83958784"/>
        <c:scaling>
          <c:orientation val="minMax"/>
        </c:scaling>
        <c:axPos val="l"/>
        <c:majorGridlines/>
        <c:numFmt formatCode="General" sourceLinked="1"/>
        <c:tickLblPos val="nextTo"/>
        <c:crossAx val="83956096"/>
        <c:crosses val="autoZero"/>
        <c:crossBetween val="between"/>
      </c:valAx>
    </c:plotArea>
    <c:plotVisOnly val="1"/>
  </c:chart>
  <c:txPr>
    <a:bodyPr/>
    <a:lstStyle/>
    <a:p>
      <a:pPr>
        <a:defRPr sz="20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vert="horz"/>
          <a:lstStyle/>
          <a:p>
            <a:pPr>
              <a:defRPr sz="1800"/>
            </a:pPr>
            <a:r>
              <a:rPr lang="en-US" sz="1600" dirty="0"/>
              <a:t>2016 Election: Under 35 (likely </a:t>
            </a:r>
            <a:r>
              <a:rPr lang="en-US" sz="1600" dirty="0" smtClean="0"/>
              <a:t>voter)</a:t>
            </a:r>
            <a:endParaRPr lang="en-US" sz="1600" dirty="0"/>
          </a:p>
          <a:p>
            <a:pPr>
              <a:defRPr sz="1800"/>
            </a:pPr>
            <a:r>
              <a:rPr lang="en-US" sz="1200" dirty="0"/>
              <a:t>(Quinnipiac: Sept. 14)</a:t>
            </a:r>
          </a:p>
        </c:rich>
      </c:tx>
      <c:layout>
        <c:manualLayout>
          <c:xMode val="edge"/>
          <c:yMode val="edge"/>
          <c:x val="0.11506363591343553"/>
          <c:y val="1.4454382415410821E-3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dPt>
            <c:idx val="0"/>
            <c:spPr>
              <a:solidFill>
                <a:srgbClr val="0070C0"/>
              </a:solidFill>
              <a:ln>
                <a:solidFill>
                  <a:sysClr val="windowText" lastClr="000000"/>
                </a:solidFill>
              </a:ln>
              <a:effectLst/>
            </c:spPr>
          </c:dPt>
          <c:dPt>
            <c:idx val="1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  <a:effectLst/>
            </c:spPr>
          </c:dPt>
          <c:dPt>
            <c:idx val="2"/>
            <c:spPr>
              <a:solidFill>
                <a:srgbClr val="7030A0"/>
              </a:solidFill>
              <a:ln>
                <a:solidFill>
                  <a:sysClr val="windowText" lastClr="000000"/>
                </a:solidFill>
              </a:ln>
              <a:effectLst/>
            </c:spPr>
          </c:dPt>
          <c:dPt>
            <c:idx val="3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Sheet1!$A$9:$A$12</c:f>
              <c:strCache>
                <c:ptCount val="4"/>
                <c:pt idx="0">
                  <c:v>Clinton</c:v>
                </c:pt>
                <c:pt idx="1">
                  <c:v>Trump</c:v>
                </c:pt>
                <c:pt idx="2">
                  <c:v>Johnson</c:v>
                </c:pt>
                <c:pt idx="3">
                  <c:v>Stein</c:v>
                </c:pt>
              </c:strCache>
            </c:strRef>
          </c:cat>
          <c:val>
            <c:numRef>
              <c:f>Sheet1!$B$9:$B$12</c:f>
              <c:numCache>
                <c:formatCode>0</c:formatCode>
                <c:ptCount val="4"/>
                <c:pt idx="0">
                  <c:v>31</c:v>
                </c:pt>
                <c:pt idx="1">
                  <c:v>26</c:v>
                </c:pt>
                <c:pt idx="2">
                  <c:v>29</c:v>
                </c:pt>
                <c:pt idx="3">
                  <c:v>15</c:v>
                </c:pt>
              </c:numCache>
            </c:numRef>
          </c:val>
        </c:ser>
        <c:gapWidth val="219"/>
        <c:overlap val="-27"/>
        <c:axId val="165761792"/>
        <c:axId val="165763328"/>
      </c:barChart>
      <c:catAx>
        <c:axId val="16576179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65763328"/>
        <c:crosses val="autoZero"/>
        <c:auto val="1"/>
        <c:lblAlgn val="ctr"/>
        <c:lblOffset val="100"/>
      </c:catAx>
      <c:valAx>
        <c:axId val="16576332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65761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0543044619422568E-2"/>
          <c:y val="4.7798556430446337E-2"/>
          <c:w val="0.90612362204724406"/>
          <c:h val="0.71669181977252938"/>
        </c:manualLayout>
      </c:layout>
      <c:barChart>
        <c:barDir val="col"/>
        <c:grouping val="clustered"/>
        <c:ser>
          <c:idx val="0"/>
          <c:order val="0"/>
          <c:tx>
            <c:strRef>
              <c:f>Sheet1!$A$103</c:f>
              <c:strCache>
                <c:ptCount val="1"/>
                <c:pt idx="0">
                  <c:v>Republicans</c:v>
                </c:pt>
              </c:strCache>
            </c:strRef>
          </c:tx>
          <c:spPr>
            <a:solidFill>
              <a:srgbClr val="FF0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Sheet1!$B$102:$D$102</c:f>
              <c:strCache>
                <c:ptCount val="3"/>
                <c:pt idx="0">
                  <c:v>Current</c:v>
                </c:pt>
                <c:pt idx="1">
                  <c:v>Safe</c:v>
                </c:pt>
                <c:pt idx="2">
                  <c:v>Projected</c:v>
                </c:pt>
              </c:strCache>
            </c:strRef>
          </c:cat>
          <c:val>
            <c:numRef>
              <c:f>Sheet1!$B$103:$D$103</c:f>
              <c:numCache>
                <c:formatCode>General</c:formatCode>
                <c:ptCount val="3"/>
                <c:pt idx="0">
                  <c:v>54</c:v>
                </c:pt>
                <c:pt idx="1">
                  <c:v>44</c:v>
                </c:pt>
                <c:pt idx="2">
                  <c:v>49</c:v>
                </c:pt>
              </c:numCache>
            </c:numRef>
          </c:val>
        </c:ser>
        <c:ser>
          <c:idx val="1"/>
          <c:order val="1"/>
          <c:tx>
            <c:strRef>
              <c:f>Sheet1!$A$104</c:f>
              <c:strCache>
                <c:ptCount val="1"/>
                <c:pt idx="0">
                  <c:v>Democrats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0"/>
              <c:layout>
                <c:manualLayout>
                  <c:x val="0"/>
                  <c:y val="1.944444444444444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6666666666667304E-3"/>
                  <c:y val="5.5555555555555558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Sheet1!$B$102:$D$102</c:f>
              <c:strCache>
                <c:ptCount val="3"/>
                <c:pt idx="0">
                  <c:v>Current</c:v>
                </c:pt>
                <c:pt idx="1">
                  <c:v>Safe</c:v>
                </c:pt>
                <c:pt idx="2">
                  <c:v>Projected</c:v>
                </c:pt>
              </c:strCache>
            </c:strRef>
          </c:cat>
          <c:val>
            <c:numRef>
              <c:f>Sheet1!$B$104:$D$104</c:f>
              <c:numCache>
                <c:formatCode>General</c:formatCode>
                <c:ptCount val="3"/>
                <c:pt idx="0">
                  <c:v>46</c:v>
                </c:pt>
                <c:pt idx="1">
                  <c:v>45</c:v>
                </c:pt>
                <c:pt idx="2">
                  <c:v>50</c:v>
                </c:pt>
              </c:numCache>
            </c:numRef>
          </c:val>
        </c:ser>
        <c:ser>
          <c:idx val="2"/>
          <c:order val="2"/>
          <c:tx>
            <c:strRef>
              <c:f>Sheet1!$A$105</c:f>
              <c:strCache>
                <c:ptCount val="1"/>
                <c:pt idx="0">
                  <c:v>Toss UP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Sheet1!$B$102:$D$102</c:f>
              <c:strCache>
                <c:ptCount val="3"/>
                <c:pt idx="0">
                  <c:v>Current</c:v>
                </c:pt>
                <c:pt idx="1">
                  <c:v>Safe</c:v>
                </c:pt>
                <c:pt idx="2">
                  <c:v>Projected</c:v>
                </c:pt>
              </c:strCache>
            </c:strRef>
          </c:cat>
          <c:val>
            <c:numRef>
              <c:f>Sheet1!$B$105:$D$105</c:f>
              <c:numCache>
                <c:formatCode>General</c:formatCode>
                <c:ptCount val="3"/>
                <c:pt idx="2">
                  <c:v>1</c:v>
                </c:pt>
              </c:numCache>
            </c:numRef>
          </c:val>
        </c:ser>
        <c:axId val="118051968"/>
        <c:axId val="118053504"/>
      </c:barChart>
      <c:catAx>
        <c:axId val="11805196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18053504"/>
        <c:crosses val="autoZero"/>
        <c:auto val="1"/>
        <c:lblAlgn val="ctr"/>
        <c:lblOffset val="100"/>
      </c:catAx>
      <c:valAx>
        <c:axId val="1180535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18051968"/>
        <c:crosses val="autoZero"/>
        <c:crossBetween val="between"/>
      </c:valAx>
    </c:plotArea>
    <c:legend>
      <c:legendPos val="b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dPt>
            <c:idx val="1"/>
            <c:spPr>
              <a:solidFill>
                <a:srgbClr val="FF0000"/>
              </a:solidFill>
            </c:spPr>
          </c:dPt>
          <c:dLbls>
            <c:showVal val="1"/>
          </c:dLbls>
          <c:cat>
            <c:strRef>
              <c:f>Sheet1!$A$11:$A$12</c:f>
              <c:strCache>
                <c:ptCount val="2"/>
                <c:pt idx="0">
                  <c:v>Clinton</c:v>
                </c:pt>
                <c:pt idx="1">
                  <c:v>Trump</c:v>
                </c:pt>
              </c:strCache>
            </c:strRef>
          </c:cat>
          <c:val>
            <c:numRef>
              <c:f>Sheet1!$B$11:$B$12</c:f>
              <c:numCache>
                <c:formatCode>General</c:formatCode>
                <c:ptCount val="2"/>
                <c:pt idx="0">
                  <c:v>47.5</c:v>
                </c:pt>
                <c:pt idx="1">
                  <c:v>45</c:v>
                </c:pt>
              </c:numCache>
            </c:numRef>
          </c:val>
        </c:ser>
        <c:axId val="98010240"/>
        <c:axId val="128675200"/>
      </c:barChart>
      <c:catAx>
        <c:axId val="98010240"/>
        <c:scaling>
          <c:orientation val="minMax"/>
        </c:scaling>
        <c:axPos val="b"/>
        <c:tickLblPos val="nextTo"/>
        <c:crossAx val="128675200"/>
        <c:crosses val="autoZero"/>
        <c:auto val="1"/>
        <c:lblAlgn val="ctr"/>
        <c:lblOffset val="100"/>
      </c:catAx>
      <c:valAx>
        <c:axId val="128675200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98010240"/>
        <c:crosses val="autoZero"/>
        <c:crossBetween val="between"/>
      </c:valAx>
    </c:plotArea>
    <c:plotVisOnly val="1"/>
  </c:chart>
  <c:txPr>
    <a:bodyPr/>
    <a:lstStyle/>
    <a:p>
      <a:pPr>
        <a:defRPr sz="20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Lbls>
            <c:showVal val="1"/>
          </c:dLbls>
          <c:cat>
            <c:strRef>
              <c:f>Sheet1!$A$20:$A$22</c:f>
              <c:strCache>
                <c:ptCount val="3"/>
                <c:pt idx="0">
                  <c:v>Clinton</c:v>
                </c:pt>
                <c:pt idx="1">
                  <c:v>Trump</c:v>
                </c:pt>
                <c:pt idx="2">
                  <c:v>Toss Ups</c:v>
                </c:pt>
              </c:strCache>
            </c:strRef>
          </c:cat>
          <c:val>
            <c:numRef>
              <c:f>Sheet1!$B$20:$B$22</c:f>
              <c:numCache>
                <c:formatCode>General</c:formatCode>
                <c:ptCount val="3"/>
                <c:pt idx="0">
                  <c:v>201</c:v>
                </c:pt>
                <c:pt idx="1">
                  <c:v>165</c:v>
                </c:pt>
                <c:pt idx="2">
                  <c:v>172</c:v>
                </c:pt>
              </c:numCache>
            </c:numRef>
          </c:val>
        </c:ser>
        <c:axId val="117522432"/>
        <c:axId val="117523968"/>
      </c:barChart>
      <c:catAx>
        <c:axId val="117522432"/>
        <c:scaling>
          <c:orientation val="minMax"/>
        </c:scaling>
        <c:axPos val="b"/>
        <c:tickLblPos val="nextTo"/>
        <c:crossAx val="117523968"/>
        <c:crosses val="autoZero"/>
        <c:auto val="1"/>
        <c:lblAlgn val="ctr"/>
        <c:lblOffset val="100"/>
      </c:catAx>
      <c:valAx>
        <c:axId val="117523968"/>
        <c:scaling>
          <c:orientation val="minMax"/>
        </c:scaling>
        <c:axPos val="l"/>
        <c:majorGridlines/>
        <c:numFmt formatCode="General" sourceLinked="1"/>
        <c:tickLblPos val="nextTo"/>
        <c:crossAx val="1175224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dPt>
            <c:idx val="1"/>
            <c:spPr>
              <a:solidFill>
                <a:srgbClr val="FF0000"/>
              </a:solidFill>
            </c:spPr>
          </c:dPt>
          <c:dLbls>
            <c:showVal val="1"/>
          </c:dLbls>
          <c:cat>
            <c:strRef>
              <c:f>Sheet1!$A$23:$A$24</c:f>
              <c:strCache>
                <c:ptCount val="2"/>
                <c:pt idx="0">
                  <c:v>Clinton</c:v>
                </c:pt>
                <c:pt idx="1">
                  <c:v>Trump</c:v>
                </c:pt>
              </c:strCache>
            </c:strRef>
          </c:cat>
          <c:val>
            <c:numRef>
              <c:f>Sheet1!$B$23:$B$24</c:f>
              <c:numCache>
                <c:formatCode>General</c:formatCode>
                <c:ptCount val="2"/>
                <c:pt idx="0">
                  <c:v>292</c:v>
                </c:pt>
                <c:pt idx="1">
                  <c:v>246</c:v>
                </c:pt>
              </c:numCache>
            </c:numRef>
          </c:val>
        </c:ser>
        <c:axId val="117569024"/>
        <c:axId val="117570560"/>
      </c:barChart>
      <c:catAx>
        <c:axId val="117569024"/>
        <c:scaling>
          <c:orientation val="minMax"/>
        </c:scaling>
        <c:axPos val="b"/>
        <c:tickLblPos val="nextTo"/>
        <c:crossAx val="117570560"/>
        <c:crosses val="autoZero"/>
        <c:auto val="1"/>
        <c:lblAlgn val="ctr"/>
        <c:lblOffset val="100"/>
      </c:catAx>
      <c:valAx>
        <c:axId val="117570560"/>
        <c:scaling>
          <c:orientation val="minMax"/>
        </c:scaling>
        <c:axPos val="l"/>
        <c:majorGridlines/>
        <c:numFmt formatCode="General" sourceLinked="1"/>
        <c:tickLblPos val="nextTo"/>
        <c:crossAx val="1175690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Sheet1!$A$52</c:f>
              <c:strCache>
                <c:ptCount val="1"/>
                <c:pt idx="0">
                  <c:v>Clinton</c:v>
                </c:pt>
              </c:strCache>
            </c:strRef>
          </c:tx>
          <c:dLbls>
            <c:showVal val="1"/>
          </c:dLbls>
          <c:cat>
            <c:strRef>
              <c:f>Sheet1!$B$51:$C$51</c:f>
              <c:strCache>
                <c:ptCount val="2"/>
                <c:pt idx="0">
                  <c:v>Favorable</c:v>
                </c:pt>
                <c:pt idx="1">
                  <c:v>Unfavorable</c:v>
                </c:pt>
              </c:strCache>
            </c:strRef>
          </c:cat>
          <c:val>
            <c:numRef>
              <c:f>Sheet1!$B$52:$C$52</c:f>
              <c:numCache>
                <c:formatCode>General</c:formatCode>
                <c:ptCount val="2"/>
                <c:pt idx="0">
                  <c:v>43</c:v>
                </c:pt>
                <c:pt idx="1">
                  <c:v>54</c:v>
                </c:pt>
              </c:numCache>
            </c:numRef>
          </c:val>
        </c:ser>
        <c:ser>
          <c:idx val="1"/>
          <c:order val="1"/>
          <c:tx>
            <c:strRef>
              <c:f>Sheet1!$A$53</c:f>
              <c:strCache>
                <c:ptCount val="1"/>
                <c:pt idx="0">
                  <c:v>Trump</c:v>
                </c:pt>
              </c:strCache>
            </c:strRef>
          </c:tx>
          <c:dLbls>
            <c:showVal val="1"/>
          </c:dLbls>
          <c:cat>
            <c:strRef>
              <c:f>Sheet1!$B$51:$C$51</c:f>
              <c:strCache>
                <c:ptCount val="2"/>
                <c:pt idx="0">
                  <c:v>Favorable</c:v>
                </c:pt>
                <c:pt idx="1">
                  <c:v>Unfavorable</c:v>
                </c:pt>
              </c:strCache>
            </c:strRef>
          </c:cat>
          <c:val>
            <c:numRef>
              <c:f>Sheet1!$B$53:$C$53</c:f>
              <c:numCache>
                <c:formatCode>General</c:formatCode>
                <c:ptCount val="2"/>
                <c:pt idx="0">
                  <c:v>38</c:v>
                </c:pt>
                <c:pt idx="1">
                  <c:v>58</c:v>
                </c:pt>
              </c:numCache>
            </c:numRef>
          </c:val>
        </c:ser>
        <c:axId val="117661696"/>
        <c:axId val="117663232"/>
      </c:barChart>
      <c:catAx>
        <c:axId val="117661696"/>
        <c:scaling>
          <c:orientation val="minMax"/>
        </c:scaling>
        <c:axPos val="b"/>
        <c:tickLblPos val="nextTo"/>
        <c:crossAx val="117663232"/>
        <c:crosses val="autoZero"/>
        <c:auto val="1"/>
        <c:lblAlgn val="ctr"/>
        <c:lblOffset val="100"/>
      </c:catAx>
      <c:valAx>
        <c:axId val="117663232"/>
        <c:scaling>
          <c:orientation val="minMax"/>
        </c:scaling>
        <c:axPos val="l"/>
        <c:majorGridlines/>
        <c:numFmt formatCode="General" sourceLinked="1"/>
        <c:tickLblPos val="nextTo"/>
        <c:crossAx val="117661696"/>
        <c:crosses val="autoZero"/>
        <c:crossBetween val="between"/>
      </c:valAx>
    </c:plotArea>
    <c:legend>
      <c:legendPos val="b"/>
    </c:legend>
    <c:plotVisOnly val="1"/>
  </c:chart>
  <c:txPr>
    <a:bodyPr/>
    <a:lstStyle/>
    <a:p>
      <a:pPr>
        <a:defRPr sz="2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vert="horz"/>
          <a:lstStyle/>
          <a:p>
            <a:pPr>
              <a:defRPr/>
            </a:pPr>
            <a:r>
              <a:rPr lang="en-US" dirty="0"/>
              <a:t>College Educated Whites: Vote for Presidential Nominee by Party: 2012 v. 2016</a:t>
            </a:r>
          </a:p>
          <a:p>
            <a:pPr>
              <a:defRPr/>
            </a:pPr>
            <a:r>
              <a:rPr lang="en-US" sz="1200" dirty="0"/>
              <a:t>(source: Bloomberg news)</a:t>
            </a:r>
          </a:p>
        </c:rich>
      </c:tx>
      <c:layout>
        <c:manualLayout>
          <c:xMode val="edge"/>
          <c:yMode val="edge"/>
          <c:x val="0.14715081222955217"/>
          <c:y val="0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Sheet1!$C$6</c:f>
              <c:strCache>
                <c:ptCount val="1"/>
                <c:pt idx="0">
                  <c:v>Democratic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ysClr val="windowText" lastClr="000000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Sheet1!$D$5:$E$5</c:f>
              <c:numCache>
                <c:formatCode>General</c:formatCode>
                <c:ptCount val="2"/>
                <c:pt idx="0">
                  <c:v>2012</c:v>
                </c:pt>
                <c:pt idx="1">
                  <c:v>2016</c:v>
                </c:pt>
              </c:numCache>
            </c:numRef>
          </c:cat>
          <c:val>
            <c:numRef>
              <c:f>Sheet1!$D$6:$E$6</c:f>
              <c:numCache>
                <c:formatCode>General</c:formatCode>
                <c:ptCount val="2"/>
                <c:pt idx="0" formatCode="0">
                  <c:v>42</c:v>
                </c:pt>
                <c:pt idx="1">
                  <c:v>48</c:v>
                </c:pt>
              </c:numCache>
            </c:numRef>
          </c:val>
        </c:ser>
        <c:ser>
          <c:idx val="1"/>
          <c:order val="1"/>
          <c:tx>
            <c:strRef>
              <c:f>Sheet1!$C$7</c:f>
              <c:strCache>
                <c:ptCount val="1"/>
                <c:pt idx="0">
                  <c:v>Republican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Sheet1!$D$5:$E$5</c:f>
              <c:numCache>
                <c:formatCode>General</c:formatCode>
                <c:ptCount val="2"/>
                <c:pt idx="0">
                  <c:v>2012</c:v>
                </c:pt>
                <c:pt idx="1">
                  <c:v>2016</c:v>
                </c:pt>
              </c:numCache>
            </c:numRef>
          </c:cat>
          <c:val>
            <c:numRef>
              <c:f>Sheet1!$D$7:$E$7</c:f>
              <c:numCache>
                <c:formatCode>General</c:formatCode>
                <c:ptCount val="2"/>
                <c:pt idx="0" formatCode="0">
                  <c:v>56</c:v>
                </c:pt>
                <c:pt idx="1">
                  <c:v>37</c:v>
                </c:pt>
              </c:numCache>
            </c:numRef>
          </c:val>
        </c:ser>
        <c:gapWidth val="219"/>
        <c:overlap val="-27"/>
        <c:axId val="117584640"/>
        <c:axId val="117609984"/>
      </c:barChart>
      <c:catAx>
        <c:axId val="1175846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17609984"/>
        <c:crosses val="autoZero"/>
        <c:auto val="1"/>
        <c:lblAlgn val="ctr"/>
        <c:lblOffset val="100"/>
      </c:catAx>
      <c:valAx>
        <c:axId val="1176099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17584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vert="horz"/>
          <a:lstStyle/>
          <a:p>
            <a:pPr>
              <a:defRPr sz="1800"/>
            </a:pPr>
            <a:r>
              <a:rPr lang="en-US" sz="1800" dirty="0"/>
              <a:t>2012 Election: Under 30</a:t>
            </a:r>
          </a:p>
          <a:p>
            <a:pPr>
              <a:defRPr sz="1800"/>
            </a:pPr>
            <a:r>
              <a:rPr lang="en-US" sz="1400" dirty="0"/>
              <a:t>(source: national exit poll)</a:t>
            </a:r>
          </a:p>
        </c:rich>
      </c:tx>
      <c:layout>
        <c:manualLayout>
          <c:xMode val="edge"/>
          <c:yMode val="edge"/>
          <c:x val="0.29871522309711285"/>
          <c:y val="3.2407407407407461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6.9358705161854772E-2"/>
          <c:y val="0.17171296296296326"/>
          <c:w val="0.90286351706036749"/>
          <c:h val="0.720887649460485"/>
        </c:manualLayout>
      </c:layout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rgbClr val="FF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Sheet1!$A$6:$A$7</c:f>
              <c:strCache>
                <c:ptCount val="2"/>
                <c:pt idx="0">
                  <c:v>Obama </c:v>
                </c:pt>
                <c:pt idx="1">
                  <c:v>Romney</c:v>
                </c:pt>
              </c:strCache>
            </c:strRef>
          </c:cat>
          <c:val>
            <c:numRef>
              <c:f>Sheet1!$B$6:$B$7</c:f>
              <c:numCache>
                <c:formatCode>0</c:formatCode>
                <c:ptCount val="2"/>
                <c:pt idx="0">
                  <c:v>60</c:v>
                </c:pt>
                <c:pt idx="1">
                  <c:v>37</c:v>
                </c:pt>
              </c:numCache>
            </c:numRef>
          </c:val>
        </c:ser>
        <c:gapWidth val="219"/>
        <c:overlap val="-27"/>
        <c:axId val="123459072"/>
        <c:axId val="123460608"/>
      </c:barChart>
      <c:catAx>
        <c:axId val="1234590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23460608"/>
        <c:crosses val="autoZero"/>
        <c:auto val="1"/>
        <c:lblAlgn val="ctr"/>
        <c:lblOffset val="100"/>
      </c:catAx>
      <c:valAx>
        <c:axId val="12346060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2345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vert="horz"/>
          <a:lstStyle/>
          <a:p>
            <a:pPr>
              <a:defRPr sz="1800"/>
            </a:pPr>
            <a:r>
              <a:rPr lang="en-US" sz="1800" dirty="0"/>
              <a:t>2008 Election: Under 30</a:t>
            </a:r>
          </a:p>
          <a:p>
            <a:pPr>
              <a:defRPr sz="1800"/>
            </a:pPr>
            <a:r>
              <a:rPr lang="en-US" sz="1400" dirty="0"/>
              <a:t>(source: national exit polls)</a:t>
            </a:r>
          </a:p>
        </c:rich>
      </c:tx>
      <c:layout>
        <c:manualLayout>
          <c:xMode val="edge"/>
          <c:yMode val="edge"/>
          <c:x val="0.12049910873440289"/>
          <c:y val="0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Sheet1!$A$3:$A$4</c:f>
              <c:strCache>
                <c:ptCount val="2"/>
                <c:pt idx="0">
                  <c:v>Obama </c:v>
                </c:pt>
                <c:pt idx="1">
                  <c:v>McCain </c:v>
                </c:pt>
              </c:strCache>
            </c:strRef>
          </c:cat>
          <c:val>
            <c:numRef>
              <c:f>Sheet1!$B$3:$B$4</c:f>
              <c:numCache>
                <c:formatCode>0</c:formatCode>
                <c:ptCount val="2"/>
                <c:pt idx="0">
                  <c:v>66</c:v>
                </c:pt>
                <c:pt idx="1">
                  <c:v>32</c:v>
                </c:pt>
              </c:numCache>
            </c:numRef>
          </c:val>
        </c:ser>
        <c:gapWidth val="219"/>
        <c:overlap val="-27"/>
        <c:axId val="141626752"/>
        <c:axId val="141649024"/>
      </c:barChart>
      <c:catAx>
        <c:axId val="1416267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41649024"/>
        <c:crosses val="autoZero"/>
        <c:auto val="1"/>
        <c:lblAlgn val="ctr"/>
        <c:lblOffset val="100"/>
      </c:catAx>
      <c:valAx>
        <c:axId val="1416490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41626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vert="horz"/>
          <a:lstStyle/>
          <a:p>
            <a:pPr>
              <a:defRPr sz="1800"/>
            </a:pPr>
            <a:r>
              <a:rPr lang="en-US" sz="1600" dirty="0"/>
              <a:t>2016 Election: Under 35 (likely </a:t>
            </a:r>
            <a:r>
              <a:rPr lang="en-US" sz="1600" dirty="0" smtClean="0"/>
              <a:t>voter)</a:t>
            </a:r>
            <a:endParaRPr lang="en-US" sz="1600" dirty="0"/>
          </a:p>
          <a:p>
            <a:pPr>
              <a:defRPr sz="1800"/>
            </a:pPr>
            <a:r>
              <a:rPr lang="en-US" sz="1200" dirty="0"/>
              <a:t>(Quinnipiac: Sept 14)</a:t>
            </a:r>
          </a:p>
        </c:rich>
      </c:tx>
      <c:layout>
        <c:manualLayout>
          <c:xMode val="edge"/>
          <c:yMode val="edge"/>
          <c:x val="0.13475678040244995"/>
          <c:y val="3.2407407407407461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dPt>
            <c:idx val="0"/>
            <c:spPr>
              <a:solidFill>
                <a:srgbClr val="0070C0"/>
              </a:solidFill>
              <a:ln>
                <a:solidFill>
                  <a:sysClr val="windowText" lastClr="000000"/>
                </a:solidFill>
              </a:ln>
              <a:effectLst/>
            </c:spPr>
          </c:dPt>
          <c:dPt>
            <c:idx val="1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Sheet1!$A$14:$A$15</c:f>
              <c:strCache>
                <c:ptCount val="2"/>
                <c:pt idx="0">
                  <c:v>Clinton</c:v>
                </c:pt>
                <c:pt idx="1">
                  <c:v>Trump</c:v>
                </c:pt>
              </c:strCache>
            </c:strRef>
          </c:cat>
          <c:val>
            <c:numRef>
              <c:f>Sheet1!$B$14:$B$15</c:f>
              <c:numCache>
                <c:formatCode>0</c:formatCode>
                <c:ptCount val="2"/>
                <c:pt idx="0">
                  <c:v>55</c:v>
                </c:pt>
                <c:pt idx="1">
                  <c:v>34</c:v>
                </c:pt>
              </c:numCache>
            </c:numRef>
          </c:val>
        </c:ser>
        <c:gapWidth val="219"/>
        <c:overlap val="-27"/>
        <c:axId val="139011968"/>
        <c:axId val="139013504"/>
      </c:barChart>
      <c:catAx>
        <c:axId val="1390119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39013504"/>
        <c:crosses val="autoZero"/>
        <c:auto val="1"/>
        <c:lblAlgn val="ctr"/>
        <c:lblOffset val="100"/>
      </c:catAx>
      <c:valAx>
        <c:axId val="1390135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39011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09E2-1586-4B40-9B1F-6C4CF6A53FEF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8DC4-161E-4D76-9120-87E046C35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09E2-1586-4B40-9B1F-6C4CF6A53FEF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8DC4-161E-4D76-9120-87E046C35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09E2-1586-4B40-9B1F-6C4CF6A53FEF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8DC4-161E-4D76-9120-87E046C35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09E2-1586-4B40-9B1F-6C4CF6A53FEF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8DC4-161E-4D76-9120-87E046C35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09E2-1586-4B40-9B1F-6C4CF6A53FEF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8DC4-161E-4D76-9120-87E046C35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09E2-1586-4B40-9B1F-6C4CF6A53FEF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8DC4-161E-4D76-9120-87E046C35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09E2-1586-4B40-9B1F-6C4CF6A53FEF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8DC4-161E-4D76-9120-87E046C35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09E2-1586-4B40-9B1F-6C4CF6A53FEF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8DC4-161E-4D76-9120-87E046C35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09E2-1586-4B40-9B1F-6C4CF6A53FEF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8DC4-161E-4D76-9120-87E046C35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09E2-1586-4B40-9B1F-6C4CF6A53FEF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8DC4-161E-4D76-9120-87E046C35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09E2-1586-4B40-9B1F-6C4CF6A53FEF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8DC4-161E-4D76-9120-87E046C35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909E2-1586-4B40-9B1F-6C4CF6A53FEF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68DC4-161E-4D76-9120-87E046C35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762000" y="1090628"/>
            <a:ext cx="7772400" cy="40472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Daniel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Palazzolo</a:t>
            </a:r>
            <a:endParaRPr kumimoji="0" lang="en-US" sz="28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Professor of Political Science</a:t>
            </a:r>
            <a:endParaRPr kumimoji="0" lang="en-US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University of Richmond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i="1" dirty="0" smtClean="0"/>
              <a:t>“Presidential Politics and the US Economy”</a:t>
            </a:r>
            <a:r>
              <a:rPr lang="en-US" sz="2800" dirty="0" smtClean="0"/>
              <a:t> </a:t>
            </a:r>
            <a:endParaRPr lang="en-US" sz="2800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VRMCA Fall Conference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October 3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2016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Ave Favorable Ratings (9/21-30)</a:t>
            </a:r>
            <a:br>
              <a:rPr lang="en-US" sz="4000" dirty="0" smtClean="0"/>
            </a:br>
            <a:r>
              <a:rPr lang="en-US" sz="1300" dirty="0" smtClean="0"/>
              <a:t>(source: </a:t>
            </a:r>
            <a:r>
              <a:rPr lang="en-US" sz="1300" dirty="0" err="1" smtClean="0"/>
              <a:t>realclearpolitics</a:t>
            </a:r>
            <a:r>
              <a:rPr lang="en-US" sz="1300" dirty="0" smtClean="0"/>
              <a:t>)</a:t>
            </a:r>
            <a:endParaRPr lang="en-US" sz="13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239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35425598"/>
              </p:ext>
            </p:extLst>
          </p:nvPr>
        </p:nvGraphicFramePr>
        <p:xfrm>
          <a:off x="1295400" y="457200"/>
          <a:ext cx="56388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50174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Vote: 2012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553227935"/>
              </p:ext>
            </p:extLst>
          </p:nvPr>
        </p:nvGraphicFramePr>
        <p:xfrm>
          <a:off x="457200" y="1295400"/>
          <a:ext cx="38100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059894052"/>
              </p:ext>
            </p:extLst>
          </p:nvPr>
        </p:nvGraphicFramePr>
        <p:xfrm>
          <a:off x="4648200" y="15240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839426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Vote: 2016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485545010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076903159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666301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 Senate Seats by Party</a:t>
            </a:r>
            <a:br>
              <a:rPr lang="en-US" dirty="0" smtClean="0"/>
            </a:br>
            <a:r>
              <a:rPr lang="en-US" sz="1600" dirty="0" smtClean="0"/>
              <a:t>(Source: UVA Center for Politics)</a:t>
            </a:r>
            <a:endParaRPr lang="en-US" sz="1600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609600" y="1524000"/>
          <a:ext cx="7620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House Elections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(Sources: UVA Center for Politics)</a:t>
            </a:r>
            <a:endParaRPr lang="en-US" sz="1600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57200" y="2091898"/>
            <a:ext cx="82296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114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House: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247 GOP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186 Democrats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-Projected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10-15 seat gain for Democrats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; short of the 30 to win a majority.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-Toss ups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14 GOP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 Democrats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-L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eans GOP 8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Leans Democrat 9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Economic Conditions</a:t>
            </a:r>
            <a:br>
              <a:rPr lang="en-US" dirty="0" smtClean="0"/>
            </a:br>
            <a:r>
              <a:rPr lang="en-US" sz="2200" dirty="0" smtClean="0"/>
              <a:t>(Source: Wall Street Journal)</a:t>
            </a:r>
            <a:endParaRPr lang="en-US" sz="2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Positive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Unemployment: 5.5%</a:t>
            </a:r>
          </a:p>
          <a:p>
            <a:r>
              <a:rPr lang="en-US" dirty="0" smtClean="0"/>
              <a:t>Gas $2.50 per gallon</a:t>
            </a:r>
          </a:p>
          <a:p>
            <a:r>
              <a:rPr lang="en-US" dirty="0" smtClean="0"/>
              <a:t>Median Income +5%</a:t>
            </a:r>
          </a:p>
          <a:p>
            <a:r>
              <a:rPr lang="en-US" dirty="0" smtClean="0"/>
              <a:t>Consumer confidence highest since  Aug 2007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Negative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Slow Growth</a:t>
            </a:r>
          </a:p>
          <a:p>
            <a:r>
              <a:rPr lang="en-US" dirty="0" smtClean="0"/>
              <a:t>Decline in home ownership</a:t>
            </a:r>
          </a:p>
          <a:p>
            <a:r>
              <a:rPr lang="en-US" dirty="0" smtClean="0"/>
              <a:t>Median income still 1.9% lower than Aug 2007</a:t>
            </a:r>
          </a:p>
          <a:p>
            <a:r>
              <a:rPr lang="en-US" dirty="0" smtClean="0"/>
              <a:t>Ave salary of Male worker down $150  compared with 1998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Policy Highlights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Trump			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Major Tax Cuts (lower rates, increase standard deduction; cut corporate rate to 15%; eliminate estate tax)</a:t>
            </a:r>
          </a:p>
          <a:p>
            <a:r>
              <a:rPr lang="en-US" dirty="0" smtClean="0"/>
              <a:t>No Mandatory Spending Cuts</a:t>
            </a:r>
          </a:p>
          <a:p>
            <a:r>
              <a:rPr lang="en-US" dirty="0" smtClean="0"/>
              <a:t>Infrastructure +$500 billion over 5 year-</a:t>
            </a:r>
          </a:p>
          <a:p>
            <a:pPr>
              <a:buNone/>
            </a:pPr>
            <a:r>
              <a:rPr lang="en-US" dirty="0" smtClean="0"/>
              <a:t>________________ </a:t>
            </a:r>
          </a:p>
          <a:p>
            <a:pPr>
              <a:buNone/>
            </a:pPr>
            <a:r>
              <a:rPr lang="en-US" b="1" dirty="0" smtClean="0"/>
              <a:t>More growth, huge deficits</a:t>
            </a:r>
            <a:endParaRPr lang="en-US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Clinton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Increase Taxes on high income: estate, cap deductions; 28%; $1 mill 30% min; $5mill surtax 4%) targeted breaks small business and families</a:t>
            </a:r>
          </a:p>
          <a:p>
            <a:r>
              <a:rPr lang="en-US" dirty="0" smtClean="0"/>
              <a:t>No  Mandatory Spending Cuts</a:t>
            </a:r>
          </a:p>
          <a:p>
            <a:r>
              <a:rPr lang="en-US" dirty="0" smtClean="0"/>
              <a:t>Infrastructure +$275 billion over 5 years</a:t>
            </a:r>
          </a:p>
          <a:p>
            <a:pPr>
              <a:buNone/>
            </a:pPr>
            <a:r>
              <a:rPr lang="en-US" dirty="0" smtClean="0"/>
              <a:t>_________________ </a:t>
            </a:r>
          </a:p>
          <a:p>
            <a:pPr>
              <a:buNone/>
            </a:pPr>
            <a:r>
              <a:rPr lang="en-US" b="1" dirty="0" smtClean="0"/>
              <a:t>No growth, smaller deficits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Spending and Revenue Plans Effects on Deficits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(Committee for a Responsible Budget)</a:t>
            </a:r>
            <a:endParaRPr lang="en-US" sz="1600" dirty="0"/>
          </a:p>
        </p:txBody>
      </p:sp>
      <p:pic>
        <p:nvPicPr>
          <p:cNvPr id="10" name="Picture 2" descr="http://crfb.org/sites/default/files/fig%202%20fiscal%20metric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447800"/>
            <a:ext cx="6955506" cy="4495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Forecasting Models: Trump over Clinton</a:t>
            </a:r>
          </a:p>
          <a:p>
            <a:r>
              <a:rPr lang="en-US" dirty="0" smtClean="0"/>
              <a:t>State of the Race</a:t>
            </a:r>
          </a:p>
          <a:p>
            <a:r>
              <a:rPr lang="en-US" dirty="0" smtClean="0"/>
              <a:t>Economic Conditions</a:t>
            </a:r>
          </a:p>
          <a:p>
            <a:r>
              <a:rPr lang="en-US" dirty="0" smtClean="0"/>
              <a:t>Fiscal Policy Considerations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Time For Change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(Alan Abramowitz)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State of US Economy</a:t>
            </a:r>
          </a:p>
          <a:p>
            <a:pPr lvl="1"/>
            <a:r>
              <a:rPr lang="en-US" dirty="0" smtClean="0"/>
              <a:t>Presidential Approval</a:t>
            </a:r>
          </a:p>
          <a:p>
            <a:pPr lvl="1"/>
            <a:r>
              <a:rPr lang="en-US" dirty="0" smtClean="0"/>
              <a:t>Consecutive Terms by Party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Trump 51%  Clinton 49%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13 Keys to the White House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400" dirty="0" smtClean="0"/>
              <a:t>(Allan </a:t>
            </a:r>
            <a:r>
              <a:rPr lang="en-US" sz="2400" dirty="0" err="1" smtClean="0"/>
              <a:t>Lichtman</a:t>
            </a:r>
            <a:r>
              <a:rPr lang="en-US" sz="2400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u="sng" dirty="0" smtClean="0"/>
              <a:t>Losing Keys </a:t>
            </a:r>
          </a:p>
          <a:p>
            <a:pPr>
              <a:buNone/>
            </a:pPr>
            <a:endParaRPr lang="en-US" sz="1800" dirty="0" smtClean="0"/>
          </a:p>
          <a:p>
            <a:pPr marL="457200" indent="-457200">
              <a:buNone/>
            </a:pPr>
            <a:r>
              <a:rPr lang="en-US" sz="2000" dirty="0" smtClean="0"/>
              <a:t>-Party Mandate in Midterm (#1)</a:t>
            </a:r>
          </a:p>
          <a:p>
            <a:pPr marL="457200" indent="-457200">
              <a:buNone/>
            </a:pPr>
            <a:r>
              <a:rPr lang="en-US" sz="2000" dirty="0" smtClean="0"/>
              <a:t>-Contest: No serious Nomination (#2)</a:t>
            </a:r>
          </a:p>
          <a:p>
            <a:pPr marL="457200" indent="-457200">
              <a:buNone/>
            </a:pPr>
            <a:r>
              <a:rPr lang="en-US" sz="2000" dirty="0" smtClean="0"/>
              <a:t>-Incumbency: Sitting President (#3)</a:t>
            </a:r>
          </a:p>
          <a:p>
            <a:pPr marL="457200" indent="-457200">
              <a:buNone/>
            </a:pPr>
            <a:r>
              <a:rPr lang="en-US" sz="2000" dirty="0" smtClean="0"/>
              <a:t>-Third Party:  Not threat (#4)</a:t>
            </a:r>
          </a:p>
          <a:p>
            <a:pPr marL="457200" indent="-457200">
              <a:buNone/>
            </a:pPr>
            <a:r>
              <a:rPr lang="en-US" sz="2000" dirty="0" smtClean="0"/>
              <a:t>-Major Policy Change/2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Term (#7)</a:t>
            </a:r>
          </a:p>
          <a:p>
            <a:pPr marL="457200" indent="-457200">
              <a:buNone/>
            </a:pPr>
            <a:r>
              <a:rPr lang="en-US" sz="2000" dirty="0" smtClean="0"/>
              <a:t>-Major Foreign Policy Success (#11)</a:t>
            </a:r>
          </a:p>
          <a:p>
            <a:pPr marL="457200" indent="-457200">
              <a:buNone/>
            </a:pPr>
            <a:r>
              <a:rPr lang="en-US" sz="2000" dirty="0" smtClean="0"/>
              <a:t>-Incumbent Party Candidate Charisma (#12)</a:t>
            </a:r>
          </a:p>
          <a:p>
            <a:pPr>
              <a:buNone/>
            </a:pPr>
            <a:r>
              <a:rPr lang="en-US" dirty="0" smtClean="0"/>
              <a:t>*6 or more Losing Keys and Incumbent Party Loses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u="sng" dirty="0" smtClean="0"/>
              <a:t>Winning Keys</a:t>
            </a:r>
          </a:p>
          <a:p>
            <a:pPr>
              <a:buNone/>
            </a:pPr>
            <a:r>
              <a:rPr lang="en-US" sz="2200" dirty="0" smtClean="0"/>
              <a:t>-Short term economy: No recession (#5)</a:t>
            </a:r>
          </a:p>
          <a:p>
            <a:pPr>
              <a:buNone/>
            </a:pPr>
            <a:r>
              <a:rPr lang="en-US" sz="2200" dirty="0" smtClean="0"/>
              <a:t>-Long term economy: Growth over terms (#6)</a:t>
            </a:r>
          </a:p>
          <a:p>
            <a:pPr>
              <a:buNone/>
            </a:pPr>
            <a:r>
              <a:rPr lang="en-US" sz="2200" dirty="0" smtClean="0"/>
              <a:t>-Social Unrest: No (#8)</a:t>
            </a:r>
          </a:p>
          <a:p>
            <a:pPr>
              <a:buNone/>
            </a:pPr>
            <a:r>
              <a:rPr lang="en-US" sz="2200" dirty="0" smtClean="0"/>
              <a:t>-Scandal: No (#9)</a:t>
            </a:r>
          </a:p>
          <a:p>
            <a:pPr>
              <a:buNone/>
            </a:pPr>
            <a:r>
              <a:rPr lang="en-US" sz="2200" dirty="0" smtClean="0"/>
              <a:t>-Foreign Policy Failure ((#10)</a:t>
            </a:r>
          </a:p>
          <a:p>
            <a:pPr>
              <a:buNone/>
            </a:pPr>
            <a:r>
              <a:rPr lang="en-US" sz="2200" dirty="0" smtClean="0"/>
              <a:t>-Challenger Charisma (#11)</a:t>
            </a:r>
            <a:endParaRPr lang="en-US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RealClearPolitics</a:t>
            </a:r>
            <a:r>
              <a:rPr lang="en-US" sz="2800" dirty="0" smtClean="0"/>
              <a:t> Average: Tracking Poll </a:t>
            </a:r>
            <a:br>
              <a:rPr lang="en-US" sz="2800" dirty="0" smtClean="0"/>
            </a:br>
            <a:r>
              <a:rPr lang="en-US" sz="1400" dirty="0" smtClean="0"/>
              <a:t>(Source: Realclearpolitics.com)</a:t>
            </a:r>
            <a:endParaRPr lang="en-US" sz="14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495800" y="1828800"/>
          <a:ext cx="4495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</p:nvPr>
        </p:nvGraphicFramePr>
        <p:xfrm>
          <a:off x="457200" y="1676400"/>
          <a:ext cx="4038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Electoral College Projection: Toss Ups</a:t>
            </a:r>
            <a:br>
              <a:rPr lang="en-US" dirty="0" smtClean="0"/>
            </a:br>
            <a:r>
              <a:rPr lang="en-US" sz="1600" dirty="0" smtClean="0"/>
              <a:t>(realclearpolitics.com)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733800" cy="46783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Party won in 2012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AZ (11)    </a:t>
            </a:r>
            <a:r>
              <a:rPr lang="en-US" dirty="0" smtClean="0">
                <a:solidFill>
                  <a:srgbClr val="0070C0"/>
                </a:solidFill>
              </a:rPr>
              <a:t>CO (9 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smtClean="0">
                <a:solidFill>
                  <a:srgbClr val="0070C0"/>
                </a:solidFill>
              </a:rPr>
              <a:t>NH (4)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GA (16)   </a:t>
            </a:r>
            <a:r>
              <a:rPr lang="en-US" dirty="0" smtClean="0">
                <a:solidFill>
                  <a:srgbClr val="0070C0"/>
                </a:solidFill>
              </a:rPr>
              <a:t>FL (29)  NV (6)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NC (15)     </a:t>
            </a:r>
            <a:r>
              <a:rPr lang="en-US" dirty="0" smtClean="0">
                <a:solidFill>
                  <a:srgbClr val="0070C0"/>
                </a:solidFill>
              </a:rPr>
              <a:t>IA (6)   OH (18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		     ME (1)  PA (20)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		      MI (16)  WI (10)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   MN (10)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                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Electoral College Projection: No Toss Ups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>(realclearpolitics.com)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AZ (11)       </a:t>
            </a:r>
            <a:r>
              <a:rPr lang="en-US" dirty="0" smtClean="0">
                <a:solidFill>
                  <a:srgbClr val="0070C0"/>
                </a:solidFill>
              </a:rPr>
              <a:t>FL (29)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CO (9)</a:t>
            </a:r>
            <a:r>
              <a:rPr lang="en-US" dirty="0" smtClean="0"/>
              <a:t>         </a:t>
            </a:r>
            <a:r>
              <a:rPr lang="en-US" dirty="0" smtClean="0">
                <a:solidFill>
                  <a:srgbClr val="0070C0"/>
                </a:solidFill>
              </a:rPr>
              <a:t>MI (16)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GA (16)      </a:t>
            </a:r>
            <a:r>
              <a:rPr lang="en-US" dirty="0" smtClean="0">
                <a:solidFill>
                  <a:srgbClr val="0070C0"/>
                </a:solidFill>
              </a:rPr>
              <a:t>MN (10)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IA (6)          </a:t>
            </a:r>
            <a:r>
              <a:rPr lang="en-US" dirty="0" smtClean="0">
                <a:solidFill>
                  <a:srgbClr val="0070C0"/>
                </a:solidFill>
              </a:rPr>
              <a:t>NH (4)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ME (1)</a:t>
            </a:r>
            <a:r>
              <a:rPr lang="en-US" dirty="0" smtClean="0"/>
              <a:t>       </a:t>
            </a:r>
            <a:r>
              <a:rPr lang="en-US" dirty="0" smtClean="0">
                <a:solidFill>
                  <a:srgbClr val="0070C0"/>
                </a:solidFill>
              </a:rPr>
              <a:t>PA (20)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NV (6)</a:t>
            </a:r>
            <a:r>
              <a:rPr lang="en-US" dirty="0" smtClean="0"/>
              <a:t>       </a:t>
            </a:r>
            <a:r>
              <a:rPr lang="en-US" dirty="0" smtClean="0">
                <a:solidFill>
                  <a:srgbClr val="0070C0"/>
                </a:solidFill>
              </a:rPr>
              <a:t>WI (10)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NC (15)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OH (18)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enterforpolitics.org/crystalball/content/images/2016_09_26_pres_6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88950"/>
            <a:ext cx="7696200" cy="58362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Crystal Ball: Electoral College Ratings (9/15/2016)</a:t>
            </a:r>
            <a:br>
              <a:rPr lang="en-US" sz="2400" dirty="0" smtClean="0"/>
            </a:br>
            <a:r>
              <a:rPr lang="en-US" sz="1800" dirty="0" smtClean="0"/>
              <a:t>(Source: UVA Center for Politics) </a:t>
            </a:r>
            <a:endParaRPr lang="en-US" sz="1800" dirty="0"/>
          </a:p>
        </p:txBody>
      </p:sp>
      <p:pic>
        <p:nvPicPr>
          <p:cNvPr id="17410" name="Picture 2" descr="http://www.centerforpolitics.org/crystalball/content/images/2016_09_15_pres_6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371600"/>
            <a:ext cx="6934200" cy="52584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596</Words>
  <Application>Microsoft Office PowerPoint</Application>
  <PresentationFormat>On-screen Show (4:3)</PresentationFormat>
  <Paragraphs>107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Outline</vt:lpstr>
      <vt:lpstr>Time For Change (Alan Abramowitz)</vt:lpstr>
      <vt:lpstr>13 Keys to the White House  (Allan Lichtman)</vt:lpstr>
      <vt:lpstr>RealClearPolitics Average: Tracking Poll  (Source: Realclearpolitics.com)</vt:lpstr>
      <vt:lpstr>Electoral College Projection: Toss Ups (realclearpolitics.com)</vt:lpstr>
      <vt:lpstr>Electoral College Projection: No Toss Ups (realclearpolitics.com)</vt:lpstr>
      <vt:lpstr>Slide 8</vt:lpstr>
      <vt:lpstr>Crystal Ball: Electoral College Ratings (9/15/2016) (Source: UVA Center for Politics) </vt:lpstr>
      <vt:lpstr>Ave Favorable Ratings (9/21-30) (source: realclearpolitics)</vt:lpstr>
      <vt:lpstr>Slide 11</vt:lpstr>
      <vt:lpstr>Youth Vote: 2012</vt:lpstr>
      <vt:lpstr>Youth Vote: 2016</vt:lpstr>
      <vt:lpstr>US Senate Seats by Party (Source: UVA Center for Politics)</vt:lpstr>
      <vt:lpstr>House Elections (Sources: UVA Center for Politics)</vt:lpstr>
      <vt:lpstr>Economic Conditions (Source: Wall Street Journal)</vt:lpstr>
      <vt:lpstr>Fiscal Policy Highlights</vt:lpstr>
      <vt:lpstr>Spending and Revenue Plans Effects on Deficits (Committee for a Responsible Budget)</vt:lpstr>
      <vt:lpstr>Questions?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</dc:creator>
  <cp:lastModifiedBy>dan</cp:lastModifiedBy>
  <cp:revision>22</cp:revision>
  <dcterms:created xsi:type="dcterms:W3CDTF">2016-09-15T18:59:07Z</dcterms:created>
  <dcterms:modified xsi:type="dcterms:W3CDTF">2016-10-06T10:29:30Z</dcterms:modified>
</cp:coreProperties>
</file>