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71" r:id="rId7"/>
    <p:sldId id="269" r:id="rId8"/>
    <p:sldId id="268" r:id="rId9"/>
    <p:sldId id="267" r:id="rId10"/>
    <p:sldId id="266" r:id="rId11"/>
    <p:sldId id="273" r:id="rId12"/>
    <p:sldId id="260" r:id="rId13"/>
    <p:sldId id="274" r:id="rId14"/>
    <p:sldId id="276" r:id="rId15"/>
    <p:sldId id="277" r:id="rId16"/>
    <p:sldId id="278" r:id="rId17"/>
    <p:sldId id="27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2DA0FA-11A4-4325-BCBC-DD0DC0BE72A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6B6143-4AA5-4D01-8F4F-B7C2BEA52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2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8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under the ADAAA </a:t>
            </a:r>
            <a:r>
              <a:rPr lang="en-US" baseline="0" dirty="0" smtClean="0"/>
              <a:t> major life activities have been expanded to include major bodily functions – so in reality all of us are probably ‘disabled’ at some point or another</a:t>
            </a:r>
          </a:p>
          <a:p>
            <a:r>
              <a:rPr lang="en-US" baseline="0" dirty="0" smtClean="0"/>
              <a:t>And impairments need not prevent or severely restrict a major life activity</a:t>
            </a:r>
          </a:p>
          <a:p>
            <a:r>
              <a:rPr lang="en-US" baseline="0" dirty="0" smtClean="0"/>
              <a:t>Episodic or in remission will cover individuals with cancer</a:t>
            </a:r>
          </a:p>
          <a:p>
            <a:r>
              <a:rPr lang="en-US" baseline="0" dirty="0" smtClean="0"/>
              <a:t>Remember, if an employee comes to you about ADAAA claim, always always engage in a dialogue about ‘reasonable accommodation’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8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Gestational diabetes</a:t>
            </a:r>
            <a:r>
              <a:rPr lang="en-US" baseline="0" dirty="0" smtClean="0"/>
              <a:t> is not uncommon – just one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7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EEOC is also concerned about discrimination against ex-offenders.</a:t>
            </a:r>
          </a:p>
          <a:p>
            <a:r>
              <a:rPr lang="en-US" dirty="0" smtClean="0"/>
              <a:t>There is a move afoot for “Ban the Box” which means eliminating the question</a:t>
            </a:r>
            <a:r>
              <a:rPr lang="en-US" baseline="0" dirty="0" smtClean="0"/>
              <a:t> like you see here on an application.  </a:t>
            </a:r>
          </a:p>
          <a:p>
            <a:r>
              <a:rPr lang="en-US" baseline="0" dirty="0" smtClean="0"/>
              <a:t>We see funny things in HR sometimes.  This person told us he was convicted for a Mr. Minor instead of a misdemeanor when someone saw him changing his pans through the window.  </a:t>
            </a:r>
          </a:p>
          <a:p>
            <a:r>
              <a:rPr lang="en-US" baseline="0" dirty="0" smtClean="0"/>
              <a:t>I guess he was in the kitchen?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8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</a:t>
            </a:r>
            <a:r>
              <a:rPr lang="en-US" baseline="0" dirty="0" smtClean="0"/>
              <a:t> EEOC does hold seminars around the region.  Go to this website to find the dates and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79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 # 1 apparently</a:t>
            </a:r>
            <a:r>
              <a:rPr lang="en-US" baseline="0" dirty="0" smtClean="0"/>
              <a:t> doesn’t apply to the IRS…</a:t>
            </a:r>
          </a:p>
          <a:p>
            <a:r>
              <a:rPr lang="en-US" dirty="0" smtClean="0"/>
              <a:t>Remember Patience and Wisdom</a:t>
            </a:r>
          </a:p>
          <a:p>
            <a:r>
              <a:rPr lang="en-US" dirty="0" smtClean="0"/>
              <a:t>What would a juror think if they saw your email that said “Joe</a:t>
            </a:r>
            <a:r>
              <a:rPr lang="en-US" baseline="0" dirty="0" smtClean="0"/>
              <a:t> can’t do squat with that bum leg of his…”</a:t>
            </a:r>
            <a:endParaRPr lang="en-US" dirty="0" smtClean="0"/>
          </a:p>
          <a:p>
            <a:r>
              <a:rPr lang="en-US" dirty="0" smtClean="0"/>
              <a:t>Don’t be sarcastic in your emails</a:t>
            </a:r>
          </a:p>
          <a:p>
            <a:r>
              <a:rPr lang="en-US" dirty="0" smtClean="0"/>
              <a:t>Get in a habit of reviewing what you’ve typed before hitting</a:t>
            </a:r>
            <a:r>
              <a:rPr lang="en-US" baseline="0" dirty="0" smtClean="0"/>
              <a:t> the send button</a:t>
            </a:r>
          </a:p>
          <a:p>
            <a:r>
              <a:rPr lang="en-US" baseline="0" dirty="0" smtClean="0"/>
              <a:t>If you want to have a hard copy of something that’s showing a date….in </a:t>
            </a:r>
            <a:r>
              <a:rPr lang="en-US" b="1" baseline="0" dirty="0" smtClean="0"/>
              <a:t>most</a:t>
            </a:r>
            <a:r>
              <a:rPr lang="en-US" baseline="0" dirty="0" smtClean="0"/>
              <a:t> cases it’s safer to compose your email and then print it, delete it and hand deliver the hard copy.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13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28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Contractors must use E-verify to confirm eligibility of employees to </a:t>
            </a:r>
            <a:r>
              <a:rPr lang="en-US" dirty="0" smtClean="0"/>
              <a:t>work on a federal contract </a:t>
            </a:r>
            <a:r>
              <a:rPr lang="en-US" dirty="0"/>
              <a:t>in the U.S.</a:t>
            </a:r>
          </a:p>
          <a:p>
            <a:r>
              <a:rPr lang="en-US" dirty="0"/>
              <a:t>Some Virginia state contracts (VDOT) are requiring a contractor to begin using E-Verify </a:t>
            </a:r>
            <a:r>
              <a:rPr lang="en-US" dirty="0" smtClean="0"/>
              <a:t>for all new hires if they are awarded </a:t>
            </a:r>
            <a:r>
              <a:rPr lang="en-US" dirty="0"/>
              <a:t>the </a:t>
            </a:r>
            <a:r>
              <a:rPr lang="en-US" dirty="0" smtClean="0"/>
              <a:t>contract.</a:t>
            </a:r>
          </a:p>
          <a:p>
            <a:r>
              <a:rPr lang="en-US" dirty="0" smtClean="0"/>
              <a:t>Other employers can do it voluntarily for new hires.</a:t>
            </a:r>
            <a:r>
              <a:rPr lang="en-US" baseline="0" dirty="0" smtClean="0"/>
              <a:t> First you enroll and then every new hire after that you have 3 days to enter them into the E-verify system</a:t>
            </a:r>
            <a:endParaRPr lang="en-US" dirty="0"/>
          </a:p>
          <a:p>
            <a:r>
              <a:rPr lang="en-US" dirty="0"/>
              <a:t>One Immigration attorney </a:t>
            </a:r>
            <a:r>
              <a:rPr lang="en-US" dirty="0" smtClean="0"/>
              <a:t>I heard</a:t>
            </a:r>
            <a:r>
              <a:rPr lang="en-US" baseline="0" dirty="0" smtClean="0"/>
              <a:t> speak at a conference in August </a:t>
            </a:r>
            <a:r>
              <a:rPr lang="en-US" dirty="0" smtClean="0"/>
              <a:t>recommends</a:t>
            </a:r>
            <a:r>
              <a:rPr lang="en-US" dirty="0"/>
              <a:t>: </a:t>
            </a:r>
            <a:r>
              <a:rPr lang="en-US" dirty="0" smtClean="0"/>
              <a:t>“Don’t </a:t>
            </a:r>
            <a:r>
              <a:rPr lang="en-US" dirty="0"/>
              <a:t>do it if you are not </a:t>
            </a:r>
            <a:r>
              <a:rPr lang="en-US" dirty="0" smtClean="0"/>
              <a:t>required to so it.”  </a:t>
            </a:r>
            <a:endParaRPr lang="en-US" dirty="0"/>
          </a:p>
          <a:p>
            <a:r>
              <a:rPr lang="en-US" dirty="0"/>
              <a:t>It does not replace </a:t>
            </a:r>
            <a:r>
              <a:rPr lang="en-US" dirty="0" smtClean="0"/>
              <a:t>the paper </a:t>
            </a:r>
            <a:r>
              <a:rPr lang="en-US" dirty="0"/>
              <a:t>I-9 forms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I must say </a:t>
            </a:r>
            <a:r>
              <a:rPr lang="en-US" baseline="0" dirty="0" smtClean="0"/>
              <a:t>of the many government agencies I’ve contacted for help….the </a:t>
            </a:r>
            <a:r>
              <a:rPr lang="en-US" baseline="0" dirty="0" smtClean="0"/>
              <a:t>E-verify customer service people at the toll free number are very helpful</a:t>
            </a:r>
            <a:r>
              <a:rPr lang="en-US" baseline="0" dirty="0" smtClean="0"/>
              <a:t>.  And they offer some very good webinars.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90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7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8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 a ‘consortium’ of other small </a:t>
            </a:r>
            <a:r>
              <a:rPr lang="en-US" dirty="0" smtClean="0"/>
              <a:t>businesses</a:t>
            </a:r>
          </a:p>
          <a:p>
            <a:r>
              <a:rPr lang="en-US" dirty="0" smtClean="0"/>
              <a:t>Very similar to the way companies are insured for workers compensation</a:t>
            </a:r>
            <a:r>
              <a:rPr lang="en-US" baseline="0" dirty="0" smtClean="0"/>
              <a:t> and other insurance coverage</a:t>
            </a:r>
          </a:p>
          <a:p>
            <a:r>
              <a:rPr lang="en-US" baseline="0" dirty="0" smtClean="0"/>
              <a:t>If you have a broker and they are not familiar with this I can give you the name of one who is</a:t>
            </a:r>
          </a:p>
          <a:p>
            <a:r>
              <a:rPr lang="en-US" baseline="0" dirty="0" smtClean="0"/>
              <a:t>I DO NOT receive commissions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HRA is a Health Reimbursement Account</a:t>
            </a:r>
          </a:p>
          <a:p>
            <a:r>
              <a:rPr lang="en-US" dirty="0" smtClean="0"/>
              <a:t>Usually a person pays so much of the deductible and anything over that amount they file for reimbursement</a:t>
            </a:r>
          </a:p>
          <a:p>
            <a:r>
              <a:rPr lang="en-US" dirty="0" smtClean="0"/>
              <a:t>So </a:t>
            </a:r>
            <a:r>
              <a:rPr lang="en-US" dirty="0" smtClean="0"/>
              <a:t>one</a:t>
            </a:r>
            <a:r>
              <a:rPr lang="en-US" baseline="0" dirty="0" smtClean="0"/>
              <a:t> company in this group might fund the HRA with $1000 for each person while another may fund $2500 for each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provisions of the Affordable</a:t>
            </a:r>
            <a:r>
              <a:rPr lang="en-US" baseline="0" dirty="0" smtClean="0"/>
              <a:t> Care Act is that employers must report to the IRS about the health coverage if any they offer to their employees</a:t>
            </a:r>
          </a:p>
          <a:p>
            <a:r>
              <a:rPr lang="en-US" baseline="0" dirty="0" smtClean="0"/>
              <a:t>The IRS released draft versions of these forms in July</a:t>
            </a:r>
          </a:p>
          <a:p>
            <a:r>
              <a:rPr lang="en-US" baseline="0" dirty="0" smtClean="0"/>
              <a:t>Due to the one-year extension on ACA requirement these forms must be filed in March 2016 for the 2015 year (unless extended again)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5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Their strategic plan</a:t>
            </a:r>
            <a:r>
              <a:rPr lang="en-US" baseline="0" dirty="0" smtClean="0"/>
              <a:t> is enforcement and outreach efforts on priorities that have a significant impact on equal employment</a:t>
            </a:r>
          </a:p>
          <a:p>
            <a:r>
              <a:rPr lang="en-US" baseline="0" dirty="0" smtClean="0"/>
              <a:t>On this second bullet the intent is to improve customer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5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silly slide is</a:t>
            </a:r>
            <a:r>
              <a:rPr lang="en-US" baseline="0" dirty="0" smtClean="0"/>
              <a:t> just a way to remember that the EEOC  priorities are about </a:t>
            </a:r>
            <a:r>
              <a:rPr lang="en-US" baseline="0" dirty="0" smtClean="0"/>
              <a:t>Perspective and Point of View</a:t>
            </a:r>
          </a:p>
          <a:p>
            <a:r>
              <a:rPr lang="en-US" baseline="0" dirty="0" smtClean="0"/>
              <a:t>What we as employers may see as “fair and consistent treatment” may not seem that way to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1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8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Americans</a:t>
            </a:r>
            <a:r>
              <a:rPr lang="en-US" baseline="0" dirty="0" smtClean="0"/>
              <a:t> with Disabilities Act Amendment Act has changed the interpretation of disability as we knew it under the ADA</a:t>
            </a:r>
          </a:p>
          <a:p>
            <a:r>
              <a:rPr lang="en-US" dirty="0" smtClean="0"/>
              <a:t>Under the ADA what you see here was</a:t>
            </a:r>
            <a:r>
              <a:rPr lang="en-US" baseline="0" dirty="0" smtClean="0"/>
              <a:t> the definition of a disability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517667-EC4D-419A-A548-125AA6002BC7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VRMCA Human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Committee report for Fall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ADAAA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Major life activities include major bodily functions</a:t>
            </a:r>
          </a:p>
          <a:p>
            <a:r>
              <a:rPr lang="en-US" sz="2400" dirty="0" smtClean="0"/>
              <a:t>ADA 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Hearing, seeing, speaking, etc.</a:t>
            </a:r>
          </a:p>
          <a:p>
            <a:r>
              <a:rPr lang="en-US" sz="2400" dirty="0" smtClean="0"/>
              <a:t>ADAAA: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Digestive, reproductive, circulatory, neurological, etc.</a:t>
            </a:r>
          </a:p>
          <a:p>
            <a:endParaRPr lang="en-US" sz="2400" dirty="0"/>
          </a:p>
          <a:p>
            <a:r>
              <a:rPr lang="en-US" sz="2400" dirty="0" smtClean="0"/>
              <a:t>Impairments can be episodic or in remission</a:t>
            </a:r>
          </a:p>
        </p:txBody>
      </p:sp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ADAAA and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normal pregnancy is not a disability but impairments resulting from pregnancy may be a disability.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21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Employer can consider 3 factors in hiring/employment decisions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nature of the job held or sought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nature and gravity of the offense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time that has passed since the conviction and/or completion of the sentence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Using  an individual’s criminal history may still be discriminatory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6" y="3505200"/>
            <a:ext cx="82296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1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from the EEOC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When in doubt about whether or not a person is ‘protected’; the EEOC urges you to contact them before you make a decision affecting their employment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e</a:t>
            </a:r>
            <a:r>
              <a:rPr lang="en-US" sz="3200" dirty="0" smtClean="0"/>
              <a:t>eoc.traininginstitute@eeoc.gov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Electronic Discovery Rules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Rule # 1 – Everything electronic, even if deleted, can be retrieved</a:t>
            </a:r>
          </a:p>
          <a:p>
            <a:pPr algn="ctr"/>
            <a:endParaRPr lang="en-US" sz="3200" dirty="0"/>
          </a:p>
          <a:p>
            <a:r>
              <a:rPr lang="en-US" dirty="0" smtClean="0"/>
              <a:t>Rule # 2 – THINK about what you</a:t>
            </a:r>
          </a:p>
          <a:p>
            <a:r>
              <a:rPr lang="en-US" dirty="0"/>
              <a:t>a</a:t>
            </a:r>
            <a:r>
              <a:rPr lang="en-US" dirty="0" smtClean="0"/>
              <a:t>re writing  and how it might sound</a:t>
            </a:r>
          </a:p>
          <a:p>
            <a:r>
              <a:rPr lang="en-US" dirty="0"/>
              <a:t>t</a:t>
            </a:r>
            <a:r>
              <a:rPr lang="en-US" dirty="0" smtClean="0"/>
              <a:t>o an outsider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33655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8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WhistleBlower</a:t>
            </a:r>
            <a:r>
              <a:rPr lang="en-US" dirty="0" smtClean="0"/>
              <a:t> &amp; Retaliation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For 4 years in a row ‘retaliation’ is largest category of EEOC charges</a:t>
            </a:r>
          </a:p>
          <a:p>
            <a:pPr algn="ctr"/>
            <a:r>
              <a:rPr lang="en-US" sz="2000" dirty="0" smtClean="0"/>
              <a:t>Three essential elements: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Employee engaged in “protected activity”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Employee suffered an “adverse action”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Connection between the activity and the action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OSHA Whistleblower Cases on the Rise</a:t>
            </a:r>
          </a:p>
          <a:p>
            <a:pPr marL="0" indent="0"/>
            <a:r>
              <a:rPr lang="en-US" sz="2000" dirty="0" smtClean="0"/>
              <a:t>2006 – 1842 cases		2013 – 2920 cases</a:t>
            </a:r>
          </a:p>
        </p:txBody>
      </p:sp>
    </p:spTree>
    <p:extLst>
      <p:ext uri="{BB962C8B-B14F-4D97-AF65-F5344CB8AC3E}">
        <p14:creationId xmlns:p14="http://schemas.microsoft.com/office/powerpoint/2010/main" val="13153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E-Verify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98" y="1161472"/>
            <a:ext cx="4771429" cy="3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5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VRMCA 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b="0" dirty="0" smtClean="0"/>
          </a:p>
          <a:p>
            <a:pPr algn="ctr"/>
            <a:r>
              <a:rPr lang="en-US" sz="4800" b="0" dirty="0" smtClean="0"/>
              <a:t>Questions?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1683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7"/>
            <a:ext cx="7520940" cy="374904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Self-Insured Health Coverage for Small Business</a:t>
            </a:r>
          </a:p>
          <a:p>
            <a:r>
              <a:rPr lang="en-US" sz="2800" dirty="0" smtClean="0"/>
              <a:t>Employer Reporting of Health Coverage Forms</a:t>
            </a:r>
          </a:p>
          <a:p>
            <a:r>
              <a:rPr lang="en-US" sz="2800" dirty="0" smtClean="0"/>
              <a:t>EEOC Update</a:t>
            </a:r>
          </a:p>
          <a:p>
            <a:r>
              <a:rPr lang="en-US" sz="2800" dirty="0" smtClean="0"/>
              <a:t>Electronic Discovery Rules</a:t>
            </a:r>
          </a:p>
          <a:p>
            <a:r>
              <a:rPr lang="en-US" sz="2800" dirty="0" smtClean="0"/>
              <a:t>Whistle Blower Protection</a:t>
            </a:r>
          </a:p>
          <a:p>
            <a:r>
              <a:rPr lang="en-US" sz="2800" dirty="0" smtClean="0"/>
              <a:t>E-Verify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63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r>
              <a:rPr lang="en-US" sz="3600" dirty="0" smtClean="0"/>
              <a:t>SelF</a:t>
            </a:r>
            <a:r>
              <a:rPr lang="en-US" sz="3600" dirty="0" smtClean="0"/>
              <a:t> Insured Health Coverage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A solution for small businesses with rising costs in health care – Join with other small businesses to have </a:t>
            </a:r>
            <a:r>
              <a:rPr lang="en-US" sz="2800" dirty="0" smtClean="0"/>
              <a:t>the“numbers</a:t>
            </a:r>
            <a:r>
              <a:rPr lang="en-US" sz="2800" dirty="0" smtClean="0"/>
              <a:t>” to make self- insurance possible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55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Self insured Health Coverage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$5000 Deductible with an HRA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the HRA can be funded with any amount by the company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after the deductible is met 80/20 copay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9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Reporting of Health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Draft forms Released 7/24/2014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To provide information to the IRS about health coverage offered </a:t>
            </a:r>
          </a:p>
          <a:p>
            <a:pPr marL="0" indent="0"/>
            <a:r>
              <a:rPr lang="en-US" sz="2000" dirty="0" smtClean="0"/>
              <a:t>(or not ) to employees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Forms and instructions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inalized later this year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3804438" cy="228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EEOC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Focus 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	Enforcement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	More efficient management of charge and complaint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EEOC update  -  It’s  about ‘PERSPECTIVE’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86" y="1361471"/>
            <a:ext cx="4226466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EEOC Update – Six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Eliminating barriers in Recruitment and Hiring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Protecting, Immigrant, Migrant and Other Vulnerable Workers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Addressing Emerging and Developing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Enforcing Equal Pay Laws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Preserving Access to the Legal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Preventing Harassment Through Enforcement and Outreach</a:t>
            </a:r>
          </a:p>
        </p:txBody>
      </p:sp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ADAAA Changes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Disability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physical or mental impairment that substantially limits a major life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record (or past </a:t>
            </a:r>
            <a:r>
              <a:rPr lang="en-US" sz="2000" dirty="0" smtClean="0"/>
              <a:t>history) </a:t>
            </a:r>
            <a:r>
              <a:rPr lang="en-US" sz="2000" dirty="0" smtClean="0"/>
              <a:t>of such an impairment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Being regarded as having a disability</a:t>
            </a:r>
          </a:p>
        </p:txBody>
      </p:sp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1218</TotalTime>
  <Words>1106</Words>
  <Application>Microsoft Office PowerPoint</Application>
  <PresentationFormat>On-screen Show (4:3)</PresentationFormat>
  <Paragraphs>135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VRMCA Human RESOURCES</vt:lpstr>
      <vt:lpstr>Agenda</vt:lpstr>
      <vt:lpstr>SelF Insured Health Coverage</vt:lpstr>
      <vt:lpstr>Self insured Health Coverage</vt:lpstr>
      <vt:lpstr>Employer Reporting of Health Coverage</vt:lpstr>
      <vt:lpstr>EEOC Update</vt:lpstr>
      <vt:lpstr>EEOC update  -  It’s  about ‘PERSPECTIVE’</vt:lpstr>
      <vt:lpstr>EEOC Update – Six priorities</vt:lpstr>
      <vt:lpstr>ADAAA Changes Interpretation</vt:lpstr>
      <vt:lpstr>ADAAA Principles</vt:lpstr>
      <vt:lpstr>ADAAA and Pregnancy</vt:lpstr>
      <vt:lpstr>Criminal Records</vt:lpstr>
      <vt:lpstr>Advice from the EEOC</vt:lpstr>
      <vt:lpstr>Electronic Discovery Rules</vt:lpstr>
      <vt:lpstr>WhistleBlower &amp; Retaliation Claims</vt:lpstr>
      <vt:lpstr>E-Verify</vt:lpstr>
      <vt:lpstr>VRMCA Human Resources</vt:lpstr>
    </vt:vector>
  </TitlesOfParts>
  <Company>Boxley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VRMCA Human RESOURCES</dc:title>
  <dc:creator>Joyce Kessinger</dc:creator>
  <cp:lastModifiedBy>Joyce Kessinger</cp:lastModifiedBy>
  <cp:revision>39</cp:revision>
  <cp:lastPrinted>2014-09-04T15:27:30Z</cp:lastPrinted>
  <dcterms:created xsi:type="dcterms:W3CDTF">2014-05-14T17:20:45Z</dcterms:created>
  <dcterms:modified xsi:type="dcterms:W3CDTF">2014-09-04T15:27:42Z</dcterms:modified>
</cp:coreProperties>
</file>