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70" r:id="rId5"/>
    <p:sldId id="259" r:id="rId6"/>
    <p:sldId id="269" r:id="rId7"/>
    <p:sldId id="268" r:id="rId8"/>
    <p:sldId id="271" r:id="rId9"/>
    <p:sldId id="267" r:id="rId10"/>
    <p:sldId id="266" r:id="rId11"/>
    <p:sldId id="273" r:id="rId12"/>
    <p:sldId id="260" r:id="rId13"/>
    <p:sldId id="276" r:id="rId14"/>
    <p:sldId id="274" r:id="rId15"/>
    <p:sldId id="277" r:id="rId16"/>
    <p:sldId id="278" r:id="rId17"/>
    <p:sldId id="281" r:id="rId18"/>
    <p:sldId id="282" r:id="rId19"/>
    <p:sldId id="27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2DA0FA-11A4-4325-BCBC-DD0DC0BE72A5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6B6143-4AA5-4D01-8F4F-B7C2BEA52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2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80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under the ADAAA </a:t>
            </a:r>
            <a:r>
              <a:rPr lang="en-US" baseline="0" dirty="0" smtClean="0"/>
              <a:t> major life activities have been expanded to include major bodily functions – so in reality all of us are probably ‘disabled’ at some point or another</a:t>
            </a:r>
          </a:p>
          <a:p>
            <a:r>
              <a:rPr lang="en-US" baseline="0" dirty="0" smtClean="0"/>
              <a:t>And impairments need not prevent or severely restrict a major life activity</a:t>
            </a:r>
          </a:p>
          <a:p>
            <a:r>
              <a:rPr lang="en-US" baseline="0" dirty="0" smtClean="0"/>
              <a:t>Episodic or in remission will cover individuals with cancer</a:t>
            </a:r>
          </a:p>
          <a:p>
            <a:r>
              <a:rPr lang="en-US" baseline="0" dirty="0" smtClean="0"/>
              <a:t>Remember, if an employee comes to you about ADAAA claim, always always engage in a dialogue about ‘reasonable accommodation’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86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Gestational diabetes</a:t>
            </a:r>
            <a:r>
              <a:rPr lang="en-US" baseline="0" dirty="0" smtClean="0"/>
              <a:t> is not uncommon – just one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73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EEOC is also concerned about discrimination against ex-offenders.</a:t>
            </a:r>
          </a:p>
          <a:p>
            <a:r>
              <a:rPr lang="en-US" dirty="0" smtClean="0"/>
              <a:t>There is a move afoot for “Ban the Box” which means eliminating the question</a:t>
            </a:r>
            <a:r>
              <a:rPr lang="en-US" baseline="0" dirty="0" smtClean="0"/>
              <a:t> like you see here on an application.  </a:t>
            </a:r>
          </a:p>
          <a:p>
            <a:r>
              <a:rPr lang="en-US" baseline="0" dirty="0" smtClean="0"/>
              <a:t>We see funny things in HR sometimes.  This person told us he was convicted for a Mr. Minor instead of a misdemeanor when someone saw him changing his pans through the window.  </a:t>
            </a:r>
          </a:p>
          <a:p>
            <a:r>
              <a:rPr lang="en-US" baseline="0" dirty="0" smtClean="0"/>
              <a:t>I guess he was in the kitchen?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81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Rule # 1 apparently</a:t>
            </a:r>
            <a:r>
              <a:rPr lang="en-US" baseline="0" dirty="0" smtClean="0"/>
              <a:t> doesn’t apply to the IRS…</a:t>
            </a:r>
          </a:p>
          <a:p>
            <a:r>
              <a:rPr lang="en-US" dirty="0" smtClean="0"/>
              <a:t>Remember Patience and Wisdom</a:t>
            </a:r>
          </a:p>
          <a:p>
            <a:r>
              <a:rPr lang="en-US" dirty="0" smtClean="0"/>
              <a:t>What would a juror think if they saw your email that said “Joe</a:t>
            </a:r>
            <a:r>
              <a:rPr lang="en-US" baseline="0" dirty="0" smtClean="0"/>
              <a:t> can’t do squat with that bum leg of his…”</a:t>
            </a:r>
            <a:endParaRPr lang="en-US" dirty="0" smtClean="0"/>
          </a:p>
          <a:p>
            <a:r>
              <a:rPr lang="en-US" dirty="0" smtClean="0"/>
              <a:t>Don’t be sarcastic in your emails</a:t>
            </a:r>
          </a:p>
          <a:p>
            <a:r>
              <a:rPr lang="en-US" dirty="0" smtClean="0"/>
              <a:t>Get in a habit of reviewing what you’ve typed before hitting</a:t>
            </a:r>
            <a:r>
              <a:rPr lang="en-US" baseline="0" dirty="0" smtClean="0"/>
              <a:t> the send button</a:t>
            </a:r>
          </a:p>
          <a:p>
            <a:r>
              <a:rPr lang="en-US" baseline="0" dirty="0" smtClean="0"/>
              <a:t>If you want to have a hard copy of something that’s showing a date….in </a:t>
            </a:r>
            <a:r>
              <a:rPr lang="en-US" b="1" baseline="0" dirty="0" smtClean="0"/>
              <a:t>most</a:t>
            </a:r>
            <a:r>
              <a:rPr lang="en-US" baseline="0" dirty="0" smtClean="0"/>
              <a:t> cases it’s safer to compose your email and then print it, delete it and hand deliver the hard copy.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13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</a:t>
            </a:r>
            <a:r>
              <a:rPr lang="en-US" baseline="0" dirty="0" smtClean="0"/>
              <a:t> EEOC does hold seminars around the region.  Go to this website to find the dates and locations.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79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28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Federal Contractors must use E-verify to confirm eligibility of employees to </a:t>
            </a:r>
            <a:r>
              <a:rPr lang="en-US" dirty="0" smtClean="0"/>
              <a:t>work on a federal contract </a:t>
            </a:r>
            <a:r>
              <a:rPr lang="en-US" dirty="0"/>
              <a:t>in the U.S.</a:t>
            </a:r>
          </a:p>
          <a:p>
            <a:r>
              <a:rPr lang="en-US" dirty="0"/>
              <a:t>Some Virginia state contracts (VDOT) are requiring a contractor to begin using E-Verify </a:t>
            </a:r>
            <a:r>
              <a:rPr lang="en-US" dirty="0" smtClean="0"/>
              <a:t>for all new hires if they are awarded </a:t>
            </a:r>
            <a:r>
              <a:rPr lang="en-US" dirty="0"/>
              <a:t>the </a:t>
            </a:r>
            <a:r>
              <a:rPr lang="en-US" dirty="0" smtClean="0"/>
              <a:t>contract.</a:t>
            </a:r>
          </a:p>
          <a:p>
            <a:r>
              <a:rPr lang="en-US" dirty="0" smtClean="0"/>
              <a:t>Other employers can do it voluntarily for new hires.</a:t>
            </a:r>
            <a:r>
              <a:rPr lang="en-US" baseline="0" dirty="0" smtClean="0"/>
              <a:t> First you enroll and then every new hire after that you have 3 days to enter them into the E-verify system</a:t>
            </a:r>
            <a:endParaRPr lang="en-US" dirty="0"/>
          </a:p>
          <a:p>
            <a:r>
              <a:rPr lang="en-US" dirty="0"/>
              <a:t>One Immigration attorney </a:t>
            </a:r>
            <a:r>
              <a:rPr lang="en-US" dirty="0" smtClean="0"/>
              <a:t>I heard</a:t>
            </a:r>
            <a:r>
              <a:rPr lang="en-US" baseline="0" dirty="0" smtClean="0"/>
              <a:t> speak at a conference in August </a:t>
            </a:r>
            <a:r>
              <a:rPr lang="en-US" dirty="0" smtClean="0"/>
              <a:t>recommends</a:t>
            </a:r>
            <a:r>
              <a:rPr lang="en-US" dirty="0"/>
              <a:t>: </a:t>
            </a:r>
            <a:r>
              <a:rPr lang="en-US" dirty="0" smtClean="0"/>
              <a:t>“Don’t </a:t>
            </a:r>
            <a:r>
              <a:rPr lang="en-US" dirty="0"/>
              <a:t>do it if you are not </a:t>
            </a:r>
            <a:r>
              <a:rPr lang="en-US" dirty="0" smtClean="0"/>
              <a:t>required to so it.”  </a:t>
            </a:r>
            <a:endParaRPr lang="en-US" dirty="0"/>
          </a:p>
          <a:p>
            <a:r>
              <a:rPr lang="en-US" dirty="0"/>
              <a:t>It does not replace </a:t>
            </a:r>
            <a:r>
              <a:rPr lang="en-US" dirty="0" smtClean="0"/>
              <a:t>the paper </a:t>
            </a:r>
            <a:r>
              <a:rPr lang="en-US" dirty="0"/>
              <a:t>I-9 forms</a:t>
            </a:r>
          </a:p>
          <a:p>
            <a:r>
              <a:rPr lang="en-US" dirty="0" smtClean="0"/>
              <a:t>But</a:t>
            </a:r>
            <a:r>
              <a:rPr lang="en-US" baseline="0" dirty="0" smtClean="0"/>
              <a:t> I must say of the many government agencies I’ve contacted for help….the E-verify customer service people at the toll free number are very helpful.  And they offer some very good webinars.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90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71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83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Join a ‘consortium’ of other small businesses</a:t>
            </a:r>
          </a:p>
          <a:p>
            <a:r>
              <a:rPr lang="en-US" dirty="0" smtClean="0"/>
              <a:t>Very similar to the way companies are insured for workers compensation</a:t>
            </a:r>
            <a:r>
              <a:rPr lang="en-US" baseline="0" dirty="0" smtClean="0"/>
              <a:t> and other insurance coverage</a:t>
            </a:r>
          </a:p>
          <a:p>
            <a:r>
              <a:rPr lang="en-US" baseline="0" dirty="0" smtClean="0"/>
              <a:t>If you have a broker and they are not familiar with this I can give you the name of one who is</a:t>
            </a:r>
          </a:p>
          <a:p>
            <a:r>
              <a:rPr lang="en-US" baseline="0" dirty="0" smtClean="0"/>
              <a:t>I DO NOT receive commissions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92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provisions of the Affordable</a:t>
            </a:r>
            <a:r>
              <a:rPr lang="en-US" baseline="0" dirty="0" smtClean="0"/>
              <a:t> Care Act is that employers must report to the IRS about the health coverage if any they offer to their employees</a:t>
            </a:r>
          </a:p>
          <a:p>
            <a:r>
              <a:rPr lang="en-US" baseline="0" dirty="0" smtClean="0"/>
              <a:t>The IRS released draft versions of these forms in July</a:t>
            </a:r>
          </a:p>
          <a:p>
            <a:r>
              <a:rPr lang="en-US" baseline="0" dirty="0" smtClean="0"/>
              <a:t>Due to the one-year extension on ACA requirement these forms must be filed in March 2016 for the 2015 year (unless extended again)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58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HRA is a Health Reimbursement Account</a:t>
            </a:r>
          </a:p>
          <a:p>
            <a:r>
              <a:rPr lang="en-US" dirty="0" smtClean="0"/>
              <a:t>Usually a person pays so much of the deductible and anything over that amount they file for reimbursement</a:t>
            </a:r>
          </a:p>
          <a:p>
            <a:r>
              <a:rPr lang="en-US" dirty="0" smtClean="0"/>
              <a:t>So one</a:t>
            </a:r>
            <a:r>
              <a:rPr lang="en-US" baseline="0" dirty="0" smtClean="0"/>
              <a:t> company in this group might fund the HRA with $1000 for each person while another may fund $2500 for each person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95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silly slide is</a:t>
            </a:r>
            <a:r>
              <a:rPr lang="en-US" baseline="0" dirty="0" smtClean="0"/>
              <a:t> just a way to remember that the EEOC  priorities are about Perspective and Point of View</a:t>
            </a:r>
          </a:p>
          <a:p>
            <a:r>
              <a:rPr lang="en-US" baseline="0" dirty="0" smtClean="0"/>
              <a:t>What we as employers may see as “fair and consistent treatment” may not seem that way to employees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13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81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Their strategic plan</a:t>
            </a:r>
            <a:r>
              <a:rPr lang="en-US" baseline="0" dirty="0" smtClean="0"/>
              <a:t> is enforcement and outreach efforts on priorities that have a significant impact on equal employment</a:t>
            </a:r>
          </a:p>
          <a:p>
            <a:r>
              <a:rPr lang="en-US" baseline="0" dirty="0" smtClean="0"/>
              <a:t>On this second bullet the intent is to improve customer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52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Americans</a:t>
            </a:r>
            <a:r>
              <a:rPr lang="en-US" baseline="0" dirty="0" smtClean="0"/>
              <a:t> with Disabilities Act Amendment Act has changed the interpretation of disability as we knew it under the ADA</a:t>
            </a:r>
          </a:p>
          <a:p>
            <a:r>
              <a:rPr lang="en-US" dirty="0" smtClean="0"/>
              <a:t>Under the ADA what you see here was</a:t>
            </a:r>
            <a:r>
              <a:rPr lang="en-US" baseline="0" dirty="0" smtClean="0"/>
              <a:t> the definition of a disability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6143-4AA5-4D01-8F4F-B7C2BEA522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7667-EC4D-419A-A548-125AA6002BC7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11C2-F23C-4CBF-A2F3-B9D5D6DF41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7667-EC4D-419A-A548-125AA6002BC7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11C2-F23C-4CBF-A2F3-B9D5D6DF41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7667-EC4D-419A-A548-125AA6002BC7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11C2-F23C-4CBF-A2F3-B9D5D6DF41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7667-EC4D-419A-A548-125AA6002BC7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11C2-F23C-4CBF-A2F3-B9D5D6DF41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7667-EC4D-419A-A548-125AA6002BC7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11C2-F23C-4CBF-A2F3-B9D5D6DF41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7667-EC4D-419A-A548-125AA6002BC7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11C2-F23C-4CBF-A2F3-B9D5D6DF41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7667-EC4D-419A-A548-125AA6002BC7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11C2-F23C-4CBF-A2F3-B9D5D6DF41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7667-EC4D-419A-A548-125AA6002BC7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11C2-F23C-4CBF-A2F3-B9D5D6DF41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7667-EC4D-419A-A548-125AA6002BC7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11C2-F23C-4CBF-A2F3-B9D5D6DF41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7667-EC4D-419A-A548-125AA6002BC7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F611C2-F23C-4CBF-A2F3-B9D5D6DF41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7667-EC4D-419A-A548-125AA6002BC7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11C2-F23C-4CBF-A2F3-B9D5D6DF41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517667-EC4D-419A-A548-125AA6002BC7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4F611C2-F23C-4CBF-A2F3-B9D5D6DF413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VRMCA Human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Committee report for </a:t>
            </a:r>
            <a:r>
              <a:rPr lang="en-US" dirty="0" smtClean="0"/>
              <a:t>Spring 2015</a:t>
            </a:r>
            <a:r>
              <a:rPr lang="en-US" dirty="0" smtClean="0"/>
              <a:t> </a:t>
            </a:r>
            <a:r>
              <a:rPr lang="en-US" dirty="0" smtClean="0"/>
              <a:t>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Care act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00138"/>
            <a:ext cx="7503383" cy="4480560"/>
          </a:xfrm>
        </p:spPr>
      </p:pic>
    </p:spTree>
    <p:extLst>
      <p:ext uri="{BB962C8B-B14F-4D97-AF65-F5344CB8AC3E}">
        <p14:creationId xmlns:p14="http://schemas.microsoft.com/office/powerpoint/2010/main" val="4700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Care act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00138"/>
            <a:ext cx="8072941" cy="4389120"/>
          </a:xfrm>
        </p:spPr>
      </p:pic>
    </p:spTree>
    <p:extLst>
      <p:ext uri="{BB962C8B-B14F-4D97-AF65-F5344CB8AC3E}">
        <p14:creationId xmlns:p14="http://schemas.microsoft.com/office/powerpoint/2010/main" val="42621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Care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action do I take now?</a:t>
            </a:r>
            <a:endParaRPr lang="en-US" sz="2400" dirty="0"/>
          </a:p>
          <a:p>
            <a:r>
              <a:rPr lang="en-US" sz="3200" dirty="0" smtClean="0"/>
              <a:t>Collect your employee data!</a:t>
            </a:r>
          </a:p>
          <a:p>
            <a:r>
              <a:rPr lang="en-US" sz="2000" dirty="0" smtClean="0"/>
              <a:t>You should already have:</a:t>
            </a:r>
          </a:p>
          <a:p>
            <a:r>
              <a:rPr lang="en-US" sz="2000" dirty="0" smtClean="0"/>
              <a:t>	Employee name, </a:t>
            </a:r>
            <a:r>
              <a:rPr lang="en-US" sz="2000" dirty="0" err="1" smtClean="0"/>
              <a:t>ss</a:t>
            </a:r>
            <a:r>
              <a:rPr lang="en-US" sz="2000" dirty="0" smtClean="0"/>
              <a:t># and DOB</a:t>
            </a:r>
          </a:p>
          <a:p>
            <a:r>
              <a:rPr lang="en-US" sz="2000" dirty="0" smtClean="0"/>
              <a:t>	Covered dependents</a:t>
            </a:r>
          </a:p>
          <a:p>
            <a:r>
              <a:rPr lang="en-US" sz="2000" dirty="0" smtClean="0"/>
              <a:t>What you might not have:</a:t>
            </a:r>
          </a:p>
          <a:p>
            <a:r>
              <a:rPr lang="en-US" sz="2000" dirty="0" smtClean="0"/>
              <a:t>	Employee dependents who are not covered under your health or another benefit plan</a:t>
            </a:r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311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Government Rules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REMEMBER, RULES ARE RULES!</a:t>
            </a:r>
            <a:endParaRPr lang="en-US" sz="3200" dirty="0"/>
          </a:p>
          <a:p>
            <a:r>
              <a:rPr lang="en-US" sz="3200" i="1" dirty="0"/>
              <a:t>Don't ever let common sense get in the way of a</a:t>
            </a:r>
            <a:endParaRPr lang="en-US" sz="3200" dirty="0"/>
          </a:p>
          <a:p>
            <a:r>
              <a:rPr lang="en-US" sz="3200" i="1" dirty="0"/>
              <a:t>Government Regulation.</a:t>
            </a:r>
            <a:endParaRPr lang="en-US" sz="3200" dirty="0"/>
          </a:p>
          <a:p>
            <a:r>
              <a:rPr lang="en-US" sz="3200" i="1" dirty="0"/>
              <a:t/>
            </a:r>
            <a:br>
              <a:rPr lang="en-US" sz="3200" i="1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08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</a:t>
            </a:r>
            <a:r>
              <a:rPr lang="en-US" dirty="0" smtClean="0"/>
              <a:t>t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32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610552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0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Rules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70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3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Medical Exams and MVRs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CDL Drivers will have his/her license suspended unless they keep a current medical card with the DMV</a:t>
            </a:r>
          </a:p>
          <a:p>
            <a:r>
              <a:rPr lang="en-US" sz="2800" dirty="0" smtClean="0"/>
              <a:t>Your company may use a copy of the medical certificate as proof of driver’s medical certification for up to 15 days after the date it was issued.</a:t>
            </a:r>
          </a:p>
          <a:p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295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Wellness incentives and EEOC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Participatory Wellness Programs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Join a fitness program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Attend tobacco cessation counseling</a:t>
            </a:r>
          </a:p>
          <a:p>
            <a:r>
              <a:rPr lang="en-US" sz="2800" dirty="0" smtClean="0"/>
              <a:t>Health-Contingent Wellness Programs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Must satisfy a ‘standard’ to obtain a ‘reward’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Must meet 5 requirements</a:t>
            </a:r>
          </a:p>
          <a:p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044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Wellness incentives and EEOC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sz="2000" dirty="0" smtClean="0"/>
              <a:t>Opportunity to qualify at least once a year</a:t>
            </a:r>
          </a:p>
          <a:p>
            <a:pPr>
              <a:buAutoNum type="arabicPeriod"/>
            </a:pPr>
            <a:r>
              <a:rPr lang="en-US" sz="2000" dirty="0" smtClean="0"/>
              <a:t>Cannot exceed 30% of total cost of coverage</a:t>
            </a:r>
          </a:p>
          <a:p>
            <a:pPr marL="237744" lvl="2" indent="0"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Tobacco cessation can be up to 50%</a:t>
            </a:r>
          </a:p>
          <a:p>
            <a:pPr marL="0" lvl="1" indent="0">
              <a:buNone/>
            </a:pPr>
            <a:r>
              <a:rPr lang="en-US" sz="2000" b="1" dirty="0" smtClean="0"/>
              <a:t>3.    Reasonable Design - to improve health and not be 	</a:t>
            </a:r>
            <a:r>
              <a:rPr lang="en-US" sz="2000" b="1" dirty="0" err="1" smtClean="0"/>
              <a:t>overburdensome</a:t>
            </a:r>
            <a:endParaRPr lang="en-US" sz="2000" b="1" dirty="0" smtClean="0"/>
          </a:p>
          <a:p>
            <a:pPr marL="342900" lvl="1" indent="-342900">
              <a:buAutoNum type="arabicPeriod" startAt="4"/>
            </a:pPr>
            <a:r>
              <a:rPr lang="en-US" sz="2000" b="1" dirty="0" smtClean="0"/>
              <a:t>Same, full reward must be available by satisfying an alternative 	standard</a:t>
            </a:r>
          </a:p>
          <a:p>
            <a:pPr marL="342900" lvl="1" indent="-342900">
              <a:buAutoNum type="arabicPeriod" startAt="4"/>
            </a:pPr>
            <a:r>
              <a:rPr lang="en-US" sz="2000" b="1" dirty="0" smtClean="0"/>
              <a:t>Disclosure – If terms of the wellness program are described the 	plan must disclose in all materials the availability of a 	reasonable alternative</a:t>
            </a:r>
          </a:p>
          <a:p>
            <a:pPr marL="0" lvl="1" indent="0">
              <a:buNone/>
            </a:pPr>
            <a:endParaRPr lang="en-US" dirty="0" smtClean="0"/>
          </a:p>
          <a:p>
            <a:pPr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9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VRMCA Human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800" b="0" dirty="0" smtClean="0"/>
          </a:p>
          <a:p>
            <a:pPr algn="ctr"/>
            <a:r>
              <a:rPr lang="en-US" sz="4800" b="0" dirty="0" smtClean="0"/>
              <a:t>Questions?</a:t>
            </a:r>
            <a:endParaRPr lang="en-US" sz="4800" b="0" dirty="0"/>
          </a:p>
        </p:txBody>
      </p:sp>
    </p:spTree>
    <p:extLst>
      <p:ext uri="{BB962C8B-B14F-4D97-AF65-F5344CB8AC3E}">
        <p14:creationId xmlns:p14="http://schemas.microsoft.com/office/powerpoint/2010/main" val="1683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7"/>
            <a:ext cx="7520940" cy="3749040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ACA Employer Reporting</a:t>
            </a:r>
          </a:p>
          <a:p>
            <a:r>
              <a:rPr lang="en-US" sz="2800" dirty="0" smtClean="0"/>
              <a:t>Medical Exams and MVR Regulations</a:t>
            </a:r>
          </a:p>
          <a:p>
            <a:r>
              <a:rPr lang="en-US" sz="2800" dirty="0" smtClean="0"/>
              <a:t>Wellness Incentives and the EEOC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63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20940" cy="548640"/>
          </a:xfrm>
        </p:spPr>
        <p:txBody>
          <a:bodyPr/>
          <a:lstStyle/>
          <a:p>
            <a:r>
              <a:rPr lang="en-US" sz="3600" dirty="0" smtClean="0"/>
              <a:t>Affordable Care Act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Requires employers and insurers to report certain plan and coverage information to the IRS in 2016  for  year 2015</a:t>
            </a:r>
          </a:p>
          <a:p>
            <a:endParaRPr lang="en-US" sz="2800" dirty="0"/>
          </a:p>
          <a:p>
            <a:r>
              <a:rPr lang="en-US" sz="2800" dirty="0" smtClean="0"/>
              <a:t>Reporting is on a calendar year basis regardless of plan year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55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Employer Reporting of Health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Draft forms Released 7/24/2014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To provide information to the IRS about health coverage offered </a:t>
            </a:r>
          </a:p>
          <a:p>
            <a:pPr marL="0" indent="0"/>
            <a:r>
              <a:rPr lang="en-US" sz="2000" dirty="0" smtClean="0"/>
              <a:t>(or not ) to employees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Forms and instructions</a:t>
            </a:r>
          </a:p>
          <a:p>
            <a:r>
              <a:rPr lang="en-US" sz="2000" dirty="0"/>
              <a:t>h</a:t>
            </a:r>
            <a:r>
              <a:rPr lang="en-US" sz="2000" dirty="0" smtClean="0"/>
              <a:t>ave been released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3804438" cy="2286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0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AfforDable</a:t>
            </a:r>
            <a:r>
              <a:rPr lang="en-US" sz="3600" dirty="0" smtClean="0"/>
              <a:t> Care Act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Who is required to report?</a:t>
            </a:r>
          </a:p>
          <a:p>
            <a:endParaRPr lang="en-US" sz="2800" dirty="0"/>
          </a:p>
          <a:p>
            <a:r>
              <a:rPr lang="en-US" sz="2800" dirty="0" smtClean="0"/>
              <a:t>Employers with 50 or more employees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79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Affordable Care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Section 6056</a:t>
            </a:r>
          </a:p>
          <a:p>
            <a:r>
              <a:rPr lang="en-US" sz="2800" dirty="0" smtClean="0"/>
              <a:t>Requires Applicable Large Employers (ALES) to file information returns with the IRS and provide statements (similar to a W-2) to their full-time employees about the health insurance coverage the employer offered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700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Care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800" b="1" dirty="0" smtClean="0"/>
              <a:t>An ALE may be a single entity or may consist of a group of related entities</a:t>
            </a:r>
          </a:p>
          <a:p>
            <a:pPr marL="0" lvl="1" indent="0">
              <a:buNone/>
            </a:pPr>
            <a:endParaRPr lang="en-US" sz="2800" b="1" dirty="0"/>
          </a:p>
          <a:p>
            <a:pPr marL="0" lvl="1" indent="0">
              <a:buNone/>
            </a:pPr>
            <a:r>
              <a:rPr lang="en-US" sz="2800" b="1" dirty="0" smtClean="0"/>
              <a:t>1094-B and 1094-C are Transmittal forms</a:t>
            </a:r>
          </a:p>
          <a:p>
            <a:pPr marL="0" lvl="1" indent="0">
              <a:buNone/>
            </a:pPr>
            <a:endParaRPr lang="en-US" sz="2800" b="1" dirty="0" smtClean="0"/>
          </a:p>
          <a:p>
            <a:pPr marL="0" lvl="1" indent="0">
              <a:buNone/>
            </a:pPr>
            <a:r>
              <a:rPr lang="en-US" sz="2800" b="1" dirty="0" smtClean="0"/>
              <a:t>1095-B and 1095-C are the reporting forms </a:t>
            </a:r>
          </a:p>
          <a:p>
            <a:pPr marL="0" lvl="1" indent="0">
              <a:buNone/>
            </a:pPr>
            <a:endParaRPr lang="en-US" sz="2400" b="1" dirty="0"/>
          </a:p>
          <a:p>
            <a:pPr marL="0" lvl="1" indent="0"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700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Affordable Care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520940" cy="35798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Small employers (less than 50) who offer only  fully-insured plans are not subject to reporting requirements</a:t>
            </a:r>
          </a:p>
          <a:p>
            <a:r>
              <a:rPr lang="en-US" sz="2800" dirty="0" smtClean="0"/>
              <a:t>Health insurance companies will report individual participant coverage details to the IRS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00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Care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b="0" dirty="0"/>
          </a:p>
          <a:p>
            <a:r>
              <a:rPr lang="en-US" sz="2000" b="0" dirty="0"/>
              <a:t>Every person that provides minimum essential coverage to an individual during a calendar year must file an information return and a transmittal. Most filers will use Forms 1094-B (transmittal) and 1095-B (return). </a:t>
            </a:r>
            <a:endParaRPr lang="en-US" sz="2000" b="0" dirty="0" smtClean="0"/>
          </a:p>
          <a:p>
            <a:r>
              <a:rPr lang="en-US" sz="2000" b="0" dirty="0" smtClean="0"/>
              <a:t>Employers </a:t>
            </a:r>
            <a:r>
              <a:rPr lang="en-US" sz="2000" b="0" dirty="0"/>
              <a:t>(including government employers) subject to the employer shared responsibility provisions sponsoring self-insured group health plans will report information </a:t>
            </a:r>
            <a:r>
              <a:rPr lang="en-US" sz="2000" b="0" dirty="0" smtClean="0"/>
              <a:t>about </a:t>
            </a:r>
            <a:r>
              <a:rPr lang="en-US" sz="2000" b="0" dirty="0"/>
              <a:t>the coverage in Part III of Form 1095-C,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700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2605</TotalTime>
  <Words>1120</Words>
  <Application>Microsoft Office PowerPoint</Application>
  <PresentationFormat>On-screen Show (4:3)</PresentationFormat>
  <Paragraphs>131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Angles</vt:lpstr>
      <vt:lpstr>VRMCA Human RESOURCES</vt:lpstr>
      <vt:lpstr>Agenda</vt:lpstr>
      <vt:lpstr>Affordable Care Act</vt:lpstr>
      <vt:lpstr>Employer Reporting of Health Coverage</vt:lpstr>
      <vt:lpstr>AfforDable Care Act</vt:lpstr>
      <vt:lpstr>Affordable Care Act</vt:lpstr>
      <vt:lpstr>Affordable Care act</vt:lpstr>
      <vt:lpstr>Affordable Care act</vt:lpstr>
      <vt:lpstr>Affordable Care act</vt:lpstr>
      <vt:lpstr>Affordable Care act</vt:lpstr>
      <vt:lpstr>Affordable Care act</vt:lpstr>
      <vt:lpstr>Affordable Care act</vt:lpstr>
      <vt:lpstr>Government Rules</vt:lpstr>
      <vt:lpstr>Government Rules</vt:lpstr>
      <vt:lpstr>Government Rules</vt:lpstr>
      <vt:lpstr>Medical Exams and MVRs</vt:lpstr>
      <vt:lpstr>Wellness incentives and EEOC</vt:lpstr>
      <vt:lpstr>Wellness incentives and EEOC</vt:lpstr>
      <vt:lpstr>VRMCA Human Resources</vt:lpstr>
    </vt:vector>
  </TitlesOfParts>
  <Company>Boxley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VRMCA Human RESOURCES</dc:title>
  <dc:creator>Joyce Kessinger</dc:creator>
  <cp:lastModifiedBy>Joyce Kessinger</cp:lastModifiedBy>
  <cp:revision>58</cp:revision>
  <cp:lastPrinted>2014-09-04T15:27:30Z</cp:lastPrinted>
  <dcterms:created xsi:type="dcterms:W3CDTF">2014-05-14T17:20:45Z</dcterms:created>
  <dcterms:modified xsi:type="dcterms:W3CDTF">2015-05-13T19:54:24Z</dcterms:modified>
</cp:coreProperties>
</file>