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8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78" r:id="rId15"/>
    <p:sldId id="269" r:id="rId16"/>
    <p:sldId id="268" r:id="rId17"/>
    <p:sldId id="274" r:id="rId18"/>
    <p:sldId id="275" r:id="rId19"/>
    <p:sldId id="273" r:id="rId20"/>
    <p:sldId id="271" r:id="rId21"/>
    <p:sldId id="272" r:id="rId22"/>
    <p:sldId id="270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76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37CFF"/>
    <a:srgbClr val="2A56B8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9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93" tIns="43247" rIns="86493" bIns="43247" numCol="1" anchor="t" anchorCtr="0" compatLnSpc="1">
            <a:prstTxWarp prst="textNoShape">
              <a:avLst/>
            </a:prstTxWarp>
          </a:bodyPr>
          <a:lstStyle>
            <a:lvl1pPr defTabSz="865188">
              <a:defRPr sz="1100"/>
            </a:lvl1pPr>
          </a:lstStyle>
          <a:p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93" tIns="43247" rIns="86493" bIns="43247" numCol="1" anchor="t" anchorCtr="0" compatLnSpc="1">
            <a:prstTxWarp prst="textNoShape">
              <a:avLst/>
            </a:prstTxWarp>
          </a:bodyPr>
          <a:lstStyle>
            <a:lvl1pPr algn="r" defTabSz="865188">
              <a:defRPr sz="1100"/>
            </a:lvl1pPr>
          </a:lstStyle>
          <a:p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93" tIns="43247" rIns="86493" bIns="43247" numCol="1" anchor="b" anchorCtr="0" compatLnSpc="1">
            <a:prstTxWarp prst="textNoShape">
              <a:avLst/>
            </a:prstTxWarp>
          </a:bodyPr>
          <a:lstStyle>
            <a:lvl1pPr defTabSz="865188">
              <a:defRPr sz="1100"/>
            </a:lvl1pPr>
          </a:lstStyle>
          <a:p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93" tIns="43247" rIns="86493" bIns="43247" numCol="1" anchor="b" anchorCtr="0" compatLnSpc="1">
            <a:prstTxWarp prst="textNoShape">
              <a:avLst/>
            </a:prstTxWarp>
          </a:bodyPr>
          <a:lstStyle>
            <a:lvl1pPr algn="r" defTabSz="865188">
              <a:defRPr sz="1100"/>
            </a:lvl1pPr>
          </a:lstStyle>
          <a:p>
            <a:fld id="{033BB349-2DF2-49D2-9D37-284A7DDF5A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BCB5D-3BAC-4CEE-9B97-F8886518D2B6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7F1EE-1F5C-456F-AFE6-29E94245C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East Region - RM Concrete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East Region - RM Concrete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East Region - RM Concrete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14400" y="6400800"/>
            <a:ext cx="60960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East Region - RM Concrete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14400" y="6400800"/>
            <a:ext cx="60960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Northern Concrete Division  www.vulcanmaterials.com/northern_concrete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14400" y="6400800"/>
            <a:ext cx="60960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Northern Concrete Division  www.vulcanmaterials.com/northern_concrete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914400" y="6400800"/>
            <a:ext cx="60960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Northern Concrete Division  www.vulcanmaterials.com/northern_concrete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East Region - RM Concrete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East Region - RM Concrete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East Region - RM Concrete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East Region - RM Concrete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East Region - RM Concrete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90800" y="6400800"/>
            <a:ext cx="2129109" cy="253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1050" dirty="0" smtClean="0"/>
              <a:t>East Region – Concrete Division</a:t>
            </a:r>
            <a:endParaRPr lang="en-US" sz="105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East Region - RM Concrete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East Region - RM Concrete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7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400800"/>
            <a:ext cx="6096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East Region - RM Concrete</a:t>
            </a:r>
            <a:endParaRPr lang="en-US" dirty="0"/>
          </a:p>
        </p:txBody>
      </p:sp>
      <p:pic>
        <p:nvPicPr>
          <p:cNvPr id="1032" name="Picture 8" descr="Vulcan Concrete Truck 2011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096000"/>
            <a:ext cx="1981200" cy="762000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2400" y="6400800"/>
            <a:ext cx="685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images/1580017274/ref=dp_image_0?ie=UTF8&amp;n=283155&amp;s=book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East Region - RM Concrete</a:t>
            </a:r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2362200"/>
          </a:xfrm>
        </p:spPr>
        <p:txBody>
          <a:bodyPr/>
          <a:lstStyle/>
          <a:p>
            <a:r>
              <a:rPr lang="en-US" sz="4600"/>
              <a:t>2009 Virginia Uniform Statewide Building Code</a:t>
            </a:r>
            <a:br>
              <a:rPr lang="en-US" sz="4600"/>
            </a:br>
            <a:r>
              <a:rPr lang="en-US" sz="4600"/>
              <a:t>(USBC)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71800"/>
            <a:ext cx="8229600" cy="3154363"/>
          </a:xfrm>
        </p:spPr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700" b="1" dirty="0"/>
              <a:t>Concrete </a:t>
            </a:r>
            <a:r>
              <a:rPr lang="en-US" sz="3700" b="1" dirty="0" smtClean="0"/>
              <a:t>Specifications</a:t>
            </a:r>
            <a:endParaRPr lang="en-US" sz="3700" b="1" dirty="0"/>
          </a:p>
          <a:p>
            <a:pPr algn="ctr">
              <a:buFontTx/>
              <a:buNone/>
            </a:pPr>
            <a:r>
              <a:rPr lang="en-US" sz="2800" dirty="0"/>
              <a:t>By:	Teck L. Chua, PE </a:t>
            </a:r>
            <a:endParaRPr lang="en-US" sz="2800" dirty="0" smtClean="0"/>
          </a:p>
          <a:p>
            <a:pPr algn="ctr">
              <a:buFontTx/>
              <a:buNone/>
            </a:pPr>
            <a:r>
              <a:rPr lang="en-US" sz="2800" dirty="0"/>
              <a:t>	</a:t>
            </a:r>
            <a:r>
              <a:rPr lang="en-US" sz="2800" dirty="0" smtClean="0"/>
              <a:t>	Director - </a:t>
            </a:r>
            <a:r>
              <a:rPr lang="en-US" sz="2800" dirty="0"/>
              <a:t>Technical Services</a:t>
            </a:r>
          </a:p>
          <a:p>
            <a:pPr algn="ctr">
              <a:buFontTx/>
              <a:buNone/>
            </a:pPr>
            <a:r>
              <a:rPr lang="en-US" sz="2800" dirty="0"/>
              <a:t>		</a:t>
            </a:r>
          </a:p>
          <a:p>
            <a:pPr algn="ctr">
              <a:buFontTx/>
              <a:buNone/>
            </a:pPr>
            <a:r>
              <a:rPr lang="en-US" sz="2800" dirty="0" smtClean="0"/>
              <a:t>NVCAC, </a:t>
            </a:r>
            <a:r>
              <a:rPr lang="en-US" sz="2800" dirty="0"/>
              <a:t>A</a:t>
            </a:r>
            <a:r>
              <a:rPr lang="en-US" sz="2800" dirty="0" smtClean="0"/>
              <a:t>pril 11, 2013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Requirements – the Details on concrete </a:t>
            </a:r>
            <a:endParaRPr lang="en-US" dirty="0"/>
          </a:p>
        </p:txBody>
      </p:sp>
      <p:pic>
        <p:nvPicPr>
          <p:cNvPr id="2078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1260" y="1600200"/>
            <a:ext cx="3501480" cy="452596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East Region - RM Concrete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East Region - RM Concrete</a:t>
            </a:r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88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49225"/>
            <a:ext cx="8001000" cy="6016625"/>
          </a:xfrm>
        </p:spPr>
      </p:pic>
      <p:sp>
        <p:nvSpPr>
          <p:cNvPr id="5" name="Oval Callout 4"/>
          <p:cNvSpPr/>
          <p:nvPr/>
        </p:nvSpPr>
        <p:spPr>
          <a:xfrm>
            <a:off x="7086600" y="2362200"/>
            <a:ext cx="1447800" cy="990600"/>
          </a:xfrm>
          <a:prstGeom prst="wedgeEllipseCallout">
            <a:avLst>
              <a:gd name="adj1" fmla="val -84228"/>
              <a:gd name="adj2" fmla="val 1173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Two zones in Virginia</a:t>
            </a:r>
            <a:endParaRPr lang="en-US" sz="1400" dirty="0"/>
          </a:p>
        </p:txBody>
      </p:sp>
      <p:pic>
        <p:nvPicPr>
          <p:cNvPr id="6" name="Picture 6" descr="2009 International Residential Code For One-and-Two Family Dwellings: Soft Cover Vers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East Region - RM Concrete</a:t>
            </a:r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/>
          </p:nvPr>
        </p:nvSpPr>
        <p:spPr>
          <a:xfrm>
            <a:off x="457200" y="274639"/>
            <a:ext cx="8229600" cy="49069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68580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914400" y="4191000"/>
            <a:ext cx="2133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0" y="2971800"/>
            <a:ext cx="1371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28800" y="3276600"/>
            <a:ext cx="2438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57400" y="3886200"/>
            <a:ext cx="533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4400" y="4495800"/>
            <a:ext cx="3886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00200" y="2667000"/>
            <a:ext cx="434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ine Callout 1 19"/>
          <p:cNvSpPr/>
          <p:nvPr/>
        </p:nvSpPr>
        <p:spPr>
          <a:xfrm>
            <a:off x="3505200" y="685800"/>
            <a:ext cx="2590800" cy="457200"/>
          </a:xfrm>
          <a:prstGeom prst="borderCallout1">
            <a:avLst>
              <a:gd name="adj1" fmla="val 90750"/>
              <a:gd name="adj2" fmla="val -733"/>
              <a:gd name="adj3" fmla="val 21643"/>
              <a:gd name="adj4" fmla="val -311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dirty="0" smtClean="0"/>
          </a:p>
          <a:p>
            <a:r>
              <a:rPr lang="en-US" sz="1600" dirty="0" smtClean="0"/>
              <a:t>Should have been named concrete requirements</a:t>
            </a:r>
          </a:p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638800" y="4191000"/>
            <a:ext cx="19050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Northern Concrete Division  www.vulcanmaterials.com/northern_concrete</a:t>
            </a:r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l"/>
            <a:r>
              <a:rPr lang="en-US" sz="3200"/>
              <a:t>Deicing chemical exposure limits content of fly ash, slag cement, other pozzolans</a:t>
            </a:r>
          </a:p>
        </p:txBody>
      </p:sp>
      <p:pic>
        <p:nvPicPr>
          <p:cNvPr id="2355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408113"/>
            <a:ext cx="5943600" cy="51736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Northern Concrete Division  www.vulcanmaterials.com/northern_concrete</a:t>
            </a:r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Material Standards: ACI 318-08 Ch. 3 or ACI 332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810000"/>
            <a:ext cx="7696200" cy="2438400"/>
          </a:xfrm>
        </p:spPr>
        <p:txBody>
          <a:bodyPr/>
          <a:lstStyle/>
          <a:p>
            <a:r>
              <a:rPr lang="en-US" sz="2800"/>
              <a:t>The usual ASTMs covering cementitious materials, aggregates, water, admixtures, ready mixed concrete, sampling and testing.</a:t>
            </a:r>
          </a:p>
        </p:txBody>
      </p:sp>
      <p:pic>
        <p:nvPicPr>
          <p:cNvPr id="24269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752600"/>
            <a:ext cx="7019925" cy="14112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East Region - RM Concrete</a:t>
            </a:r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/>
          </p:nvPr>
        </p:nvSpPr>
        <p:spPr>
          <a:xfrm>
            <a:off x="457200" y="274639"/>
            <a:ext cx="8229600" cy="51355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7620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914400" y="3886200"/>
            <a:ext cx="4038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East Region - RM Concrete</a:t>
            </a:r>
            <a:endParaRPr lang="en-US"/>
          </a:p>
        </p:txBody>
      </p:sp>
      <p:pic>
        <p:nvPicPr>
          <p:cNvPr id="21094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Oval 3"/>
          <p:cNvSpPr/>
          <p:nvPr/>
        </p:nvSpPr>
        <p:spPr>
          <a:xfrm>
            <a:off x="7315200" y="3124200"/>
            <a:ext cx="9906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676400" y="4876800"/>
            <a:ext cx="2209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62000" y="5105400"/>
            <a:ext cx="1981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91200" y="4648200"/>
            <a:ext cx="1600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95400" y="5562600"/>
            <a:ext cx="4953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Driveway and Walkway are not mentioned!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When the Virginia Code has no details – Anything goes?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East Region - RM Concrete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East Region - RM Concrete</a:t>
            </a: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47800" y="2971800"/>
            <a:ext cx="6019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00200" y="3124200"/>
            <a:ext cx="6019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798893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Connector 16"/>
          <p:cNvCxnSpPr/>
          <p:nvPr/>
        </p:nvCxnSpPr>
        <p:spPr>
          <a:xfrm>
            <a:off x="1600200" y="1752600"/>
            <a:ext cx="5715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14600" y="2895600"/>
            <a:ext cx="4495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e Callout 2 10"/>
          <p:cNvSpPr/>
          <p:nvPr/>
        </p:nvSpPr>
        <p:spPr>
          <a:xfrm>
            <a:off x="1447800" y="4495800"/>
            <a:ext cx="6172200" cy="1600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8797"/>
              <a:gd name="adj6" fmla="val 32923"/>
            </a:avLst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if “generally recognized standards of performance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ARE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available . . . ?“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9142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63713" y="304800"/>
            <a:ext cx="4975487" cy="1524000"/>
          </a:xfrm>
          <a:noFill/>
          <a:ln/>
        </p:spPr>
      </p:pic>
      <p:pic>
        <p:nvPicPr>
          <p:cNvPr id="21914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0999" y="1905000"/>
            <a:ext cx="5781461" cy="4297132"/>
          </a:xfrm>
          <a:noFill/>
          <a:ln/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East Region - RM Concrete</a:t>
            </a: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2286000"/>
            <a:ext cx="1676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" y="2743200"/>
            <a:ext cx="152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91000" y="2514600"/>
            <a:ext cx="914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19600" y="2286000"/>
            <a:ext cx="152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1"/>
            <a:ext cx="7772400" cy="9906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696200" cy="47244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The law (people with handcuffs).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Detail Code requirements on concrete.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When the Virginia Code provides no details – what’s next?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East Region - RM Concrete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02980" y="228600"/>
            <a:ext cx="6917020" cy="5393416"/>
          </a:xfrm>
          <a:noFill/>
          <a:ln/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East Region - RM Concrete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743200" y="4191000"/>
            <a:ext cx="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33600" y="4038600"/>
            <a:ext cx="1600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15000" y="4038600"/>
            <a:ext cx="5334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715000"/>
            <a:ext cx="6536267" cy="39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5715000"/>
            <a:ext cx="685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IRC: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447800" y="4191000"/>
            <a:ext cx="990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6000" y="4419600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14800" y="5105400"/>
            <a:ext cx="914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0" y="4876800"/>
            <a:ext cx="304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86000" y="5257800"/>
            <a:ext cx="609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East Region - RM Concrete</a:t>
            </a:r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958013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477000" y="2819400"/>
            <a:ext cx="685800" cy="1981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East Region - RM Concrete</a:t>
            </a:r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88" y="595313"/>
            <a:ext cx="7947025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4020" name="Rectangle 4"/>
          <p:cNvSpPr>
            <a:spLocks noChangeArrowheads="1"/>
          </p:cNvSpPr>
          <p:nvPr/>
        </p:nvSpPr>
        <p:spPr bwMode="auto">
          <a:xfrm flipV="1">
            <a:off x="4572000" y="1219200"/>
            <a:ext cx="3962400" cy="914400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 flipV="1">
            <a:off x="685800" y="5181600"/>
            <a:ext cx="3810000" cy="685800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22" name="Rectangle 6"/>
          <p:cNvSpPr>
            <a:spLocks noChangeArrowheads="1"/>
          </p:cNvSpPr>
          <p:nvPr/>
        </p:nvSpPr>
        <p:spPr bwMode="auto">
          <a:xfrm flipV="1">
            <a:off x="4572000" y="3429000"/>
            <a:ext cx="3962400" cy="914400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23" name="Rectangle 7"/>
          <p:cNvSpPr>
            <a:spLocks noChangeArrowheads="1"/>
          </p:cNvSpPr>
          <p:nvPr/>
        </p:nvSpPr>
        <p:spPr bwMode="auto">
          <a:xfrm flipV="1">
            <a:off x="762000" y="3276600"/>
            <a:ext cx="3657600" cy="685800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05200" y="274638"/>
            <a:ext cx="5410200" cy="792162"/>
          </a:xfrm>
        </p:spPr>
        <p:txBody>
          <a:bodyPr/>
          <a:lstStyle/>
          <a:p>
            <a:r>
              <a:rPr lang="en-US" sz="3600" dirty="0" smtClean="0"/>
              <a:t>“Cal” – calcium chloride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810000" y="838200"/>
            <a:ext cx="4876801" cy="5181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Reinforced: yes, when dry or protected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Plain: yes, all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“2.0% by weight of </a:t>
            </a:r>
            <a:r>
              <a:rPr lang="en-US" dirty="0" err="1" smtClean="0"/>
              <a:t>cementitious</a:t>
            </a:r>
            <a:r>
              <a:rPr lang="en-US" dirty="0" smtClean="0"/>
              <a:t> materials”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450pcy*2% &lt; 9 </a:t>
            </a:r>
            <a:r>
              <a:rPr lang="en-US" dirty="0" err="1" smtClean="0"/>
              <a:t>pcy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530pcy*2% &lt; 10.6 </a:t>
            </a:r>
            <a:r>
              <a:rPr lang="en-US" dirty="0" err="1" smtClean="0"/>
              <a:t>pcy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Molecular weight: calcium chloride 2X chloride 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ACI332-2% &lt; ACI 318-0.15%</a:t>
            </a:r>
          </a:p>
          <a:p>
            <a:endParaRPr lang="en-US" dirty="0"/>
          </a:p>
        </p:txBody>
      </p:sp>
      <p:pic>
        <p:nvPicPr>
          <p:cNvPr id="9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533399"/>
            <a:ext cx="3276600" cy="581515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Northern Concrete Division  www.vulcanmaterials.com/northern_concrete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Placement time &gt; 90 min</a:t>
            </a:r>
          </a:p>
        </p:txBody>
      </p:sp>
      <p:pic>
        <p:nvPicPr>
          <p:cNvPr id="25088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600200"/>
            <a:ext cx="6834188" cy="34083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Northern Concrete Division  www.vulcanmaterials.com/northern_concrete</a:t>
            </a:r>
          </a:p>
        </p:txBody>
      </p:sp>
      <p:pic>
        <p:nvPicPr>
          <p:cNvPr id="258054" name="Picture 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371600"/>
            <a:ext cx="6858000" cy="18494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Northern Concrete Division  www.vulcanmaterials.com/northern_concrete</a:t>
            </a:r>
          </a:p>
        </p:txBody>
      </p:sp>
      <p:pic>
        <p:nvPicPr>
          <p:cNvPr id="259078" name="Picture 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838200"/>
            <a:ext cx="6858000" cy="4565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Northern Concrete Division  www.vulcanmaterials.com/northern_concrete</a:t>
            </a:r>
          </a:p>
        </p:txBody>
      </p:sp>
      <p:pic>
        <p:nvPicPr>
          <p:cNvPr id="264197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990600"/>
            <a:ext cx="6858000" cy="3621088"/>
          </a:xfrm>
          <a:noFill/>
          <a:ln/>
        </p:spPr>
      </p:pic>
      <p:sp>
        <p:nvSpPr>
          <p:cNvPr id="264198" name="Line 6"/>
          <p:cNvSpPr>
            <a:spLocks noChangeShapeType="1"/>
          </p:cNvSpPr>
          <p:nvPr/>
        </p:nvSpPr>
        <p:spPr bwMode="auto">
          <a:xfrm>
            <a:off x="4419600" y="2209800"/>
            <a:ext cx="3886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199" name="Line 7"/>
          <p:cNvSpPr>
            <a:spLocks noChangeShapeType="1"/>
          </p:cNvSpPr>
          <p:nvPr/>
        </p:nvSpPr>
        <p:spPr bwMode="auto">
          <a:xfrm>
            <a:off x="1371600" y="2590800"/>
            <a:ext cx="36576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Northern Concrete Division  www.vulcanmaterials.com/northern_concrete</a:t>
            </a:r>
          </a:p>
        </p:txBody>
      </p:sp>
      <p:pic>
        <p:nvPicPr>
          <p:cNvPr id="266245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457200"/>
            <a:ext cx="6553200" cy="5822950"/>
          </a:xfrm>
          <a:noFill/>
          <a:ln/>
        </p:spPr>
      </p:pic>
      <p:sp>
        <p:nvSpPr>
          <p:cNvPr id="266246" name="Line 6"/>
          <p:cNvSpPr>
            <a:spLocks noChangeShapeType="1"/>
          </p:cNvSpPr>
          <p:nvPr/>
        </p:nvSpPr>
        <p:spPr bwMode="auto">
          <a:xfrm>
            <a:off x="914400" y="1828800"/>
            <a:ext cx="3886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Northern Concrete Division  www.vulcanmaterials.com/northern_concrete</a:t>
            </a:r>
          </a:p>
        </p:txBody>
      </p:sp>
      <p:sp>
        <p:nvSpPr>
          <p:cNvPr id="268297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5257800"/>
            <a:ext cx="8305800" cy="990600"/>
          </a:xfrm>
        </p:spPr>
        <p:txBody>
          <a:bodyPr/>
          <a:lstStyle/>
          <a:p>
            <a:r>
              <a:rPr lang="en-US" sz="3600" dirty="0"/>
              <a:t>Jt. Depth: Min 3.5”*0.25 = 0.875” = 7/8”</a:t>
            </a:r>
          </a:p>
        </p:txBody>
      </p:sp>
      <p:pic>
        <p:nvPicPr>
          <p:cNvPr id="26829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143000"/>
            <a:ext cx="4724400" cy="3992563"/>
          </a:xfrm>
          <a:noFill/>
          <a:ln/>
        </p:spPr>
      </p:pic>
      <p:pic>
        <p:nvPicPr>
          <p:cNvPr id="268296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2462213"/>
            <a:ext cx="4114800" cy="1681162"/>
          </a:xfrm>
          <a:noFill/>
          <a:ln/>
        </p:spPr>
      </p:pic>
      <p:pic>
        <p:nvPicPr>
          <p:cNvPr id="268299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228600"/>
            <a:ext cx="6172200" cy="803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East Region - RM Concrete</a:t>
            </a:r>
            <a:endParaRPr lang="en-US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title"/>
          </p:nvPr>
        </p:nvSpPr>
        <p:spPr>
          <a:xfrm>
            <a:off x="5410200" y="274638"/>
            <a:ext cx="3276600" cy="3306762"/>
          </a:xfrm>
        </p:spPr>
        <p:txBody>
          <a:bodyPr/>
          <a:lstStyle/>
          <a:p>
            <a:r>
              <a:rPr lang="en-US"/>
              <a:t>Effective March 1, 2011</a:t>
            </a:r>
          </a:p>
        </p:txBody>
      </p:sp>
      <p:pic>
        <p:nvPicPr>
          <p:cNvPr id="19456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04800"/>
            <a:ext cx="4725988" cy="6096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Northern Concrete Division  www.vulcanmaterials.com/northern_concrete</a:t>
            </a:r>
          </a:p>
        </p:txBody>
      </p:sp>
      <p:pic>
        <p:nvPicPr>
          <p:cNvPr id="272389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533400"/>
            <a:ext cx="8153400" cy="53419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Northern Concrete Division  www.vulcanmaterials.com/northern_concrete</a:t>
            </a:r>
          </a:p>
        </p:txBody>
      </p:sp>
      <p:sp>
        <p:nvSpPr>
          <p:cNvPr id="271367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3733800"/>
            <a:ext cx="8229600" cy="1143000"/>
          </a:xfrm>
        </p:spPr>
        <p:txBody>
          <a:bodyPr/>
          <a:lstStyle/>
          <a:p>
            <a:r>
              <a:rPr lang="en-US" dirty="0"/>
              <a:t>WWF – reinforcement?</a:t>
            </a:r>
          </a:p>
        </p:txBody>
      </p:sp>
      <p:pic>
        <p:nvPicPr>
          <p:cNvPr id="27136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609600"/>
            <a:ext cx="7620000" cy="2932559"/>
          </a:xfrm>
          <a:noFill/>
          <a:ln/>
        </p:spPr>
      </p:pic>
      <p:sp>
        <p:nvSpPr>
          <p:cNvPr id="271366" name="Line 6"/>
          <p:cNvSpPr>
            <a:spLocks noChangeShapeType="1"/>
          </p:cNvSpPr>
          <p:nvPr/>
        </p:nvSpPr>
        <p:spPr bwMode="auto">
          <a:xfrm flipV="1">
            <a:off x="762000" y="3048000"/>
            <a:ext cx="1219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71369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786313"/>
            <a:ext cx="8077200" cy="1095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069975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8305800" cy="41910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Residential concrete construction is governed by a Code that is as tough as commercial concrete construction.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Concrete exposed to deicing chemicals, such as driveways, requires 4500psi concrete.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East Region - RM Concrete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East Region - RM Concrete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East Region - RM Concrete</a:t>
            </a:r>
            <a:endParaRPr lang="en-US"/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866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28600"/>
            <a:ext cx="8534400" cy="2892425"/>
          </a:xfrm>
          <a:noFill/>
          <a:ln/>
        </p:spPr>
      </p:pic>
      <p:pic>
        <p:nvPicPr>
          <p:cNvPr id="19866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657600"/>
            <a:ext cx="8153400" cy="2057400"/>
          </a:xfrm>
          <a:noFill/>
          <a:ln/>
        </p:spPr>
      </p:pic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381000" y="1143000"/>
            <a:ext cx="8229600" cy="685800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East Region - RM Concrete</a:t>
            </a:r>
            <a:endParaRPr lang="en-US"/>
          </a:p>
        </p:txBody>
      </p:sp>
      <p:pic>
        <p:nvPicPr>
          <p:cNvPr id="200709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066800"/>
            <a:ext cx="8229600" cy="4419600"/>
          </a:xfrm>
          <a:noFill/>
          <a:ln/>
        </p:spPr>
      </p:pic>
      <p:cxnSp>
        <p:nvCxnSpPr>
          <p:cNvPr id="6" name="Straight Connector 5"/>
          <p:cNvCxnSpPr/>
          <p:nvPr/>
        </p:nvCxnSpPr>
        <p:spPr>
          <a:xfrm>
            <a:off x="4114800" y="1371600"/>
            <a:ext cx="4114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43600" y="5105400"/>
            <a:ext cx="228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0600" y="5334000"/>
            <a:ext cx="914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9200" y="4648200"/>
            <a:ext cx="228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105400"/>
            <a:ext cx="1981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" y="1600200"/>
            <a:ext cx="7772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" y="1828800"/>
            <a:ext cx="7543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2000" y="2057400"/>
            <a:ext cx="5181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5800" y="2971800"/>
            <a:ext cx="6781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East Region - RM Concrete</a:t>
            </a:r>
            <a:endParaRPr lang="en-US"/>
          </a:p>
        </p:txBody>
      </p:sp>
      <p:pic>
        <p:nvPicPr>
          <p:cNvPr id="203779" name="Picture 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066800"/>
            <a:ext cx="8229600" cy="4343400"/>
          </a:xfrm>
          <a:noFill/>
          <a:ln/>
        </p:spPr>
      </p:pic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457200" y="1752600"/>
            <a:ext cx="7924800" cy="1066800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457200" y="2971800"/>
            <a:ext cx="7924800" cy="609600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East Region - RM Concrete</a:t>
            </a:r>
            <a:endParaRPr lang="en-US"/>
          </a:p>
        </p:txBody>
      </p:sp>
      <p:pic>
        <p:nvPicPr>
          <p:cNvPr id="204803" name="Picture 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371600"/>
            <a:ext cx="8763000" cy="3352800"/>
          </a:xfrm>
          <a:noFill/>
          <a:ln/>
        </p:spPr>
      </p:pic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1524000" y="1600200"/>
            <a:ext cx="6477000" cy="304800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733800" y="2895600"/>
            <a:ext cx="4800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0" y="5334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Deadline: March 1,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East Region - RM Concrete</a:t>
            </a:r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/>
          </p:nvPr>
        </p:nvSpPr>
        <p:spPr>
          <a:xfrm>
            <a:off x="457200" y="990599"/>
            <a:ext cx="8229600" cy="41910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807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762000" y="3352800"/>
            <a:ext cx="381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29000" y="3124200"/>
            <a:ext cx="76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57200" y="4648200"/>
            <a:ext cx="8229600" cy="1477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East Region - RM Concrete</a:t>
            </a: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47800" y="2971800"/>
            <a:ext cx="6019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00200" y="3124200"/>
            <a:ext cx="6019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798893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Connector 16"/>
          <p:cNvCxnSpPr/>
          <p:nvPr/>
        </p:nvCxnSpPr>
        <p:spPr>
          <a:xfrm>
            <a:off x="1600200" y="1752600"/>
            <a:ext cx="5715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14600" y="2895600"/>
            <a:ext cx="4495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C Water Apr112011 5">
  <a:themeElements>
    <a:clrScheme name="DC Water Apr112011 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C Water Apr112011 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C Water Apr112011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 Water Apr112011 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 Water Apr112011 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 Water Apr112011 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 Water Apr112011 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 Water Apr112011 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 Water Apr112011 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 Water Apr112011 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 Water Apr112011 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 Water Apr112011 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 Water Apr112011 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 Water Apr112011 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DC Water Apr112011 5</Template>
  <TotalTime>690</TotalTime>
  <Words>403</Words>
  <Application>Microsoft Office PowerPoint</Application>
  <PresentationFormat>On-screen Show (4:3)</PresentationFormat>
  <Paragraphs>71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DC Water Apr112011 5</vt:lpstr>
      <vt:lpstr>2009 Virginia Uniform Statewide Building Code (USBC)</vt:lpstr>
      <vt:lpstr>Overview</vt:lpstr>
      <vt:lpstr>Effective March 1, 2011</vt:lpstr>
      <vt:lpstr>Slide 4</vt:lpstr>
      <vt:lpstr>Slide 5</vt:lpstr>
      <vt:lpstr>Slide 6</vt:lpstr>
      <vt:lpstr>Slide 7</vt:lpstr>
      <vt:lpstr>Slide 8</vt:lpstr>
      <vt:lpstr>Slide 9</vt:lpstr>
      <vt:lpstr>Code Requirements – the Details on concrete </vt:lpstr>
      <vt:lpstr>Slide 11</vt:lpstr>
      <vt:lpstr>Slide 12</vt:lpstr>
      <vt:lpstr>Deicing chemical exposure limits content of fly ash, slag cement, other pozzolans</vt:lpstr>
      <vt:lpstr>Material Standards: ACI 318-08 Ch. 3 or ACI 332</vt:lpstr>
      <vt:lpstr>Slide 15</vt:lpstr>
      <vt:lpstr>Slide 16</vt:lpstr>
      <vt:lpstr>When the Virginia Code has no details – Anything goes?</vt:lpstr>
      <vt:lpstr>Slide 18</vt:lpstr>
      <vt:lpstr>Slide 19</vt:lpstr>
      <vt:lpstr>Slide 20</vt:lpstr>
      <vt:lpstr>Slide 21</vt:lpstr>
      <vt:lpstr>Slide 22</vt:lpstr>
      <vt:lpstr>“Cal” – calcium chloride</vt:lpstr>
      <vt:lpstr>Placement time &gt; 90 min</vt:lpstr>
      <vt:lpstr>Slide 25</vt:lpstr>
      <vt:lpstr>Slide 26</vt:lpstr>
      <vt:lpstr>Slide 27</vt:lpstr>
      <vt:lpstr>Slide 28</vt:lpstr>
      <vt:lpstr>Jt. Depth: Min 3.5”*0.25 = 0.875” = 7/8”</vt:lpstr>
      <vt:lpstr>Slide 30</vt:lpstr>
      <vt:lpstr>WWF – reinforcement?</vt:lpstr>
      <vt:lpstr>Summary</vt:lpstr>
      <vt:lpstr>Questions ?</vt:lpstr>
    </vt:vector>
  </TitlesOfParts>
  <Company>Vulcan Materials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Virginia Uniform Statewide Building Code (USBC)</dc:title>
  <dc:creator>TeckC</dc:creator>
  <cp:lastModifiedBy>Teck L. Chua</cp:lastModifiedBy>
  <cp:revision>50</cp:revision>
  <dcterms:created xsi:type="dcterms:W3CDTF">2011-05-12T11:07:13Z</dcterms:created>
  <dcterms:modified xsi:type="dcterms:W3CDTF">2013-04-11T01:42:51Z</dcterms:modified>
</cp:coreProperties>
</file>