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harts/chart9.xml" ContentType="application/vnd.openxmlformats-officedocument.drawingml.chart+xml"/>
  <Override PartName="/docProps/custom.xml" ContentType="application/vnd.openxmlformats-officedocument.custom-properties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rawings/drawing7.xml" ContentType="application/vnd.openxmlformats-officedocument.drawingml.chartshape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6.xml" ContentType="application/vnd.openxmlformats-officedocument.drawingml.chart+xml"/>
  <Default Extension="gif" ContentType="image/gif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63"/>
  </p:notesMasterIdLst>
  <p:handoutMasterIdLst>
    <p:handoutMasterId r:id="rId64"/>
  </p:handoutMasterIdLst>
  <p:sldIdLst>
    <p:sldId id="400" r:id="rId2"/>
    <p:sldId id="466" r:id="rId3"/>
    <p:sldId id="474" r:id="rId4"/>
    <p:sldId id="535" r:id="rId5"/>
    <p:sldId id="555" r:id="rId6"/>
    <p:sldId id="556" r:id="rId7"/>
    <p:sldId id="557" r:id="rId8"/>
    <p:sldId id="558" r:id="rId9"/>
    <p:sldId id="559" r:id="rId10"/>
    <p:sldId id="560" r:id="rId11"/>
    <p:sldId id="561" r:id="rId12"/>
    <p:sldId id="562" r:id="rId13"/>
    <p:sldId id="552" r:id="rId14"/>
    <p:sldId id="563" r:id="rId15"/>
    <p:sldId id="553" r:id="rId16"/>
    <p:sldId id="536" r:id="rId17"/>
    <p:sldId id="537" r:id="rId18"/>
    <p:sldId id="538" r:id="rId19"/>
    <p:sldId id="539" r:id="rId20"/>
    <p:sldId id="540" r:id="rId21"/>
    <p:sldId id="499" r:id="rId22"/>
    <p:sldId id="500" r:id="rId23"/>
    <p:sldId id="501" r:id="rId24"/>
    <p:sldId id="502" r:id="rId25"/>
    <p:sldId id="503" r:id="rId26"/>
    <p:sldId id="504" r:id="rId27"/>
    <p:sldId id="505" r:id="rId28"/>
    <p:sldId id="506" r:id="rId29"/>
    <p:sldId id="507" r:id="rId30"/>
    <p:sldId id="546" r:id="rId31"/>
    <p:sldId id="477" r:id="rId32"/>
    <p:sldId id="554" r:id="rId33"/>
    <p:sldId id="495" r:id="rId34"/>
    <p:sldId id="497" r:id="rId35"/>
    <p:sldId id="498" r:id="rId36"/>
    <p:sldId id="545" r:id="rId37"/>
    <p:sldId id="435" r:id="rId38"/>
    <p:sldId id="480" r:id="rId39"/>
    <p:sldId id="481" r:id="rId40"/>
    <p:sldId id="541" r:id="rId41"/>
    <p:sldId id="550" r:id="rId42"/>
    <p:sldId id="482" r:id="rId43"/>
    <p:sldId id="483" r:id="rId44"/>
    <p:sldId id="543" r:id="rId45"/>
    <p:sldId id="551" r:id="rId46"/>
    <p:sldId id="410" r:id="rId47"/>
    <p:sldId id="516" r:id="rId48"/>
    <p:sldId id="547" r:id="rId49"/>
    <p:sldId id="548" r:id="rId50"/>
    <p:sldId id="549" r:id="rId51"/>
    <p:sldId id="490" r:id="rId52"/>
    <p:sldId id="440" r:id="rId53"/>
    <p:sldId id="439" r:id="rId54"/>
    <p:sldId id="544" r:id="rId55"/>
    <p:sldId id="492" r:id="rId56"/>
    <p:sldId id="465" r:id="rId57"/>
    <p:sldId id="486" r:id="rId58"/>
    <p:sldId id="489" r:id="rId59"/>
    <p:sldId id="519" r:id="rId60"/>
    <p:sldId id="517" r:id="rId61"/>
    <p:sldId id="508" r:id="rId62"/>
  </p:sldIdLst>
  <p:sldSz cx="9144000" cy="6858000" type="screen4x3"/>
  <p:notesSz cx="7167563" cy="93805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65160"/>
    <a:srgbClr val="6AE4FC"/>
    <a:srgbClr val="FFFF99"/>
    <a:srgbClr val="66FF33"/>
    <a:srgbClr val="F9FBFD"/>
    <a:srgbClr val="FED3D0"/>
    <a:srgbClr val="FDB5AF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980" autoAdjust="0"/>
    <p:restoredTop sz="91398" autoAdjust="0"/>
  </p:normalViewPr>
  <p:slideViewPr>
    <p:cSldViewPr snapToGrid="0" showGuides="1">
      <p:cViewPr>
        <p:scale>
          <a:sx n="60" d="100"/>
          <a:sy n="60" d="100"/>
        </p:scale>
        <p:origin x="-1338" y="-144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NRMCA%20Stuff\NRMCA%20Building%20Promotion%20Strategy\Dodge%20Market%20Research\Graph%20-%20Share%20of%20Concrete%20vs%20Wood%202004-20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NRMCA%20Stuff\NRMCA%20Building%20Promotion%20Strategy\Industry%20Data%20Survey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E:\NRMCA%20Stuff\NRMCA%20Building%20Promotion%20Strategy\FMI%20Construction%20Outlook\FMI%20Construction%20Outlook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E:\NRMCA%20Stuff\NRMCA%20Building%20Promotion%20Strategy\FMI%20Construction%20Outlook\FMI%20Construction%20Outlook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E:\NRMCA%20Stuff\NRMCA%20Building%20Promotion%20Strategy\FMI%20Construction%20Outlook\FMI%20Construction%20Outlook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E:\My%20Documents\NRMCA%20Stuff\Presentations\Valparaiso%20February%202012\Green%20Cosnstruction%20Growth%202005-2012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E:\My%20Documents\NRMCA%20Stuff\Presentations\Valparaiso%20February%202012\Green%20Cosnstruction%20Growth%202005-2012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E:\NRMCA%20Stuff\NRMCA%20Building%20Promotion%20Strategy\FMI%20Construction%20Outlook\FMI%20Construction%20Outlook%20by%20Secto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9627993793085591"/>
          <c:y val="0.18728581761332436"/>
          <c:w val="0.64260892388451663"/>
          <c:h val="0.56281444566264649"/>
        </c:manualLayout>
      </c:layout>
      <c:lineChart>
        <c:grouping val="standard"/>
        <c:ser>
          <c:idx val="0"/>
          <c:order val="0"/>
          <c:tx>
            <c:strRef>
              <c:f>'Excludes Parking'!$A$2</c:f>
              <c:strCache>
                <c:ptCount val="1"/>
                <c:pt idx="0">
                  <c:v>Concrete</c:v>
                </c:pt>
              </c:strCache>
            </c:strRef>
          </c:tx>
          <c:spPr>
            <a:ln w="10160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'Excludes Parking'!$B$1:$L$1</c:f>
              <c:numCache>
                <c:formatCode>General</c:formatCode>
                <c:ptCount val="1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</c:numCache>
            </c:numRef>
          </c:cat>
          <c:val>
            <c:numRef>
              <c:f>'Excludes Parking'!$B$2:$L$2</c:f>
              <c:numCache>
                <c:formatCode>0.0%</c:formatCode>
                <c:ptCount val="11"/>
                <c:pt idx="0">
                  <c:v>0.30200000000000032</c:v>
                </c:pt>
                <c:pt idx="1">
                  <c:v>0.30400000000000038</c:v>
                </c:pt>
                <c:pt idx="2">
                  <c:v>0.26900000000000002</c:v>
                </c:pt>
                <c:pt idx="3">
                  <c:v>0.26100000000000001</c:v>
                </c:pt>
                <c:pt idx="4">
                  <c:v>0.24300000000000024</c:v>
                </c:pt>
                <c:pt idx="5">
                  <c:v>0.23</c:v>
                </c:pt>
                <c:pt idx="6">
                  <c:v>0.22300000000000025</c:v>
                </c:pt>
                <c:pt idx="7">
                  <c:v>0.17700000000000021</c:v>
                </c:pt>
                <c:pt idx="8">
                  <c:v>0.20700000000000021</c:v>
                </c:pt>
                <c:pt idx="9">
                  <c:v>0.20100000000000001</c:v>
                </c:pt>
                <c:pt idx="10">
                  <c:v>0.2160000000000003</c:v>
                </c:pt>
              </c:numCache>
            </c:numRef>
          </c:val>
        </c:ser>
        <c:ser>
          <c:idx val="1"/>
          <c:order val="1"/>
          <c:tx>
            <c:strRef>
              <c:f>'Excludes Parking'!$A$3</c:f>
              <c:strCache>
                <c:ptCount val="1"/>
                <c:pt idx="0">
                  <c:v>Wood</c:v>
                </c:pt>
              </c:strCache>
            </c:strRef>
          </c:tx>
          <c:spPr>
            <a:ln w="101600">
              <a:solidFill>
                <a:srgbClr val="BE4B48"/>
              </a:solidFill>
            </a:ln>
          </c:spPr>
          <c:marker>
            <c:symbol val="none"/>
          </c:marker>
          <c:cat>
            <c:numRef>
              <c:f>'Excludes Parking'!$B$1:$L$1</c:f>
              <c:numCache>
                <c:formatCode>General</c:formatCode>
                <c:ptCount val="1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</c:numCache>
            </c:numRef>
          </c:cat>
          <c:val>
            <c:numRef>
              <c:f>'Excludes Parking'!$B$3:$L$3</c:f>
              <c:numCache>
                <c:formatCode>0.0%</c:formatCode>
                <c:ptCount val="11"/>
                <c:pt idx="0">
                  <c:v>0.23400000000000001</c:v>
                </c:pt>
                <c:pt idx="1">
                  <c:v>0.26300000000000001</c:v>
                </c:pt>
                <c:pt idx="2">
                  <c:v>0.2460000000000003</c:v>
                </c:pt>
                <c:pt idx="3">
                  <c:v>0.28200000000000008</c:v>
                </c:pt>
                <c:pt idx="4">
                  <c:v>0.27200000000000002</c:v>
                </c:pt>
                <c:pt idx="5">
                  <c:v>0.255</c:v>
                </c:pt>
                <c:pt idx="6">
                  <c:v>0.29000000000000031</c:v>
                </c:pt>
                <c:pt idx="7">
                  <c:v>0.4</c:v>
                </c:pt>
                <c:pt idx="8">
                  <c:v>0.41200000000000031</c:v>
                </c:pt>
                <c:pt idx="9">
                  <c:v>0.45</c:v>
                </c:pt>
                <c:pt idx="10">
                  <c:v>0.39900000000000085</c:v>
                </c:pt>
              </c:numCache>
            </c:numRef>
          </c:val>
        </c:ser>
        <c:marker val="1"/>
        <c:axId val="86653952"/>
        <c:axId val="88715264"/>
      </c:lineChart>
      <c:catAx>
        <c:axId val="86653952"/>
        <c:scaling>
          <c:orientation val="minMax"/>
        </c:scaling>
        <c:axPos val="b"/>
        <c:numFmt formatCode="General" sourceLinked="1"/>
        <c:tickLblPos val="nextTo"/>
        <c:txPr>
          <a:bodyPr rot="-2700000"/>
          <a:lstStyle/>
          <a:p>
            <a:pPr>
              <a:defRPr sz="2000" b="1"/>
            </a:pPr>
            <a:endParaRPr lang="en-US"/>
          </a:p>
        </c:txPr>
        <c:crossAx val="88715264"/>
        <c:crosses val="autoZero"/>
        <c:auto val="1"/>
        <c:lblAlgn val="ctr"/>
        <c:lblOffset val="100"/>
        <c:tickLblSkip val="1"/>
      </c:catAx>
      <c:valAx>
        <c:axId val="88715264"/>
        <c:scaling>
          <c:orientation val="minMax"/>
        </c:scaling>
        <c:axPos val="l"/>
        <c:majorGridlines/>
        <c:numFmt formatCode="0%" sourceLinked="0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86653952"/>
        <c:crosses val="autoZero"/>
        <c:crossBetween val="between"/>
        <c:majorUnit val="5.0000000000000107E-2"/>
      </c:valAx>
      <c:spPr>
        <a:ln w="38100">
          <a:solidFill>
            <a:sysClr val="windowText" lastClr="000000">
              <a:lumMod val="50000"/>
              <a:lumOff val="50000"/>
            </a:sysClr>
          </a:solidFill>
        </a:ln>
      </c:spPr>
    </c:plotArea>
    <c:plotVisOnly val="1"/>
  </c:chart>
  <c:spPr>
    <a:ln>
      <a:noFill/>
    </a:ln>
  </c:spPr>
  <c:txPr>
    <a:bodyPr/>
    <a:lstStyle/>
    <a:p>
      <a:pPr>
        <a:defRPr>
          <a:latin typeface="Calibri" pitchFamily="34" charset="0"/>
        </a:defRPr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3600">
                <a:solidFill>
                  <a:schemeClr val="tx2"/>
                </a:solidFill>
              </a:defRPr>
            </a:pPr>
            <a:r>
              <a:rPr lang="en-US" sz="3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SHARE OF VOICE</a:t>
            </a:r>
            <a:endParaRPr lang="en-US" sz="36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26612644707305788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21566841484709501"/>
          <c:y val="0.30256116668379157"/>
          <c:w val="0.58954978517897327"/>
          <c:h val="0.4918031457081433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of Voice</c:v>
                </c:pt>
              </c:strCache>
            </c:strRef>
          </c:tx>
          <c:dPt>
            <c:idx val="0"/>
            <c:spPr>
              <a:solidFill>
                <a:schemeClr val="accent2"/>
              </a:solidFill>
            </c:spPr>
          </c:dPt>
          <c:dPt>
            <c:idx val="1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1">
                  <a:lumMod val="75000"/>
                </a:schemeClr>
              </a:solidFill>
            </c:spPr>
          </c:dPt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Sheet1!$A$2:$A$4</c:f>
              <c:strCache>
                <c:ptCount val="3"/>
                <c:pt idx="0">
                  <c:v>Wood</c:v>
                </c:pt>
                <c:pt idx="1">
                  <c:v>Concrete</c:v>
                </c:pt>
                <c:pt idx="2">
                  <c:v>Steel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</c:v>
                </c:pt>
                <c:pt idx="1">
                  <c:v>0.31000000000000094</c:v>
                </c:pt>
                <c:pt idx="2">
                  <c:v>0.29000000000000031</c:v>
                </c:pt>
              </c:numCache>
            </c:numRef>
          </c:val>
        </c:ser>
      </c:pie3DChart>
    </c:plotArea>
    <c:plotVisOnly val="1"/>
  </c:chart>
  <c:spPr>
    <a:noFill/>
  </c:spPr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dLblPos val="outEnd"/>
            <c:showVal val="1"/>
            <c:showLeaderLines val="1"/>
          </c:dLbls>
          <c:cat>
            <c:strRef>
              <c:f>Sheet1!$A$1:$A$6</c:f>
              <c:strCache>
                <c:ptCount val="6"/>
                <c:pt idx="0">
                  <c:v>Commercial Buildings</c:v>
                </c:pt>
                <c:pt idx="1">
                  <c:v>Residential Buildings</c:v>
                </c:pt>
                <c:pt idx="2">
                  <c:v>Public Buildings</c:v>
                </c:pt>
                <c:pt idx="3">
                  <c:v>Streets/Local Roads</c:v>
                </c:pt>
                <c:pt idx="4">
                  <c:v>Parking Lots</c:v>
                </c:pt>
                <c:pt idx="5">
                  <c:v>Other</c:v>
                </c:pt>
              </c:strCache>
            </c:strRef>
          </c:cat>
          <c:val>
            <c:numRef>
              <c:f>Sheet1!$B$1:$B$6</c:f>
              <c:numCache>
                <c:formatCode>0%</c:formatCode>
                <c:ptCount val="6"/>
                <c:pt idx="0">
                  <c:v>0.40200000000000002</c:v>
                </c:pt>
                <c:pt idx="1">
                  <c:v>0.29600000000000021</c:v>
                </c:pt>
                <c:pt idx="2">
                  <c:v>0.13300000000000001</c:v>
                </c:pt>
                <c:pt idx="3">
                  <c:v>0.1</c:v>
                </c:pt>
                <c:pt idx="4">
                  <c:v>4.2000000000000023E-2</c:v>
                </c:pt>
                <c:pt idx="5">
                  <c:v>2.7000000000000014E-2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1600"/>
          </a:pPr>
          <a:endParaRPr lang="en-US"/>
        </a:p>
      </c:txPr>
    </c:legend>
    <c:plotVisOnly val="1"/>
  </c:chart>
  <c:txPr>
    <a:bodyPr/>
    <a:lstStyle/>
    <a:p>
      <a:pPr>
        <a:defRPr sz="11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3602228746830394"/>
          <c:y val="0.21026547462817149"/>
          <c:w val="0.81576671560122749"/>
          <c:h val="0.54032807108121406"/>
        </c:manualLayout>
      </c:layout>
      <c:bar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1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+49%</a:t>
                    </a:r>
                  </a:p>
                </c:rich>
              </c:tx>
              <c:dLblPos val="in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+35</a:t>
                    </a:r>
                    <a:r>
                      <a:rPr lang="en-US"/>
                      <a:t>%</a:t>
                    </a:r>
                  </a:p>
                </c:rich>
              </c:tx>
              <c:dLblPos val="in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+17</a:t>
                    </a:r>
                    <a:r>
                      <a:rPr lang="en-US"/>
                      <a:t>%</a:t>
                    </a:r>
                  </a:p>
                </c:rich>
              </c:tx>
              <c:dLblPos val="inEnd"/>
              <c:showVal val="1"/>
            </c:dLbl>
            <c:numFmt formatCode="0%" sourceLinked="0"/>
            <c:txPr>
              <a:bodyPr/>
              <a:lstStyle/>
              <a:p>
                <a:pPr>
                  <a:defRPr sz="4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Val val="1"/>
          </c:dLbls>
          <c:cat>
            <c:strRef>
              <c:f>Sheet1!$M$3:$M$5</c:f>
              <c:strCache>
                <c:ptCount val="3"/>
                <c:pt idx="0">
                  <c:v>Residential
Building</c:v>
                </c:pt>
                <c:pt idx="1">
                  <c:v>Nonresidential
Building</c:v>
                </c:pt>
                <c:pt idx="2">
                  <c:v>Nonbuilding</c:v>
                </c:pt>
              </c:strCache>
            </c:strRef>
          </c:cat>
          <c:val>
            <c:numRef>
              <c:f>Sheet1!$N$3:$N$5</c:f>
              <c:numCache>
                <c:formatCode>0.00%</c:formatCode>
                <c:ptCount val="3"/>
                <c:pt idx="0">
                  <c:v>0.48906993490815132</c:v>
                </c:pt>
                <c:pt idx="1">
                  <c:v>0.34819359560745083</c:v>
                </c:pt>
                <c:pt idx="2">
                  <c:v>0.16716979807464472</c:v>
                </c:pt>
              </c:numCache>
            </c:numRef>
          </c:val>
        </c:ser>
        <c:gapWidth val="60"/>
        <c:axId val="88767488"/>
        <c:axId val="88789760"/>
      </c:barChart>
      <c:catAx>
        <c:axId val="88767488"/>
        <c:scaling>
          <c:orientation val="minMax"/>
        </c:scaling>
        <c:axPos val="b"/>
        <c:tickLblPos val="nextTo"/>
        <c:txPr>
          <a:bodyPr/>
          <a:lstStyle/>
          <a:p>
            <a:pPr>
              <a:defRPr sz="2400" b="1"/>
            </a:pPr>
            <a:endParaRPr lang="en-US"/>
          </a:p>
        </c:txPr>
        <c:crossAx val="88789760"/>
        <c:crosses val="autoZero"/>
        <c:auto val="1"/>
        <c:lblAlgn val="ctr"/>
        <c:lblOffset val="100"/>
      </c:catAx>
      <c:valAx>
        <c:axId val="88789760"/>
        <c:scaling>
          <c:orientation val="minMax"/>
        </c:scaling>
        <c:axPos val="l"/>
        <c:majorGridlines/>
        <c:numFmt formatCode="0%" sourceLinked="0"/>
        <c:tickLblPos val="nextTo"/>
        <c:txPr>
          <a:bodyPr/>
          <a:lstStyle/>
          <a:p>
            <a:pPr>
              <a:defRPr sz="2800" b="1"/>
            </a:pPr>
            <a:endParaRPr lang="en-US"/>
          </a:p>
        </c:txPr>
        <c:crossAx val="88767488"/>
        <c:crosses val="autoZero"/>
        <c:crossBetween val="between"/>
      </c:valAx>
      <c:spPr>
        <a:ln w="31750">
          <a:solidFill>
            <a:schemeClr val="tx1">
              <a:lumMod val="50000"/>
              <a:lumOff val="50000"/>
            </a:schemeClr>
          </a:solidFill>
        </a:ln>
      </c:spPr>
    </c:plotArea>
    <c:plotVisOnly val="1"/>
  </c:chart>
  <c:txPr>
    <a:bodyPr/>
    <a:lstStyle/>
    <a:p>
      <a:pPr>
        <a:defRPr sz="2800">
          <a:latin typeface="Calibri" pitchFamily="34" charset="0"/>
        </a:defRPr>
      </a:pPr>
      <a:endParaRPr lang="en-US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6705053345663576"/>
          <c:y val="0.28532980508584116"/>
          <c:w val="0.7128130742742127"/>
          <c:h val="0.57997211286089378"/>
        </c:manualLayout>
      </c:layout>
      <c:pie3DChart>
        <c:varyColors val="1"/>
        <c:ser>
          <c:idx val="0"/>
          <c:order val="0"/>
          <c:dLbls>
            <c:numFmt formatCode="0%" sourceLinked="0"/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val>
            <c:numRef>
              <c:f>Sheet1!$B$9:$B$11</c:f>
              <c:numCache>
                <c:formatCode>0.00%</c:formatCode>
                <c:ptCount val="3"/>
                <c:pt idx="0">
                  <c:v>0.30905777278214358</c:v>
                </c:pt>
                <c:pt idx="1">
                  <c:v>0.43169978549371801</c:v>
                </c:pt>
                <c:pt idx="2">
                  <c:v>0.25924244172413924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>
          <a:latin typeface="Calibri" pitchFamily="34" charset="0"/>
        </a:defRPr>
      </a:pPr>
      <a:endParaRPr lang="en-US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4621772206649675"/>
          <c:y val="0.27761973073203905"/>
          <c:w val="0.71577823599654467"/>
          <c:h val="0.57954901289512906"/>
        </c:manualLayout>
      </c:layout>
      <c:pie3DChart>
        <c:varyColors val="1"/>
        <c:ser>
          <c:idx val="0"/>
          <c:order val="0"/>
          <c:dLbls>
            <c:numFmt formatCode="0%" sourceLinked="0"/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val>
            <c:numRef>
              <c:f>Sheet1!$K$9:$K$11</c:f>
              <c:numCache>
                <c:formatCode>0.00%</c:formatCode>
                <c:ptCount val="3"/>
                <c:pt idx="0">
                  <c:v>0.41000000000000031</c:v>
                </c:pt>
                <c:pt idx="1">
                  <c:v>0.3914224540348894</c:v>
                </c:pt>
                <c:pt idx="2">
                  <c:v>0.20406308038937007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>
          <a:latin typeface="Calibri" pitchFamily="34" charset="0"/>
        </a:defRPr>
      </a:pPr>
      <a:endParaRPr lang="en-US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hart>
    <c:title>
      <c:tx>
        <c:rich>
          <a:bodyPr/>
          <a:lstStyle/>
          <a:p>
            <a:pPr>
              <a:defRPr/>
            </a:pPr>
            <a:r>
              <a:rPr lang="en-US" dirty="0"/>
              <a:t>U.S. Residential Green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Building Market 2005-2016</a:t>
            </a:r>
            <a:endParaRPr lang="en-US" dirty="0"/>
          </a:p>
        </c:rich>
      </c:tx>
      <c:layout>
        <c:manualLayout>
          <c:xMode val="edge"/>
          <c:yMode val="edge"/>
          <c:x val="0.22863091604142124"/>
          <c:y val="4.3802547627328825E-2"/>
        </c:manualLayout>
      </c:layout>
    </c:title>
    <c:plotArea>
      <c:layout>
        <c:manualLayout>
          <c:layoutTarget val="inner"/>
          <c:xMode val="edge"/>
          <c:yMode val="edge"/>
          <c:x val="0.19835986566435232"/>
          <c:y val="0.22364077772122226"/>
          <c:w val="0.70008459833078962"/>
          <c:h val="0.55306824774561159"/>
        </c:manualLayout>
      </c:layout>
      <c:areaChart>
        <c:grouping val="stacked"/>
        <c:ser>
          <c:idx val="0"/>
          <c:order val="0"/>
          <c:tx>
            <c:strRef>
              <c:f>'Res Green Bldg Mkt 2005-2016'!$C$2</c:f>
              <c:strCache>
                <c:ptCount val="1"/>
                <c:pt idx="0">
                  <c:v>Green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numRef>
              <c:f>'Res Green Bldg Mkt 2005-2016'!$A$3:$A$14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'Res Green Bldg Mkt 2005-2016'!$C$3:$C$14</c:f>
              <c:numCache>
                <c:formatCode>General</c:formatCode>
                <c:ptCount val="12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  <c:pt idx="6">
                  <c:v>17</c:v>
                </c:pt>
                <c:pt idx="7">
                  <c:v>25</c:v>
                </c:pt>
                <c:pt idx="8">
                  <c:v>38</c:v>
                </c:pt>
                <c:pt idx="9">
                  <c:v>65</c:v>
                </c:pt>
                <c:pt idx="10">
                  <c:v>92</c:v>
                </c:pt>
                <c:pt idx="11">
                  <c:v>115</c:v>
                </c:pt>
              </c:numCache>
            </c:numRef>
          </c:val>
        </c:ser>
        <c:ser>
          <c:idx val="1"/>
          <c:order val="1"/>
          <c:tx>
            <c:strRef>
              <c:f>'Res Green Bldg Mkt 2005-2016'!$D$2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1"/>
            </a:solidFill>
          </c:spPr>
          <c:cat>
            <c:numRef>
              <c:f>'Res Green Bldg Mkt 2005-2016'!$A$3:$A$14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'Res Green Bldg Mkt 2005-2016'!$D$3:$D$14</c:f>
              <c:numCache>
                <c:formatCode>General</c:formatCode>
                <c:ptCount val="12"/>
                <c:pt idx="0">
                  <c:v>308</c:v>
                </c:pt>
                <c:pt idx="1">
                  <c:v>262</c:v>
                </c:pt>
                <c:pt idx="2">
                  <c:v>191</c:v>
                </c:pt>
                <c:pt idx="3">
                  <c:v>112</c:v>
                </c:pt>
                <c:pt idx="4">
                  <c:v>83</c:v>
                </c:pt>
                <c:pt idx="5">
                  <c:v>86</c:v>
                </c:pt>
                <c:pt idx="6">
                  <c:v>80</c:v>
                </c:pt>
                <c:pt idx="7">
                  <c:v>98</c:v>
                </c:pt>
                <c:pt idx="8">
                  <c:v>115</c:v>
                </c:pt>
                <c:pt idx="9">
                  <c:v>155</c:v>
                </c:pt>
                <c:pt idx="10">
                  <c:v>198</c:v>
                </c:pt>
                <c:pt idx="11">
                  <c:v>191</c:v>
                </c:pt>
              </c:numCache>
            </c:numRef>
          </c:val>
        </c:ser>
        <c:axId val="90800512"/>
        <c:axId val="90802048"/>
      </c:areaChart>
      <c:catAx>
        <c:axId val="90800512"/>
        <c:scaling>
          <c:orientation val="minMax"/>
        </c:scaling>
        <c:axPos val="b"/>
        <c:numFmt formatCode="General" sourceLinked="1"/>
        <c:tickLblPos val="nextTo"/>
        <c:txPr>
          <a:bodyPr rot="-2700000"/>
          <a:lstStyle/>
          <a:p>
            <a:pPr>
              <a:defRPr sz="1600" b="1"/>
            </a:pPr>
            <a:endParaRPr lang="en-US"/>
          </a:p>
        </c:txPr>
        <c:crossAx val="90802048"/>
        <c:crosses val="autoZero"/>
        <c:auto val="1"/>
        <c:lblAlgn val="ctr"/>
        <c:lblOffset val="100"/>
      </c:catAx>
      <c:valAx>
        <c:axId val="9080204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($ Billions)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6234737018903562E-2"/>
              <c:y val="0.38823052955882331"/>
            </c:manualLayout>
          </c:layout>
        </c:title>
        <c:numFmt formatCode="&quot;$&quot;#,##0" sourceLinked="0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90800512"/>
        <c:crosses val="autoZero"/>
        <c:crossBetween val="midCat"/>
      </c:valAx>
      <c:spPr>
        <a:ln w="25400">
          <a:solidFill>
            <a:prstClr val="black">
              <a:lumMod val="50000"/>
              <a:lumOff val="50000"/>
            </a:prstClr>
          </a:solidFill>
        </a:ln>
      </c:spPr>
    </c:plotArea>
    <c:legend>
      <c:legendPos val="b"/>
      <c:layout/>
      <c:overlay val="1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hart>
    <c:title>
      <c:tx>
        <c:rich>
          <a:bodyPr/>
          <a:lstStyle/>
          <a:p>
            <a:pPr>
              <a:defRPr/>
            </a:pPr>
            <a:r>
              <a:rPr lang="en-US" dirty="0"/>
              <a:t>U.S. Nonresidential Green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Building </a:t>
            </a:r>
            <a:r>
              <a:rPr lang="en-US" dirty="0"/>
              <a:t>Market </a:t>
            </a:r>
            <a:r>
              <a:rPr lang="en-US" dirty="0" smtClean="0"/>
              <a:t>2005-2016</a:t>
            </a:r>
            <a:endParaRPr lang="en-US" dirty="0"/>
          </a:p>
        </c:rich>
      </c:tx>
      <c:layout>
        <c:manualLayout>
          <c:xMode val="edge"/>
          <c:yMode val="edge"/>
          <c:x val="0.25387894795891558"/>
          <c:y val="4.3150020245335513E-2"/>
        </c:manualLayout>
      </c:layout>
    </c:title>
    <c:plotArea>
      <c:layout>
        <c:manualLayout>
          <c:layoutTarget val="inner"/>
          <c:xMode val="edge"/>
          <c:yMode val="edge"/>
          <c:x val="0.19485102188458717"/>
          <c:y val="0.20783770643412144"/>
          <c:w val="0.71710268791061249"/>
          <c:h val="0.5525122990823671"/>
        </c:manualLayout>
      </c:layout>
      <c:areaChart>
        <c:grouping val="stacked"/>
        <c:ser>
          <c:idx val="0"/>
          <c:order val="0"/>
          <c:tx>
            <c:strRef>
              <c:f>'NonRes Green Bldg Mkt 2005-2016'!$C$2</c:f>
              <c:strCache>
                <c:ptCount val="1"/>
                <c:pt idx="0">
                  <c:v>Green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numRef>
              <c:f>'NonRes Green Bldg Mkt 2005-2016'!$A$3:$A$14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'NonRes Green Bldg Mkt 2005-2016'!$C$3:$C$14</c:f>
              <c:numCache>
                <c:formatCode>General</c:formatCode>
                <c:ptCount val="12"/>
                <c:pt idx="0">
                  <c:v>3</c:v>
                </c:pt>
                <c:pt idx="1">
                  <c:v>8</c:v>
                </c:pt>
                <c:pt idx="2">
                  <c:v>16</c:v>
                </c:pt>
                <c:pt idx="3">
                  <c:v>25</c:v>
                </c:pt>
                <c:pt idx="4">
                  <c:v>37</c:v>
                </c:pt>
                <c:pt idx="5">
                  <c:v>47</c:v>
                </c:pt>
                <c:pt idx="6">
                  <c:v>60</c:v>
                </c:pt>
                <c:pt idx="7">
                  <c:v>60</c:v>
                </c:pt>
                <c:pt idx="8">
                  <c:v>68</c:v>
                </c:pt>
                <c:pt idx="9">
                  <c:v>89</c:v>
                </c:pt>
                <c:pt idx="10">
                  <c:v>110</c:v>
                </c:pt>
                <c:pt idx="11">
                  <c:v>132</c:v>
                </c:pt>
              </c:numCache>
            </c:numRef>
          </c:val>
        </c:ser>
        <c:ser>
          <c:idx val="1"/>
          <c:order val="1"/>
          <c:tx>
            <c:strRef>
              <c:f>'NonRes Green Bldg Mkt 2005-2016'!$D$2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1"/>
            </a:solidFill>
          </c:spPr>
          <c:cat>
            <c:numRef>
              <c:f>'NonRes Green Bldg Mkt 2005-2016'!$A$3:$A$14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'NonRes Green Bldg Mkt 2005-2016'!$D$3:$D$14</c:f>
              <c:numCache>
                <c:formatCode>General</c:formatCode>
                <c:ptCount val="12"/>
                <c:pt idx="0">
                  <c:v>169</c:v>
                </c:pt>
                <c:pt idx="1">
                  <c:v>202</c:v>
                </c:pt>
                <c:pt idx="2">
                  <c:v>202</c:v>
                </c:pt>
                <c:pt idx="3">
                  <c:v>187</c:v>
                </c:pt>
                <c:pt idx="4">
                  <c:v>121</c:v>
                </c:pt>
                <c:pt idx="5">
                  <c:v>106</c:v>
                </c:pt>
                <c:pt idx="6">
                  <c:v>87</c:v>
                </c:pt>
                <c:pt idx="7">
                  <c:v>76</c:v>
                </c:pt>
                <c:pt idx="8">
                  <c:v>74</c:v>
                </c:pt>
                <c:pt idx="9">
                  <c:v>81</c:v>
                </c:pt>
                <c:pt idx="10">
                  <c:v>100</c:v>
                </c:pt>
                <c:pt idx="11">
                  <c:v>108</c:v>
                </c:pt>
              </c:numCache>
            </c:numRef>
          </c:val>
        </c:ser>
        <c:axId val="90823680"/>
        <c:axId val="89670400"/>
      </c:areaChart>
      <c:catAx>
        <c:axId val="90823680"/>
        <c:scaling>
          <c:orientation val="minMax"/>
        </c:scaling>
        <c:axPos val="b"/>
        <c:numFmt formatCode="General" sourceLinked="1"/>
        <c:tickLblPos val="nextTo"/>
        <c:txPr>
          <a:bodyPr rot="-2700000"/>
          <a:lstStyle/>
          <a:p>
            <a:pPr>
              <a:defRPr sz="1600" b="1"/>
            </a:pPr>
            <a:endParaRPr lang="en-US"/>
          </a:p>
        </c:txPr>
        <c:crossAx val="89670400"/>
        <c:crosses val="autoZero"/>
        <c:auto val="1"/>
        <c:lblAlgn val="ctr"/>
        <c:lblOffset val="100"/>
      </c:catAx>
      <c:valAx>
        <c:axId val="8967040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($ Billions)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2.738548034302838E-2"/>
              <c:y val="0.38753147349948114"/>
            </c:manualLayout>
          </c:layout>
        </c:title>
        <c:numFmt formatCode="&quot;$&quot;#,##0" sourceLinked="0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90823680"/>
        <c:crosses val="autoZero"/>
        <c:crossBetween val="midCat"/>
      </c:valAx>
      <c:spPr>
        <a:ln w="25400">
          <a:solidFill>
            <a:schemeClr val="tx1">
              <a:lumMod val="50000"/>
              <a:lumOff val="50000"/>
            </a:schemeClr>
          </a:solidFill>
        </a:ln>
      </c:spPr>
    </c:plotArea>
    <c:legend>
      <c:legendPos val="b"/>
      <c:layout>
        <c:manualLayout>
          <c:xMode val="edge"/>
          <c:yMode val="edge"/>
          <c:x val="0.28780037289484722"/>
          <c:y val="0.89575445899726658"/>
          <c:w val="0.46188394456763132"/>
          <c:h val="6.0083229113049134E-2"/>
        </c:manualLayout>
      </c:layout>
      <c:overlay val="1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Growth by Sector ($Billions)</a:t>
            </a:r>
          </a:p>
        </c:rich>
      </c:tx>
      <c:layout>
        <c:manualLayout>
          <c:xMode val="edge"/>
          <c:yMode val="edge"/>
          <c:x val="0.23837963819262251"/>
          <c:y val="3.9144644897399015E-2"/>
        </c:manualLayout>
      </c:layout>
    </c:title>
    <c:plotArea>
      <c:layout>
        <c:manualLayout>
          <c:layoutTarget val="inner"/>
          <c:xMode val="edge"/>
          <c:yMode val="edge"/>
          <c:x val="0.15848840769903794"/>
          <c:y val="0.14071746271267008"/>
          <c:w val="0.74911023622047401"/>
          <c:h val="0.56909780123269793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cat>
            <c:strRef>
              <c:f>Sheet1!$A$2:$A$13</c:f>
              <c:strCache>
                <c:ptCount val="12"/>
                <c:pt idx="0">
                  <c:v>Educational</c:v>
                </c:pt>
                <c:pt idx="1">
                  <c:v>Manufacturing</c:v>
                </c:pt>
                <c:pt idx="2">
                  <c:v>Multi-Family</c:v>
                </c:pt>
                <c:pt idx="3">
                  <c:v>Commercial</c:v>
                </c:pt>
                <c:pt idx="4">
                  <c:v>Office</c:v>
                </c:pt>
                <c:pt idx="5">
                  <c:v>Transportation</c:v>
                </c:pt>
                <c:pt idx="6">
                  <c:v>Health Care</c:v>
                </c:pt>
                <c:pt idx="7">
                  <c:v>Lodging</c:v>
                </c:pt>
                <c:pt idx="8">
                  <c:v>Recreation</c:v>
                </c:pt>
                <c:pt idx="9">
                  <c:v>Communication</c:v>
                </c:pt>
                <c:pt idx="10">
                  <c:v>Public Safety</c:v>
                </c:pt>
                <c:pt idx="11">
                  <c:v>Religious</c:v>
                </c:pt>
              </c:strCache>
            </c:strRef>
          </c:cat>
          <c:val>
            <c:numRef>
              <c:f>Sheet1!$B$2:$B$13</c:f>
              <c:numCache>
                <c:formatCode>"$"#,##0.00</c:formatCode>
                <c:ptCount val="12"/>
                <c:pt idx="0">
                  <c:v>78.400000000000006</c:v>
                </c:pt>
                <c:pt idx="1">
                  <c:v>55.5</c:v>
                </c:pt>
                <c:pt idx="2">
                  <c:v>52.9</c:v>
                </c:pt>
                <c:pt idx="3">
                  <c:v>57.3</c:v>
                </c:pt>
                <c:pt idx="4">
                  <c:v>44.6</c:v>
                </c:pt>
                <c:pt idx="5">
                  <c:v>41.9</c:v>
                </c:pt>
                <c:pt idx="6">
                  <c:v>39</c:v>
                </c:pt>
                <c:pt idx="7">
                  <c:v>16.100000000000001</c:v>
                </c:pt>
                <c:pt idx="8">
                  <c:v>16.7</c:v>
                </c:pt>
                <c:pt idx="9">
                  <c:v>16.100000000000001</c:v>
                </c:pt>
                <c:pt idx="10">
                  <c:v>9.3000000000000007</c:v>
                </c:pt>
                <c:pt idx="11">
                  <c:v>3.6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Sheet1!$A$2:$A$13</c:f>
              <c:strCache>
                <c:ptCount val="12"/>
                <c:pt idx="0">
                  <c:v>Educational</c:v>
                </c:pt>
                <c:pt idx="1">
                  <c:v>Manufacturing</c:v>
                </c:pt>
                <c:pt idx="2">
                  <c:v>Multi-Family</c:v>
                </c:pt>
                <c:pt idx="3">
                  <c:v>Commercial</c:v>
                </c:pt>
                <c:pt idx="4">
                  <c:v>Office</c:v>
                </c:pt>
                <c:pt idx="5">
                  <c:v>Transportation</c:v>
                </c:pt>
                <c:pt idx="6">
                  <c:v>Health Care</c:v>
                </c:pt>
                <c:pt idx="7">
                  <c:v>Lodging</c:v>
                </c:pt>
                <c:pt idx="8">
                  <c:v>Recreation</c:v>
                </c:pt>
                <c:pt idx="9">
                  <c:v>Communication</c:v>
                </c:pt>
                <c:pt idx="10">
                  <c:v>Public Safety</c:v>
                </c:pt>
                <c:pt idx="11">
                  <c:v>Religious</c:v>
                </c:pt>
              </c:strCache>
            </c:strRef>
          </c:cat>
          <c:val>
            <c:numRef>
              <c:f>Sheet1!$C$2:$C$13</c:f>
              <c:numCache>
                <c:formatCode>_("$"* #,##0.00_);_("$"* \(#,##0.00\);_("$"* "-"??_);_(@_)</c:formatCode>
                <c:ptCount val="12"/>
                <c:pt idx="0">
                  <c:v>94</c:v>
                </c:pt>
                <c:pt idx="1">
                  <c:v>85</c:v>
                </c:pt>
                <c:pt idx="2">
                  <c:v>83.1</c:v>
                </c:pt>
                <c:pt idx="3">
                  <c:v>80.400000000000006</c:v>
                </c:pt>
                <c:pt idx="4">
                  <c:v>63.5</c:v>
                </c:pt>
                <c:pt idx="5">
                  <c:v>59.4</c:v>
                </c:pt>
                <c:pt idx="6">
                  <c:v>49</c:v>
                </c:pt>
                <c:pt idx="7">
                  <c:v>24.1</c:v>
                </c:pt>
                <c:pt idx="8">
                  <c:v>21.8</c:v>
                </c:pt>
                <c:pt idx="9">
                  <c:v>18.8</c:v>
                </c:pt>
                <c:pt idx="10">
                  <c:v>10.7</c:v>
                </c:pt>
                <c:pt idx="11">
                  <c:v>3.7</c:v>
                </c:pt>
              </c:numCache>
            </c:numRef>
          </c:val>
        </c:ser>
        <c:axId val="89716608"/>
        <c:axId val="89718144"/>
      </c:barChart>
      <c:catAx>
        <c:axId val="8971660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9718144"/>
        <c:crosses val="autoZero"/>
        <c:auto val="1"/>
        <c:lblAlgn val="ctr"/>
        <c:lblOffset val="100"/>
      </c:catAx>
      <c:valAx>
        <c:axId val="89718144"/>
        <c:scaling>
          <c:orientation val="minMax"/>
        </c:scaling>
        <c:axPos val="l"/>
        <c:majorGridlines/>
        <c:numFmt formatCode="&quot;$&quot;#,##0" sourceLinked="0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9716608"/>
        <c:crosses val="autoZero"/>
        <c:crossBetween val="between"/>
      </c:valAx>
      <c:spPr>
        <a:ln w="25400">
          <a:solidFill>
            <a:sysClr val="windowText" lastClr="000000">
              <a:lumMod val="50000"/>
              <a:lumOff val="50000"/>
            </a:sysClr>
          </a:solidFill>
        </a:ln>
      </c:spPr>
    </c:plotArea>
    <c:legend>
      <c:legendPos val="r"/>
      <c:layout>
        <c:manualLayout>
          <c:xMode val="edge"/>
          <c:yMode val="edge"/>
          <c:x val="0.7242653105861776"/>
          <c:y val="0.22251010498412821"/>
          <c:w val="0.10351246719160105"/>
          <c:h val="0.12492510167541074"/>
        </c:manualLayout>
      </c:layout>
      <c:spPr>
        <a:solidFill>
          <a:schemeClr val="bg1"/>
        </a:solidFill>
        <a:ln w="15875">
          <a:solidFill>
            <a:schemeClr val="tx1">
              <a:lumMod val="50000"/>
              <a:lumOff val="50000"/>
            </a:schemeClr>
          </a:solidFill>
        </a:ln>
      </c:spPr>
      <c:txPr>
        <a:bodyPr/>
        <a:lstStyle/>
        <a:p>
          <a:pPr>
            <a:defRPr b="1"/>
          </a:pPr>
          <a:endParaRPr lang="en-US"/>
        </a:p>
      </c:txPr>
    </c:legend>
    <c:plotVisOnly val="1"/>
  </c:chart>
  <c:txPr>
    <a:bodyPr/>
    <a:lstStyle/>
    <a:p>
      <a:pPr>
        <a:defRPr sz="1400"/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0.24034</cdr:x>
      <cdr:y>0.90925</cdr:y>
    </cdr:from>
    <cdr:to>
      <cdr:x>0.75878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46662" y="5497287"/>
          <a:ext cx="3983532" cy="5486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2000" b="1" dirty="0">
              <a:latin typeface="Calibri"/>
            </a:rPr>
            <a:t>SOURCE:  Dodge Data &amp; Analytics</a:t>
          </a:r>
        </a:p>
      </cdr:txBody>
    </cdr:sp>
  </cdr:relSizeAnchor>
  <cdr:relSizeAnchor xmlns:cdr="http://schemas.openxmlformats.org/drawingml/2006/chartDrawing">
    <cdr:from>
      <cdr:x>0.18958</cdr:x>
      <cdr:y>0.02025</cdr:y>
    </cdr:from>
    <cdr:to>
      <cdr:x>0.82917</cdr:x>
      <cdr:y>0.18481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66775" y="76199"/>
          <a:ext cx="2924175" cy="619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/>
            <a:t>% Share of Floor Area </a:t>
          </a:r>
          <a:r>
            <a:rPr lang="en-US" sz="2400" b="1" dirty="0" smtClean="0"/>
            <a:t>for </a:t>
          </a:r>
          <a:r>
            <a:rPr lang="en-US" sz="2400" b="1" dirty="0"/>
            <a:t>Mid-Rise </a:t>
          </a:r>
        </a:p>
        <a:p xmlns:a="http://schemas.openxmlformats.org/drawingml/2006/main">
          <a:pPr algn="ctr"/>
          <a:r>
            <a:rPr lang="en-US" sz="1800" b="1" dirty="0" smtClean="0"/>
            <a:t>(4-7 Stories Excluding</a:t>
          </a:r>
          <a:r>
            <a:rPr lang="en-US" sz="1800" b="1" baseline="0" dirty="0" smtClean="0"/>
            <a:t> </a:t>
          </a:r>
          <a:r>
            <a:rPr lang="en-US" sz="1800" b="1" baseline="0" dirty="0"/>
            <a:t>Parking </a:t>
          </a:r>
          <a:r>
            <a:rPr lang="en-US" sz="1800" b="1" baseline="0" dirty="0" smtClean="0"/>
            <a:t>Decks)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0.41674</cdr:x>
      <cdr:y>0.34329</cdr:y>
    </cdr:from>
    <cdr:to>
      <cdr:x>0.61674</cdr:x>
      <cdr:y>0.41572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02075" y="2075513"/>
          <a:ext cx="1536738" cy="4379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>
              <a:solidFill>
                <a:schemeClr val="accent2">
                  <a:lumMod val="75000"/>
                </a:schemeClr>
              </a:solidFill>
            </a:rPr>
            <a:t>WOOD</a:t>
          </a:r>
        </a:p>
      </cdr:txBody>
    </cdr:sp>
  </cdr:relSizeAnchor>
  <cdr:relSizeAnchor xmlns:cdr="http://schemas.openxmlformats.org/drawingml/2006/chartDrawing">
    <cdr:from>
      <cdr:x>0.39174</cdr:x>
      <cdr:y>0.51147</cdr:y>
    </cdr:from>
    <cdr:to>
      <cdr:x>0.59174</cdr:x>
      <cdr:y>0.6034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009982" y="3092354"/>
          <a:ext cx="1536737" cy="555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>
              <a:solidFill>
                <a:schemeClr val="accent3">
                  <a:lumMod val="75000"/>
                </a:schemeClr>
              </a:solidFill>
            </a:rPr>
            <a:t>CONCRETE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0.14882</cdr:x>
      <cdr:y>0.91604</cdr:y>
    </cdr:from>
    <cdr:to>
      <cdr:x>0.89247</cdr:x>
      <cdr:y>0.98375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85056" y="5723798"/>
          <a:ext cx="5921611" cy="423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0" dirty="0">
              <a:latin typeface="Calibri" pitchFamily="34" charset="0"/>
            </a:rPr>
            <a:t>SOURCE: FMI Construction Outlook - 2nd Quarter 2015</a:t>
          </a:r>
        </a:p>
      </cdr:txBody>
    </cdr:sp>
  </cdr:relSizeAnchor>
  <cdr:relSizeAnchor xmlns:cdr="http://schemas.openxmlformats.org/drawingml/2006/chartDrawing">
    <cdr:from>
      <cdr:x>0.06056</cdr:x>
      <cdr:y>0.00237</cdr:y>
    </cdr:from>
    <cdr:to>
      <cdr:x>0.95694</cdr:x>
      <cdr:y>0.1771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2221" y="14785"/>
          <a:ext cx="7137779" cy="10918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>
            <a:defRPr sz="3200" b="1" i="0" u="none" strike="noStrike" kern="1200" baseline="0">
              <a:solidFill>
                <a:prstClr val="black"/>
              </a:solidFill>
              <a:latin typeface="Calibri" pitchFamily="34" charset="0"/>
              <a:ea typeface="+mn-ea"/>
              <a:cs typeface="+mn-cs"/>
            </a:defRPr>
          </a:pPr>
          <a:r>
            <a:rPr lang="en-US" sz="3200" dirty="0" smtClean="0"/>
            <a:t>Short Term Forecast (2014-2019) </a:t>
          </a:r>
        </a:p>
        <a:p xmlns:a="http://schemas.openxmlformats.org/drawingml/2006/main">
          <a:pPr algn="ctr" rtl="0">
            <a:defRPr sz="3200" b="1" i="0" u="none" strike="noStrike" kern="1200" baseline="0">
              <a:solidFill>
                <a:prstClr val="black"/>
              </a:solidFill>
              <a:latin typeface="Calibri" pitchFamily="34" charset="0"/>
              <a:ea typeface="+mn-ea"/>
              <a:cs typeface="+mn-cs"/>
            </a:defRPr>
          </a:pPr>
          <a:r>
            <a:rPr lang="en-US" sz="2400" dirty="0" smtClean="0"/>
            <a:t>% Increase of Construction Put in Place</a:t>
          </a:r>
          <a:endParaRPr lang="en-US" sz="24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0.71909</cdr:x>
      <cdr:y>0.25071</cdr:y>
    </cdr:from>
    <cdr:to>
      <cdr:x>0.94287</cdr:x>
      <cdr:y>0.43863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92463" y="1165327"/>
          <a:ext cx="962374" cy="8735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en-US" sz="1800" b="1" dirty="0">
              <a:latin typeface="Calibri" pitchFamily="34" charset="0"/>
            </a:rPr>
            <a:t>Residential</a:t>
          </a:r>
          <a:endParaRPr lang="en-US" sz="2000" b="1" dirty="0">
            <a:latin typeface="Calibri" pitchFamily="34" charset="0"/>
          </a:endParaRPr>
        </a:p>
        <a:p xmlns:a="http://schemas.openxmlformats.org/drawingml/2006/main">
          <a:pPr algn="r"/>
          <a:r>
            <a:rPr lang="en-US" sz="2000" b="1" dirty="0">
              <a:latin typeface="Calibri" pitchFamily="34" charset="0"/>
            </a:rPr>
            <a:t>Building</a:t>
          </a:r>
        </a:p>
      </cdr:txBody>
    </cdr:sp>
  </cdr:relSizeAnchor>
  <cdr:relSizeAnchor xmlns:cdr="http://schemas.openxmlformats.org/drawingml/2006/chartDrawing">
    <cdr:from>
      <cdr:x>0.09036</cdr:x>
      <cdr:y>0.2719</cdr:y>
    </cdr:from>
    <cdr:to>
      <cdr:x>0.31414</cdr:x>
      <cdr:y>0.38572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88591" y="1263843"/>
          <a:ext cx="962374" cy="5290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800" b="1" dirty="0" err="1"/>
            <a:t>Nonbuilding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0.12846</cdr:x>
      <cdr:y>0.76521</cdr:y>
    </cdr:from>
    <cdr:to>
      <cdr:x>0.68979</cdr:x>
      <cdr:y>0.86946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52450" y="3556867"/>
          <a:ext cx="2414015" cy="4845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800" b="1" dirty="0" smtClean="0"/>
            <a:t>Nonresidential Building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0.24119</cdr:x>
      <cdr:y>0.10607</cdr:y>
    </cdr:from>
    <cdr:to>
      <cdr:x>0.76419</cdr:x>
      <cdr:y>0.24541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037230" y="493025"/>
          <a:ext cx="2249204" cy="647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800" b="1" dirty="0" smtClean="0">
              <a:latin typeface="Calibri" pitchFamily="34" charset="0"/>
            </a:rPr>
            <a:t>2010: 74</a:t>
          </a:r>
          <a:r>
            <a:rPr lang="en-US" sz="2800" b="1" dirty="0">
              <a:latin typeface="Calibri" pitchFamily="34" charset="0"/>
            </a:rPr>
            <a:t>% Buildings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0.07472</cdr:x>
      <cdr:y>0.26142</cdr:y>
    </cdr:from>
    <cdr:to>
      <cdr:x>0.29297</cdr:x>
      <cdr:y>0.37485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0637" y="1230087"/>
          <a:ext cx="936513" cy="533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800" b="1" dirty="0" err="1"/>
            <a:t>Nonbuilding</a:t>
          </a:r>
          <a:endParaRPr lang="en-US" sz="2000" b="1" dirty="0"/>
        </a:p>
      </cdr:txBody>
    </cdr:sp>
  </cdr:relSizeAnchor>
  <cdr:relSizeAnchor xmlns:cdr="http://schemas.openxmlformats.org/drawingml/2006/chartDrawing">
    <cdr:from>
      <cdr:x>0.71923</cdr:x>
      <cdr:y>0.24206</cdr:y>
    </cdr:from>
    <cdr:to>
      <cdr:x>0.93748</cdr:x>
      <cdr:y>0.42937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086231" y="1139000"/>
          <a:ext cx="936514" cy="8813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r"/>
          <a:r>
            <a:rPr lang="en-US" sz="1800" b="1" dirty="0"/>
            <a:t>Residential</a:t>
          </a:r>
        </a:p>
        <a:p xmlns:a="http://schemas.openxmlformats.org/drawingml/2006/main">
          <a:pPr algn="r"/>
          <a:r>
            <a:rPr lang="en-US" sz="1800" b="1" dirty="0"/>
            <a:t>Building</a:t>
          </a:r>
        </a:p>
      </cdr:txBody>
    </cdr:sp>
  </cdr:relSizeAnchor>
  <cdr:relSizeAnchor xmlns:cdr="http://schemas.openxmlformats.org/drawingml/2006/chartDrawing">
    <cdr:from>
      <cdr:x>0.03996</cdr:x>
      <cdr:y>0.75761</cdr:y>
    </cdr:from>
    <cdr:to>
      <cdr:x>0.78135</cdr:x>
      <cdr:y>0.86023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71450" y="3564833"/>
          <a:ext cx="3181349" cy="4828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800" b="1" dirty="0" smtClean="0"/>
            <a:t>Nonresidential</a:t>
          </a:r>
          <a:r>
            <a:rPr lang="en-US" sz="2000" b="1" dirty="0" smtClean="0"/>
            <a:t> Building</a:t>
          </a:r>
          <a:endParaRPr lang="en-US" sz="2000" b="1" dirty="0"/>
        </a:p>
      </cdr:txBody>
    </cdr:sp>
  </cdr:relSizeAnchor>
  <cdr:relSizeAnchor xmlns:cdr="http://schemas.openxmlformats.org/drawingml/2006/chartDrawing">
    <cdr:from>
      <cdr:x>0.2746</cdr:x>
      <cdr:y>0.11288</cdr:y>
    </cdr:from>
    <cdr:to>
      <cdr:x>0.74782</cdr:x>
      <cdr:y>0.2512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178321" y="531125"/>
          <a:ext cx="2030593" cy="650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2800" b="1" dirty="0" smtClean="0"/>
            <a:t>2019: 80</a:t>
          </a:r>
          <a:r>
            <a:rPr lang="en-US" sz="2800" b="1" dirty="0"/>
            <a:t>% Buildings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0.75443</cdr:x>
      <cdr:y>0.6783</cdr:y>
    </cdr:from>
    <cdr:to>
      <cdr:x>0.90027</cdr:x>
      <cdr:y>0.7656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33765" y="3736627"/>
          <a:ext cx="1089074" cy="4809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29-38%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0.75109</cdr:x>
      <cdr:y>0.60414</cdr:y>
    </cdr:from>
    <cdr:to>
      <cdr:x>0.89693</cdr:x>
      <cdr:y>0.69144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94393" y="3581145"/>
          <a:ext cx="1066849" cy="5174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48-55%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0.0735</cdr:x>
      <cdr:y>0.93606</cdr:y>
    </cdr:from>
    <cdr:to>
      <cdr:x>0.81308</cdr:x>
      <cdr:y>0.98977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9382" y="5770181"/>
          <a:ext cx="5829930" cy="331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/>
            <a:t>Source: FMI's</a:t>
          </a:r>
          <a:r>
            <a:rPr lang="en-US" sz="1200" baseline="0" dirty="0"/>
            <a:t> Construction Outlook, 2nd Quarter 2015</a:t>
          </a:r>
          <a:endParaRPr lang="en-US" sz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051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59238" y="0"/>
            <a:ext cx="31067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9050"/>
            <a:ext cx="31051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59238" y="8909050"/>
            <a:ext cx="31067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pPr>
              <a:defRPr/>
            </a:pPr>
            <a:fld id="{1DC7473A-50B3-406A-B2C1-69E3AD08F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051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59238" y="0"/>
            <a:ext cx="31067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8250" y="703263"/>
            <a:ext cx="4692650" cy="3517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5963" y="4456113"/>
            <a:ext cx="573405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22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9050"/>
            <a:ext cx="31051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2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59238" y="8909050"/>
            <a:ext cx="31067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pPr>
              <a:defRPr/>
            </a:pPr>
            <a:fld id="{ACD44282-2340-4FDD-8BDE-4F647C7F4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9838" y="703263"/>
            <a:ext cx="4689475" cy="3517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Since the inception</a:t>
            </a:r>
            <a:r>
              <a:rPr lang="en-US" baseline="0" dirty="0" smtClean="0"/>
              <a:t> of softwood lumber board, wood industry has invested $33 million to promote wood applications. 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Wood</a:t>
            </a:r>
            <a:r>
              <a:rPr lang="en-US" baseline="0" dirty="0" smtClean="0"/>
              <a:t> check-off</a:t>
            </a:r>
          </a:p>
          <a:p>
            <a:pPr>
              <a:buFontTx/>
              <a:buChar char="-"/>
            </a:pPr>
            <a:r>
              <a:rPr lang="en-US" baseline="0" dirty="0" smtClean="0"/>
              <a:t>$14 million in 2013</a:t>
            </a:r>
          </a:p>
          <a:p>
            <a:pPr>
              <a:buFontTx/>
              <a:buChar char="-"/>
            </a:pPr>
            <a:r>
              <a:rPr lang="en-US" baseline="0" dirty="0" smtClean="0"/>
              <a:t>$19 million in 2014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Current threat is mainly from wood frame which is limited by code to 65</a:t>
            </a:r>
            <a:r>
              <a:rPr lang="en-US" baseline="0" dirty="0" smtClean="0"/>
              <a:t> feet (by code and structural limitations)</a:t>
            </a: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Major</a:t>
            </a:r>
            <a:r>
              <a:rPr lang="en-US" baseline="0" dirty="0" smtClean="0"/>
              <a:t> future threat is from Cross Laminated Timber (can go up much higher) to threaten exclusive concrete markets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D44282-2340-4FDD-8BDE-4F647C7F4BF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9838" y="703263"/>
            <a:ext cx="4689475" cy="3517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D44282-2340-4FDD-8BDE-4F647C7F4BF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9838" y="703263"/>
            <a:ext cx="4689475" cy="3517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Target Markets</a:t>
            </a:r>
          </a:p>
          <a:p>
            <a:endParaRPr lang="en-US" dirty="0" smtClean="0"/>
          </a:p>
          <a:p>
            <a:r>
              <a:rPr lang="en-US" dirty="0" smtClean="0"/>
              <a:t>Low- to mid-rise</a:t>
            </a:r>
            <a:r>
              <a:rPr lang="en-US" baseline="0" dirty="0" smtClean="0"/>
              <a:t> residential</a:t>
            </a:r>
          </a:p>
          <a:p>
            <a:pPr>
              <a:buFontTx/>
              <a:buChar char="-"/>
            </a:pPr>
            <a:r>
              <a:rPr lang="en-US" baseline="0" dirty="0" smtClean="0"/>
              <a:t> Apartments</a:t>
            </a:r>
          </a:p>
          <a:p>
            <a:pPr>
              <a:buFontTx/>
              <a:buChar char="-"/>
            </a:pPr>
            <a:r>
              <a:rPr lang="en-US" baseline="0" dirty="0" smtClean="0"/>
              <a:t> Hotels</a:t>
            </a:r>
          </a:p>
          <a:p>
            <a:pPr>
              <a:buFontTx/>
              <a:buChar char="-"/>
            </a:pPr>
            <a:r>
              <a:rPr lang="en-US" baseline="0" dirty="0" smtClean="0"/>
              <a:t> Motels</a:t>
            </a:r>
          </a:p>
          <a:p>
            <a:pPr>
              <a:buFontTx/>
              <a:buChar char="-"/>
            </a:pPr>
            <a:r>
              <a:rPr lang="en-US" baseline="0" dirty="0" smtClean="0"/>
              <a:t> Assisted Living</a:t>
            </a:r>
          </a:p>
          <a:p>
            <a:pPr>
              <a:buFontTx/>
              <a:buChar char="-"/>
            </a:pPr>
            <a:r>
              <a:rPr lang="en-US" baseline="0" dirty="0" smtClean="0"/>
              <a:t> Dormitories</a:t>
            </a:r>
          </a:p>
          <a:p>
            <a:pPr>
              <a:buFontTx/>
              <a:buNone/>
            </a:pPr>
            <a:endParaRPr lang="en-US" baseline="0" dirty="0" smtClean="0"/>
          </a:p>
          <a:p>
            <a:pPr>
              <a:buFontTx/>
              <a:buNone/>
            </a:pPr>
            <a:r>
              <a:rPr lang="en-US" baseline="0" dirty="0" smtClean="0"/>
              <a:t>Low- to mid-rise non-residential</a:t>
            </a:r>
          </a:p>
          <a:p>
            <a:pPr>
              <a:buFontTx/>
              <a:buChar char="-"/>
            </a:pPr>
            <a:r>
              <a:rPr lang="en-US" baseline="0" dirty="0" smtClean="0"/>
              <a:t> Office buildings</a:t>
            </a:r>
          </a:p>
          <a:p>
            <a:pPr>
              <a:buFontTx/>
              <a:buChar char="-"/>
            </a:pPr>
            <a:r>
              <a:rPr lang="en-US" baseline="0" dirty="0" smtClean="0"/>
              <a:t> Schools</a:t>
            </a:r>
          </a:p>
          <a:p>
            <a:pPr>
              <a:buFontTx/>
              <a:buChar char="-"/>
            </a:pPr>
            <a:r>
              <a:rPr lang="en-US" baseline="0" dirty="0" smtClean="0"/>
              <a:t> Retail</a:t>
            </a:r>
          </a:p>
          <a:p>
            <a:pPr>
              <a:buFontTx/>
              <a:buChar char="-"/>
            </a:pPr>
            <a:r>
              <a:rPr lang="en-US" baseline="0" dirty="0" smtClean="0"/>
              <a:t> Manufacturing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D44282-2340-4FDD-8BDE-4F647C7F4BF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9838" y="703263"/>
            <a:ext cx="4689475" cy="3517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 Focused</a:t>
            </a:r>
          </a:p>
          <a:p>
            <a:r>
              <a:rPr lang="en-US" dirty="0" smtClean="0"/>
              <a:t>Offer solutions to their construction needs</a:t>
            </a:r>
          </a:p>
          <a:p>
            <a:pPr>
              <a:buFontTx/>
              <a:buChar char="-"/>
            </a:pPr>
            <a:r>
              <a:rPr lang="en-US" dirty="0" smtClean="0"/>
              <a:t> Concrete frame, conventional and post-tensioned</a:t>
            </a:r>
          </a:p>
          <a:p>
            <a:pPr>
              <a:buFontTx/>
              <a:buChar char="-"/>
            </a:pPr>
            <a:r>
              <a:rPr lang="en-US" dirty="0" smtClean="0"/>
              <a:t> Tunnel forms</a:t>
            </a:r>
          </a:p>
          <a:p>
            <a:pPr>
              <a:buFontTx/>
              <a:buChar char="-"/>
            </a:pPr>
            <a:r>
              <a:rPr lang="en-US" baseline="0" dirty="0" smtClean="0"/>
              <a:t> ICFs</a:t>
            </a:r>
          </a:p>
          <a:p>
            <a:pPr>
              <a:buFontTx/>
              <a:buChar char="-"/>
            </a:pPr>
            <a:r>
              <a:rPr lang="en-US" baseline="0" dirty="0" smtClean="0"/>
              <a:t> Tilt-up</a:t>
            </a:r>
          </a:p>
          <a:p>
            <a:pPr>
              <a:buFontTx/>
              <a:buChar char="-"/>
            </a:pPr>
            <a:r>
              <a:rPr lang="en-US" baseline="0" dirty="0" smtClean="0"/>
              <a:t> Parking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D44282-2340-4FDD-8BDE-4F647C7F4BF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9838" y="703263"/>
            <a:ext cx="4689475" cy="3517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D44282-2340-4FDD-8BDE-4F647C7F4BF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9838" y="703263"/>
            <a:ext cx="4689475" cy="3517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D44282-2340-4FDD-8BDE-4F647C7F4BF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9838" y="703263"/>
            <a:ext cx="4689475" cy="3517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D44282-2340-4FDD-8BDE-4F647C7F4BF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lide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9429" y="3871686"/>
            <a:ext cx="6400800" cy="167277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lide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16828"/>
          </a:xfrm>
        </p:spPr>
        <p:txBody>
          <a:bodyPr/>
          <a:lstStyle>
            <a:lvl1pPr>
              <a:buFont typeface="Arial" pitchFamily="34" charset="0"/>
              <a:buChar char="•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lide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472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4705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lide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0168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168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51429"/>
            <a:ext cx="4040188" cy="72344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292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80457"/>
            <a:ext cx="4041775" cy="6944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47445"/>
            <a:ext cx="4041775" cy="34276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lide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lide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lide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2859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1238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lide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570" y="443775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9570" y="511177"/>
            <a:ext cx="54864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9570" y="500448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slide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8" y="58626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www.nrmca.org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ts val="1200"/>
        </a:spcBef>
        <a:spcAft>
          <a:spcPct val="0"/>
        </a:spcAft>
        <a:buFont typeface="Arial" charset="0"/>
        <a:defRPr sz="2800" kern="1200">
          <a:solidFill>
            <a:srgbClr val="474747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ts val="1200"/>
        </a:spcBef>
        <a:spcAft>
          <a:spcPct val="0"/>
        </a:spcAft>
        <a:buFont typeface="Arial" charset="0"/>
        <a:defRPr sz="2800" kern="1200">
          <a:solidFill>
            <a:srgbClr val="474747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20000"/>
        </a:lnSpc>
        <a:spcBef>
          <a:spcPts val="1200"/>
        </a:spcBef>
        <a:spcAft>
          <a:spcPct val="0"/>
        </a:spcAft>
        <a:buFont typeface="Arial" charset="0"/>
        <a:defRPr sz="2400" kern="1200">
          <a:solidFill>
            <a:srgbClr val="474747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120000"/>
        </a:lnSpc>
        <a:spcBef>
          <a:spcPts val="1200"/>
        </a:spcBef>
        <a:spcAft>
          <a:spcPct val="0"/>
        </a:spcAft>
        <a:buFont typeface="Arial" charset="0"/>
        <a:defRPr sz="2000" kern="1200">
          <a:solidFill>
            <a:srgbClr val="474747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120000"/>
        </a:lnSpc>
        <a:spcBef>
          <a:spcPts val="1200"/>
        </a:spcBef>
        <a:spcAft>
          <a:spcPct val="0"/>
        </a:spcAft>
        <a:buFont typeface="Arial" charset="0"/>
        <a:defRPr sz="2000" kern="1200">
          <a:solidFill>
            <a:srgbClr val="47474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9.jpeg"/><Relationship Id="rId7" Type="http://schemas.openxmlformats.org/officeDocument/2006/relationships/image" Target="../media/image7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5711455.jpg"/>
          <p:cNvPicPr>
            <a:picLocks noChangeAspect="1"/>
          </p:cNvPicPr>
          <p:nvPr/>
        </p:nvPicPr>
        <p:blipFill>
          <a:blip r:embed="rId2" cstate="print"/>
          <a:srcRect r="46448"/>
          <a:stretch>
            <a:fillRect/>
          </a:stretch>
        </p:blipFill>
        <p:spPr>
          <a:xfrm>
            <a:off x="-9144" y="0"/>
            <a:ext cx="545744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4838700" y="495301"/>
            <a:ext cx="4076700" cy="3810000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bg1"/>
                </a:solidFill>
              </a:rPr>
              <a:t>Opportunities and Threats for Concrete in Low/Mid-Rise Buildings</a:t>
            </a:r>
          </a:p>
        </p:txBody>
      </p:sp>
      <p:pic>
        <p:nvPicPr>
          <p:cNvPr id="6" name="Picture 5" descr="NRMCALogo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3699" y="4814844"/>
            <a:ext cx="1799787" cy="16240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708589" y="1251248"/>
          <a:ext cx="7753739" cy="4818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03443" y="5076497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CONCRETE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2458" y="2511041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STEEL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8252" y="2487164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WOOD</a:t>
            </a:r>
            <a:endParaRPr lang="en-US" sz="2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648" y="590508"/>
            <a:ext cx="2169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WOOD</a:t>
            </a:r>
          </a:p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PROJECTS</a:t>
            </a:r>
          </a:p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INFLUENCED</a:t>
            </a:r>
            <a:endParaRPr lang="en-US" sz="1600" dirty="0">
              <a:solidFill>
                <a:srgbClr val="C00000"/>
              </a:solidFill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2673396" y="1374517"/>
            <a:ext cx="2741788" cy="438199"/>
            <a:chOff x="2879676" y="2019251"/>
            <a:chExt cx="2741788" cy="438199"/>
          </a:xfrm>
        </p:grpSpPr>
        <p:pic>
          <p:nvPicPr>
            <p:cNvPr id="4" name="Picture 3" descr="Man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4726" y="2019251"/>
              <a:ext cx="436738" cy="438199"/>
            </a:xfrm>
            <a:prstGeom prst="rect">
              <a:avLst/>
            </a:prstGeom>
          </p:spPr>
        </p:pic>
        <p:pic>
          <p:nvPicPr>
            <p:cNvPr id="5" name="Picture 4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7076" y="2019251"/>
              <a:ext cx="436738" cy="438199"/>
            </a:xfrm>
            <a:prstGeom prst="rect">
              <a:avLst/>
            </a:prstGeom>
          </p:spPr>
        </p:pic>
        <p:pic>
          <p:nvPicPr>
            <p:cNvPr id="6" name="Picture 5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9676" y="2019251"/>
              <a:ext cx="436738" cy="438199"/>
            </a:xfrm>
            <a:prstGeom prst="rect">
              <a:avLst/>
            </a:prstGeom>
          </p:spPr>
        </p:pic>
        <p:pic>
          <p:nvPicPr>
            <p:cNvPr id="7" name="Picture 6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6376" y="2019251"/>
              <a:ext cx="436738" cy="438199"/>
            </a:xfrm>
            <a:prstGeom prst="rect">
              <a:avLst/>
            </a:prstGeom>
          </p:spPr>
        </p:pic>
        <p:pic>
          <p:nvPicPr>
            <p:cNvPr id="8" name="Picture 7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94026" y="2019251"/>
              <a:ext cx="436738" cy="438199"/>
            </a:xfrm>
            <a:prstGeom prst="rect">
              <a:avLst/>
            </a:prstGeom>
          </p:spPr>
        </p:pic>
        <p:pic>
          <p:nvPicPr>
            <p:cNvPr id="9" name="Picture 8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0726" y="2019251"/>
              <a:ext cx="436738" cy="438199"/>
            </a:xfrm>
            <a:prstGeom prst="rect">
              <a:avLst/>
            </a:prstGeom>
          </p:spPr>
        </p:pic>
        <p:pic>
          <p:nvPicPr>
            <p:cNvPr id="10" name="Picture 9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8376" y="2019251"/>
              <a:ext cx="436738" cy="438199"/>
            </a:xfrm>
            <a:prstGeom prst="rect">
              <a:avLst/>
            </a:prstGeom>
          </p:spPr>
        </p:pic>
        <p:pic>
          <p:nvPicPr>
            <p:cNvPr id="11" name="Picture 10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6026" y="2019251"/>
              <a:ext cx="436738" cy="438199"/>
            </a:xfrm>
            <a:prstGeom prst="rect">
              <a:avLst/>
            </a:prstGeom>
          </p:spPr>
        </p:pic>
        <p:pic>
          <p:nvPicPr>
            <p:cNvPr id="12" name="Picture 11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0376" y="2019251"/>
              <a:ext cx="436738" cy="438199"/>
            </a:xfrm>
            <a:prstGeom prst="rect">
              <a:avLst/>
            </a:prstGeom>
          </p:spPr>
        </p:pic>
        <p:pic>
          <p:nvPicPr>
            <p:cNvPr id="13" name="Picture 12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2726" y="2019251"/>
              <a:ext cx="436738" cy="438199"/>
            </a:xfrm>
            <a:prstGeom prst="rect">
              <a:avLst/>
            </a:prstGeom>
          </p:spPr>
        </p:pic>
      </p:grpSp>
      <p:grpSp>
        <p:nvGrpSpPr>
          <p:cNvPr id="14" name="Group 107"/>
          <p:cNvGrpSpPr/>
          <p:nvPr/>
        </p:nvGrpSpPr>
        <p:grpSpPr>
          <a:xfrm>
            <a:off x="5245146" y="1374517"/>
            <a:ext cx="1713088" cy="438199"/>
            <a:chOff x="5489526" y="2515329"/>
            <a:chExt cx="1713088" cy="438199"/>
          </a:xfrm>
        </p:grpSpPr>
        <p:pic>
          <p:nvPicPr>
            <p:cNvPr id="15" name="Picture 14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9526" y="2515329"/>
              <a:ext cx="436738" cy="438199"/>
            </a:xfrm>
            <a:prstGeom prst="rect">
              <a:avLst/>
            </a:prstGeom>
          </p:spPr>
        </p:pic>
        <p:pic>
          <p:nvPicPr>
            <p:cNvPr id="16" name="Picture 15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56226" y="2515329"/>
              <a:ext cx="436738" cy="438199"/>
            </a:xfrm>
            <a:prstGeom prst="rect">
              <a:avLst/>
            </a:prstGeom>
          </p:spPr>
        </p:pic>
        <p:pic>
          <p:nvPicPr>
            <p:cNvPr id="17" name="Picture 16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03876" y="2515329"/>
              <a:ext cx="436738" cy="438199"/>
            </a:xfrm>
            <a:prstGeom prst="rect">
              <a:avLst/>
            </a:prstGeom>
          </p:spPr>
        </p:pic>
        <p:pic>
          <p:nvPicPr>
            <p:cNvPr id="18" name="Picture 17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70576" y="2515329"/>
              <a:ext cx="436738" cy="438199"/>
            </a:xfrm>
            <a:prstGeom prst="rect">
              <a:avLst/>
            </a:prstGeom>
          </p:spPr>
        </p:pic>
        <p:pic>
          <p:nvPicPr>
            <p:cNvPr id="19" name="Picture 18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226" y="2515329"/>
              <a:ext cx="436738" cy="438199"/>
            </a:xfrm>
            <a:prstGeom prst="rect">
              <a:avLst/>
            </a:prstGeom>
          </p:spPr>
        </p:pic>
        <p:pic>
          <p:nvPicPr>
            <p:cNvPr id="20" name="Picture 19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65876" y="2515329"/>
              <a:ext cx="436738" cy="438199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816291" y="1342656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16 in 2014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2" name="Left Brace 21"/>
          <p:cNvSpPr/>
          <p:nvPr/>
        </p:nvSpPr>
        <p:spPr>
          <a:xfrm>
            <a:off x="2480158" y="501387"/>
            <a:ext cx="234758" cy="1380930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797395" y="669338"/>
            <a:ext cx="4068147" cy="485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380 projects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93927" y="716758"/>
            <a:ext cx="131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 in 2014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3780" y="2834683"/>
            <a:ext cx="19925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WOOD</a:t>
            </a:r>
          </a:p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EDUCATION</a:t>
            </a:r>
          </a:p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PROGRAMS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pSp>
        <p:nvGrpSpPr>
          <p:cNvPr id="26" name="Group 9"/>
          <p:cNvGrpSpPr/>
          <p:nvPr/>
        </p:nvGrpSpPr>
        <p:grpSpPr>
          <a:xfrm>
            <a:off x="2633071" y="3330574"/>
            <a:ext cx="2741788" cy="438199"/>
            <a:chOff x="2879676" y="2019251"/>
            <a:chExt cx="2741788" cy="438199"/>
          </a:xfrm>
        </p:grpSpPr>
        <p:pic>
          <p:nvPicPr>
            <p:cNvPr id="27" name="Picture 26" descr="Man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4726" y="2019251"/>
              <a:ext cx="436738" cy="438199"/>
            </a:xfrm>
            <a:prstGeom prst="rect">
              <a:avLst/>
            </a:prstGeom>
          </p:spPr>
        </p:pic>
        <p:pic>
          <p:nvPicPr>
            <p:cNvPr id="28" name="Picture 27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7076" y="2019251"/>
              <a:ext cx="436738" cy="438199"/>
            </a:xfrm>
            <a:prstGeom prst="rect">
              <a:avLst/>
            </a:prstGeom>
          </p:spPr>
        </p:pic>
        <p:pic>
          <p:nvPicPr>
            <p:cNvPr id="29" name="Picture 28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9676" y="2019251"/>
              <a:ext cx="436738" cy="438199"/>
            </a:xfrm>
            <a:prstGeom prst="rect">
              <a:avLst/>
            </a:prstGeom>
          </p:spPr>
        </p:pic>
        <p:pic>
          <p:nvPicPr>
            <p:cNvPr id="30" name="Picture 29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6376" y="2019251"/>
              <a:ext cx="436738" cy="438199"/>
            </a:xfrm>
            <a:prstGeom prst="rect">
              <a:avLst/>
            </a:prstGeom>
          </p:spPr>
        </p:pic>
        <p:pic>
          <p:nvPicPr>
            <p:cNvPr id="31" name="Picture 30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94026" y="2019251"/>
              <a:ext cx="436738" cy="438199"/>
            </a:xfrm>
            <a:prstGeom prst="rect">
              <a:avLst/>
            </a:prstGeom>
          </p:spPr>
        </p:pic>
        <p:pic>
          <p:nvPicPr>
            <p:cNvPr id="32" name="Picture 31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0726" y="2019251"/>
              <a:ext cx="436738" cy="438199"/>
            </a:xfrm>
            <a:prstGeom prst="rect">
              <a:avLst/>
            </a:prstGeom>
          </p:spPr>
        </p:pic>
        <p:pic>
          <p:nvPicPr>
            <p:cNvPr id="33" name="Picture 32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8376" y="2019251"/>
              <a:ext cx="436738" cy="438199"/>
            </a:xfrm>
            <a:prstGeom prst="rect">
              <a:avLst/>
            </a:prstGeom>
          </p:spPr>
        </p:pic>
        <p:pic>
          <p:nvPicPr>
            <p:cNvPr id="34" name="Picture 33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6026" y="2019251"/>
              <a:ext cx="436738" cy="438199"/>
            </a:xfrm>
            <a:prstGeom prst="rect">
              <a:avLst/>
            </a:prstGeom>
          </p:spPr>
        </p:pic>
        <p:pic>
          <p:nvPicPr>
            <p:cNvPr id="35" name="Picture 34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0376" y="2019251"/>
              <a:ext cx="436738" cy="438199"/>
            </a:xfrm>
            <a:prstGeom prst="rect">
              <a:avLst/>
            </a:prstGeom>
          </p:spPr>
        </p:pic>
        <p:pic>
          <p:nvPicPr>
            <p:cNvPr id="36" name="Picture 35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2726" y="2019251"/>
              <a:ext cx="436738" cy="438199"/>
            </a:xfrm>
            <a:prstGeom prst="rect">
              <a:avLst/>
            </a:prstGeom>
          </p:spPr>
        </p:pic>
      </p:grpSp>
      <p:grpSp>
        <p:nvGrpSpPr>
          <p:cNvPr id="37" name="Group 107"/>
          <p:cNvGrpSpPr/>
          <p:nvPr/>
        </p:nvGrpSpPr>
        <p:grpSpPr>
          <a:xfrm>
            <a:off x="5204821" y="3330574"/>
            <a:ext cx="1713088" cy="438199"/>
            <a:chOff x="5489526" y="2515329"/>
            <a:chExt cx="1713088" cy="438199"/>
          </a:xfrm>
        </p:grpSpPr>
        <p:pic>
          <p:nvPicPr>
            <p:cNvPr id="38" name="Picture 37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9526" y="2515329"/>
              <a:ext cx="436738" cy="438199"/>
            </a:xfrm>
            <a:prstGeom prst="rect">
              <a:avLst/>
            </a:prstGeom>
          </p:spPr>
        </p:pic>
        <p:pic>
          <p:nvPicPr>
            <p:cNvPr id="39" name="Picture 38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56226" y="2515329"/>
              <a:ext cx="436738" cy="438199"/>
            </a:xfrm>
            <a:prstGeom prst="rect">
              <a:avLst/>
            </a:prstGeom>
          </p:spPr>
        </p:pic>
        <p:pic>
          <p:nvPicPr>
            <p:cNvPr id="40" name="Picture 39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03876" y="2515329"/>
              <a:ext cx="436738" cy="438199"/>
            </a:xfrm>
            <a:prstGeom prst="rect">
              <a:avLst/>
            </a:prstGeom>
          </p:spPr>
        </p:pic>
        <p:pic>
          <p:nvPicPr>
            <p:cNvPr id="41" name="Picture 40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70576" y="2515329"/>
              <a:ext cx="436738" cy="438199"/>
            </a:xfrm>
            <a:prstGeom prst="rect">
              <a:avLst/>
            </a:prstGeom>
          </p:spPr>
        </p:pic>
        <p:pic>
          <p:nvPicPr>
            <p:cNvPr id="42" name="Picture 41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226" y="2515329"/>
              <a:ext cx="436738" cy="438199"/>
            </a:xfrm>
            <a:prstGeom prst="rect">
              <a:avLst/>
            </a:prstGeom>
          </p:spPr>
        </p:pic>
        <p:pic>
          <p:nvPicPr>
            <p:cNvPr id="43" name="Picture 42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65876" y="2515329"/>
              <a:ext cx="436738" cy="438199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6801140" y="3203178"/>
            <a:ext cx="1622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32,000 </a:t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attendees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in 2014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5" name="Left Brace 44"/>
          <p:cNvSpPr/>
          <p:nvPr/>
        </p:nvSpPr>
        <p:spPr>
          <a:xfrm>
            <a:off x="2439832" y="2457443"/>
            <a:ext cx="244823" cy="1884237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757070" y="2625395"/>
            <a:ext cx="4068147" cy="485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290 programs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753602" y="2672815"/>
            <a:ext cx="131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 in 2014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pSp>
        <p:nvGrpSpPr>
          <p:cNvPr id="48" name="Group 9"/>
          <p:cNvGrpSpPr/>
          <p:nvPr/>
        </p:nvGrpSpPr>
        <p:grpSpPr>
          <a:xfrm>
            <a:off x="2648994" y="3878759"/>
            <a:ext cx="2741788" cy="438199"/>
            <a:chOff x="2879676" y="2019251"/>
            <a:chExt cx="2741788" cy="438199"/>
          </a:xfrm>
        </p:grpSpPr>
        <p:pic>
          <p:nvPicPr>
            <p:cNvPr id="49" name="Picture 48" descr="Man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4726" y="2019251"/>
              <a:ext cx="436738" cy="438199"/>
            </a:xfrm>
            <a:prstGeom prst="rect">
              <a:avLst/>
            </a:prstGeom>
          </p:spPr>
        </p:pic>
        <p:pic>
          <p:nvPicPr>
            <p:cNvPr id="50" name="Picture 49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7076" y="2019251"/>
              <a:ext cx="436738" cy="438199"/>
            </a:xfrm>
            <a:prstGeom prst="rect">
              <a:avLst/>
            </a:prstGeom>
          </p:spPr>
        </p:pic>
        <p:pic>
          <p:nvPicPr>
            <p:cNvPr id="51" name="Picture 50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9676" y="2019251"/>
              <a:ext cx="436738" cy="438199"/>
            </a:xfrm>
            <a:prstGeom prst="rect">
              <a:avLst/>
            </a:prstGeom>
          </p:spPr>
        </p:pic>
        <p:pic>
          <p:nvPicPr>
            <p:cNvPr id="52" name="Picture 51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6376" y="2019251"/>
              <a:ext cx="436738" cy="438199"/>
            </a:xfrm>
            <a:prstGeom prst="rect">
              <a:avLst/>
            </a:prstGeom>
          </p:spPr>
        </p:pic>
        <p:pic>
          <p:nvPicPr>
            <p:cNvPr id="53" name="Picture 52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94026" y="2019251"/>
              <a:ext cx="436738" cy="438199"/>
            </a:xfrm>
            <a:prstGeom prst="rect">
              <a:avLst/>
            </a:prstGeom>
          </p:spPr>
        </p:pic>
        <p:pic>
          <p:nvPicPr>
            <p:cNvPr id="54" name="Picture 53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0726" y="2019251"/>
              <a:ext cx="436738" cy="438199"/>
            </a:xfrm>
            <a:prstGeom prst="rect">
              <a:avLst/>
            </a:prstGeom>
          </p:spPr>
        </p:pic>
        <p:pic>
          <p:nvPicPr>
            <p:cNvPr id="55" name="Picture 54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8376" y="2019251"/>
              <a:ext cx="436738" cy="438199"/>
            </a:xfrm>
            <a:prstGeom prst="rect">
              <a:avLst/>
            </a:prstGeom>
          </p:spPr>
        </p:pic>
        <p:pic>
          <p:nvPicPr>
            <p:cNvPr id="56" name="Picture 55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6026" y="2019251"/>
              <a:ext cx="436738" cy="438199"/>
            </a:xfrm>
            <a:prstGeom prst="rect">
              <a:avLst/>
            </a:prstGeom>
          </p:spPr>
        </p:pic>
        <p:pic>
          <p:nvPicPr>
            <p:cNvPr id="57" name="Picture 56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0376" y="2019251"/>
              <a:ext cx="436738" cy="438199"/>
            </a:xfrm>
            <a:prstGeom prst="rect">
              <a:avLst/>
            </a:prstGeom>
          </p:spPr>
        </p:pic>
        <p:pic>
          <p:nvPicPr>
            <p:cNvPr id="58" name="Picture 57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2726" y="2019251"/>
              <a:ext cx="436738" cy="438199"/>
            </a:xfrm>
            <a:prstGeom prst="rect">
              <a:avLst/>
            </a:prstGeom>
          </p:spPr>
        </p:pic>
      </p:grpSp>
      <p:grpSp>
        <p:nvGrpSpPr>
          <p:cNvPr id="59" name="Group 107"/>
          <p:cNvGrpSpPr/>
          <p:nvPr/>
        </p:nvGrpSpPr>
        <p:grpSpPr>
          <a:xfrm>
            <a:off x="5220744" y="3878759"/>
            <a:ext cx="1713088" cy="438199"/>
            <a:chOff x="5489526" y="2515329"/>
            <a:chExt cx="1713088" cy="438199"/>
          </a:xfrm>
        </p:grpSpPr>
        <p:pic>
          <p:nvPicPr>
            <p:cNvPr id="60" name="Picture 59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9526" y="2515329"/>
              <a:ext cx="436738" cy="438199"/>
            </a:xfrm>
            <a:prstGeom prst="rect">
              <a:avLst/>
            </a:prstGeom>
          </p:spPr>
        </p:pic>
        <p:pic>
          <p:nvPicPr>
            <p:cNvPr id="61" name="Picture 60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56226" y="2515329"/>
              <a:ext cx="436738" cy="438199"/>
            </a:xfrm>
            <a:prstGeom prst="rect">
              <a:avLst/>
            </a:prstGeom>
          </p:spPr>
        </p:pic>
        <p:pic>
          <p:nvPicPr>
            <p:cNvPr id="62" name="Picture 61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03876" y="2515329"/>
              <a:ext cx="436738" cy="438199"/>
            </a:xfrm>
            <a:prstGeom prst="rect">
              <a:avLst/>
            </a:prstGeom>
          </p:spPr>
        </p:pic>
        <p:pic>
          <p:nvPicPr>
            <p:cNvPr id="63" name="Picture 62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70576" y="2515329"/>
              <a:ext cx="436738" cy="438199"/>
            </a:xfrm>
            <a:prstGeom prst="rect">
              <a:avLst/>
            </a:prstGeom>
          </p:spPr>
        </p:pic>
        <p:pic>
          <p:nvPicPr>
            <p:cNvPr id="64" name="Picture 63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8226" y="2515329"/>
              <a:ext cx="436738" cy="438199"/>
            </a:xfrm>
            <a:prstGeom prst="rect">
              <a:avLst/>
            </a:prstGeom>
          </p:spPr>
        </p:pic>
        <p:pic>
          <p:nvPicPr>
            <p:cNvPr id="65" name="Picture 64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65876" y="2515329"/>
              <a:ext cx="436738" cy="438199"/>
            </a:xfrm>
            <a:prstGeom prst="rect">
              <a:avLst/>
            </a:prstGeom>
          </p:spPr>
        </p:pic>
      </p:grpSp>
      <p:sp>
        <p:nvSpPr>
          <p:cNvPr id="66" name="TextBox 65"/>
          <p:cNvSpPr txBox="1"/>
          <p:nvPr/>
        </p:nvSpPr>
        <p:spPr>
          <a:xfrm>
            <a:off x="361885" y="5076481"/>
            <a:ext cx="19479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WOOD</a:t>
            </a:r>
          </a:p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CODES</a:t>
            </a:r>
          </a:p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ADVOCACY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pSp>
        <p:nvGrpSpPr>
          <p:cNvPr id="67" name="Group 6"/>
          <p:cNvGrpSpPr/>
          <p:nvPr/>
        </p:nvGrpSpPr>
        <p:grpSpPr>
          <a:xfrm>
            <a:off x="2633071" y="5871926"/>
            <a:ext cx="2741788" cy="438199"/>
            <a:chOff x="2879676" y="2019251"/>
            <a:chExt cx="2741788" cy="438199"/>
          </a:xfrm>
        </p:grpSpPr>
        <p:pic>
          <p:nvPicPr>
            <p:cNvPr id="68" name="Picture 67" descr="Man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4726" y="2019251"/>
              <a:ext cx="436738" cy="438199"/>
            </a:xfrm>
            <a:prstGeom prst="rect">
              <a:avLst/>
            </a:prstGeom>
          </p:spPr>
        </p:pic>
        <p:pic>
          <p:nvPicPr>
            <p:cNvPr id="69" name="Picture 68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7076" y="2019251"/>
              <a:ext cx="436738" cy="438199"/>
            </a:xfrm>
            <a:prstGeom prst="rect">
              <a:avLst/>
            </a:prstGeom>
          </p:spPr>
        </p:pic>
        <p:pic>
          <p:nvPicPr>
            <p:cNvPr id="70" name="Picture 69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9676" y="2019251"/>
              <a:ext cx="436738" cy="438199"/>
            </a:xfrm>
            <a:prstGeom prst="rect">
              <a:avLst/>
            </a:prstGeom>
          </p:spPr>
        </p:pic>
        <p:pic>
          <p:nvPicPr>
            <p:cNvPr id="71" name="Picture 70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6376" y="2019251"/>
              <a:ext cx="436738" cy="438199"/>
            </a:xfrm>
            <a:prstGeom prst="rect">
              <a:avLst/>
            </a:prstGeom>
          </p:spPr>
        </p:pic>
        <p:pic>
          <p:nvPicPr>
            <p:cNvPr id="72" name="Picture 71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94026" y="2019251"/>
              <a:ext cx="436738" cy="438199"/>
            </a:xfrm>
            <a:prstGeom prst="rect">
              <a:avLst/>
            </a:prstGeom>
          </p:spPr>
        </p:pic>
        <p:pic>
          <p:nvPicPr>
            <p:cNvPr id="73" name="Picture 72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0726" y="2019251"/>
              <a:ext cx="436738" cy="438199"/>
            </a:xfrm>
            <a:prstGeom prst="rect">
              <a:avLst/>
            </a:prstGeom>
          </p:spPr>
        </p:pic>
        <p:pic>
          <p:nvPicPr>
            <p:cNvPr id="74" name="Picture 73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8376" y="2019251"/>
              <a:ext cx="436738" cy="438199"/>
            </a:xfrm>
            <a:prstGeom prst="rect">
              <a:avLst/>
            </a:prstGeom>
          </p:spPr>
        </p:pic>
        <p:pic>
          <p:nvPicPr>
            <p:cNvPr id="75" name="Picture 74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6026" y="2019251"/>
              <a:ext cx="436738" cy="438199"/>
            </a:xfrm>
            <a:prstGeom prst="rect">
              <a:avLst/>
            </a:prstGeom>
          </p:spPr>
        </p:pic>
        <p:pic>
          <p:nvPicPr>
            <p:cNvPr id="76" name="Picture 75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0376" y="2019251"/>
              <a:ext cx="436738" cy="438199"/>
            </a:xfrm>
            <a:prstGeom prst="rect">
              <a:avLst/>
            </a:prstGeom>
          </p:spPr>
        </p:pic>
        <p:pic>
          <p:nvPicPr>
            <p:cNvPr id="77" name="Picture 76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2726" y="2019251"/>
              <a:ext cx="436738" cy="438199"/>
            </a:xfrm>
            <a:prstGeom prst="rect">
              <a:avLst/>
            </a:prstGeom>
          </p:spPr>
        </p:pic>
      </p:grpSp>
      <p:sp>
        <p:nvSpPr>
          <p:cNvPr id="78" name="TextBox 77"/>
          <p:cNvSpPr txBox="1"/>
          <p:nvPr/>
        </p:nvSpPr>
        <p:spPr>
          <a:xfrm>
            <a:off x="7858417" y="589967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20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79" name="Left Brace 78"/>
          <p:cNvSpPr/>
          <p:nvPr/>
        </p:nvSpPr>
        <p:spPr>
          <a:xfrm>
            <a:off x="2439833" y="4998796"/>
            <a:ext cx="234758" cy="1380930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2757070" y="5166747"/>
            <a:ext cx="5746546" cy="485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smtClean="0"/>
              <a:t>530 proposals reviewed and proposed</a:t>
            </a:r>
            <a:endParaRPr lang="en-US" sz="2000" b="1" dirty="0"/>
          </a:p>
        </p:txBody>
      </p:sp>
      <p:grpSp>
        <p:nvGrpSpPr>
          <p:cNvPr id="81" name="Group 39"/>
          <p:cNvGrpSpPr/>
          <p:nvPr/>
        </p:nvGrpSpPr>
        <p:grpSpPr>
          <a:xfrm>
            <a:off x="5192769" y="5875037"/>
            <a:ext cx="2741788" cy="438199"/>
            <a:chOff x="2879676" y="2019251"/>
            <a:chExt cx="2741788" cy="438199"/>
          </a:xfrm>
        </p:grpSpPr>
        <p:pic>
          <p:nvPicPr>
            <p:cNvPr id="82" name="Picture 81" descr="Man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4726" y="2019251"/>
              <a:ext cx="436738" cy="438199"/>
            </a:xfrm>
            <a:prstGeom prst="rect">
              <a:avLst/>
            </a:prstGeom>
          </p:spPr>
        </p:pic>
        <p:pic>
          <p:nvPicPr>
            <p:cNvPr id="83" name="Picture 82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7076" y="2019251"/>
              <a:ext cx="436738" cy="438199"/>
            </a:xfrm>
            <a:prstGeom prst="rect">
              <a:avLst/>
            </a:prstGeom>
          </p:spPr>
        </p:pic>
        <p:pic>
          <p:nvPicPr>
            <p:cNvPr id="84" name="Picture 83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9676" y="2019251"/>
              <a:ext cx="436738" cy="438199"/>
            </a:xfrm>
            <a:prstGeom prst="rect">
              <a:avLst/>
            </a:prstGeom>
          </p:spPr>
        </p:pic>
        <p:pic>
          <p:nvPicPr>
            <p:cNvPr id="85" name="Picture 84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6376" y="2019251"/>
              <a:ext cx="436738" cy="438199"/>
            </a:xfrm>
            <a:prstGeom prst="rect">
              <a:avLst/>
            </a:prstGeom>
          </p:spPr>
        </p:pic>
        <p:pic>
          <p:nvPicPr>
            <p:cNvPr id="86" name="Picture 85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94026" y="2019251"/>
              <a:ext cx="436738" cy="438199"/>
            </a:xfrm>
            <a:prstGeom prst="rect">
              <a:avLst/>
            </a:prstGeom>
          </p:spPr>
        </p:pic>
        <p:pic>
          <p:nvPicPr>
            <p:cNvPr id="87" name="Picture 86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0726" y="2019251"/>
              <a:ext cx="436738" cy="438199"/>
            </a:xfrm>
            <a:prstGeom prst="rect">
              <a:avLst/>
            </a:prstGeom>
          </p:spPr>
        </p:pic>
        <p:pic>
          <p:nvPicPr>
            <p:cNvPr id="88" name="Picture 87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8376" y="2019251"/>
              <a:ext cx="436738" cy="438199"/>
            </a:xfrm>
            <a:prstGeom prst="rect">
              <a:avLst/>
            </a:prstGeom>
          </p:spPr>
        </p:pic>
        <p:pic>
          <p:nvPicPr>
            <p:cNvPr id="89" name="Picture 88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6026" y="2019251"/>
              <a:ext cx="436738" cy="438199"/>
            </a:xfrm>
            <a:prstGeom prst="rect">
              <a:avLst/>
            </a:prstGeom>
          </p:spPr>
        </p:pic>
        <p:pic>
          <p:nvPicPr>
            <p:cNvPr id="90" name="Picture 89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0376" y="2019251"/>
              <a:ext cx="436738" cy="438199"/>
            </a:xfrm>
            <a:prstGeom prst="rect">
              <a:avLst/>
            </a:prstGeom>
          </p:spPr>
        </p:pic>
        <p:pic>
          <p:nvPicPr>
            <p:cNvPr id="91" name="Picture 90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2726" y="2019251"/>
              <a:ext cx="436738" cy="438199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sz="3600" dirty="0" smtClean="0"/>
              <a:t>Green Building Initiatives</a:t>
            </a:r>
            <a:endParaRPr lang="en-US" sz="3600" dirty="0"/>
          </a:p>
        </p:txBody>
      </p:sp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2343418" y="1003046"/>
          <a:ext cx="4264925" cy="5593080"/>
        </p:xfrm>
        <a:graphic>
          <a:graphicData uri="http://schemas.openxmlformats.org/drawingml/2006/table">
            <a:tbl>
              <a:tblPr/>
              <a:tblGrid>
                <a:gridCol w="4264925"/>
              </a:tblGrid>
              <a:tr h="212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WOOD (2014)</a:t>
                      </a:r>
                      <a:endParaRPr lang="en-US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07257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Environmental Product Declarations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IW EPD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for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8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wood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products</a:t>
                      </a: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product specific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EPDs</a:t>
                      </a: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18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Responsible Sourcing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FSC (Forest Stewardship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Council)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accepted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by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USGBC – resisted by wood industry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SFI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(Sustainable Forestry Initiative) not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accepted by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USGBC –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preferred by wood industry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027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Material Ingredient Disclosure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Likely exempt for sawn lumber</a:t>
                      </a: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Required for engineered lumber (none to date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756746" y="1560786"/>
          <a:ext cx="7961586" cy="3239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RM Concrete use by sector (2014)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941829" y="5123792"/>
            <a:ext cx="7580921" cy="1219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smtClean="0"/>
              <a:t>U.S. Buildings = 83% = 270 million yd</a:t>
            </a:r>
            <a:r>
              <a:rPr lang="en-US" sz="3200" b="1" baseline="30000" dirty="0" smtClean="0"/>
              <a:t>3</a:t>
            </a:r>
          </a:p>
          <a:p>
            <a:pPr algn="ctr">
              <a:lnSpc>
                <a:spcPct val="120000"/>
              </a:lnSpc>
            </a:pPr>
            <a:r>
              <a:rPr lang="en-US" sz="3200" b="1" dirty="0" smtClean="0"/>
              <a:t>Virginia Buildings = 5.4 million yd</a:t>
            </a:r>
            <a:r>
              <a:rPr lang="en-US" sz="3200" b="1" baseline="30000" dirty="0" smtClean="0"/>
              <a:t>3</a:t>
            </a:r>
            <a:endParaRPr lang="en-US" sz="3200" b="1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299537" y="6385038"/>
            <a:ext cx="4673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2015 NRMCA Industry Data Survey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20151004_1208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9" descr="build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813" y="712884"/>
            <a:ext cx="3590989" cy="2519052"/>
          </a:xfrm>
          <a:prstGeom prst="rect">
            <a:avLst/>
          </a:prstGeom>
        </p:spPr>
      </p:pic>
      <p:pic>
        <p:nvPicPr>
          <p:cNvPr id="3" name="Picture 2" descr="iStock_000003320335_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1157" y="3831025"/>
            <a:ext cx="3026979" cy="2017986"/>
          </a:xfrm>
          <a:prstGeom prst="rect">
            <a:avLst/>
          </a:prstGeom>
        </p:spPr>
      </p:pic>
      <p:pic>
        <p:nvPicPr>
          <p:cNvPr id="4" name="Picture 3" descr="iStock_000003174877_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7216" y="748866"/>
            <a:ext cx="3011215" cy="2007476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5400000">
            <a:off x="4577686" y="1067629"/>
            <a:ext cx="567559" cy="1565583"/>
          </a:xfrm>
          <a:prstGeom prst="upArrow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rot="10800000">
            <a:off x="6858430" y="2607393"/>
            <a:ext cx="567559" cy="1565583"/>
          </a:xfrm>
          <a:prstGeom prst="upArrow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12983" y="2822031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7,000 yd</a:t>
            </a:r>
            <a:r>
              <a:rPr lang="en-US" sz="2400" b="1" baseline="30000" dirty="0" smtClean="0"/>
              <a:t>3</a:t>
            </a:r>
            <a:endParaRPr lang="en-US" sz="24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9259" y="5938349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2,000 yd</a:t>
            </a:r>
            <a:r>
              <a:rPr lang="en-US" sz="2400" b="1" baseline="30000" dirty="0" smtClean="0"/>
              <a:t>3</a:t>
            </a:r>
            <a:endParaRPr lang="en-US" sz="2400" b="1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767257" y="3289738"/>
            <a:ext cx="3442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6 stories, 200,000 ft</a:t>
            </a:r>
            <a:r>
              <a:rPr lang="en-US" sz="2400" b="1" baseline="30000" dirty="0" smtClean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6794" y="4282969"/>
            <a:ext cx="3188629" cy="1384995"/>
          </a:xfrm>
          <a:prstGeom prst="rect">
            <a:avLst/>
          </a:prstGeom>
          <a:solidFill>
            <a:srgbClr val="C00000"/>
          </a:solidFill>
          <a:ln w="31750"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We lose 5,000 yd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3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- or -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$500,000 revenue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 rot="16200000">
            <a:off x="4504113" y="4210220"/>
            <a:ext cx="567559" cy="1565583"/>
          </a:xfrm>
          <a:prstGeom prst="upArrow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609600" y="380999"/>
          <a:ext cx="7962900" cy="6248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1053664"/>
          <a:ext cx="4300537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/>
        </p:nvGraphicFramePr>
        <p:xfrm>
          <a:off x="4533901" y="1034614"/>
          <a:ext cx="4291012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4476750" y="1568014"/>
            <a:ext cx="0" cy="343554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"/>
          <p:cNvSpPr txBox="1"/>
          <p:nvPr/>
        </p:nvSpPr>
        <p:spPr>
          <a:xfrm>
            <a:off x="1785771" y="5221918"/>
            <a:ext cx="5921611" cy="42308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latin typeface="Calibri" pitchFamily="34" charset="0"/>
              </a:rPr>
              <a:t>SOURCE: FMI Construction Outlook - 2nd Quarter 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48289" y="730498"/>
            <a:ext cx="5171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</a:rPr>
              <a:t>Mix of Construction Trend</a:t>
            </a:r>
            <a:endParaRPr lang="en-US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64322" y="1364776"/>
            <a:ext cx="914400" cy="982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76782" y="1858370"/>
            <a:ext cx="914400" cy="982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1450" y="4685728"/>
            <a:ext cx="914400" cy="982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66179" y="1473957"/>
            <a:ext cx="702860" cy="620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8994200">
            <a:off x="2927446" y="4633415"/>
            <a:ext cx="914400" cy="982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15068" y="5131559"/>
            <a:ext cx="5368119" cy="477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88842" y="3341427"/>
            <a:ext cx="914400" cy="425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18914" y="2975211"/>
            <a:ext cx="914400" cy="1528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 descr="The BOOM to Co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518617" y="838201"/>
          <a:ext cx="7751926" cy="5508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50225" y="6298906"/>
            <a:ext cx="487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SOURCE: McGraw Hill Green Outlook 2013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5711455.jpg"/>
          <p:cNvPicPr>
            <a:picLocks noChangeAspect="1"/>
          </p:cNvPicPr>
          <p:nvPr/>
        </p:nvPicPr>
        <p:blipFill>
          <a:blip r:embed="rId2" cstate="print"/>
          <a:srcRect l="22481" r="49364"/>
          <a:stretch>
            <a:fillRect/>
          </a:stretch>
        </p:blipFill>
        <p:spPr>
          <a:xfrm>
            <a:off x="0" y="0"/>
            <a:ext cx="2869324" cy="6858000"/>
          </a:xfrm>
          <a:prstGeom prst="rect">
            <a:avLst/>
          </a:prstGeom>
        </p:spPr>
      </p:pic>
      <p:pic>
        <p:nvPicPr>
          <p:cNvPr id="3" name="Picture 2" descr="iStock_000003174877_Large.jpg"/>
          <p:cNvPicPr>
            <a:picLocks noChangeAspect="1"/>
          </p:cNvPicPr>
          <p:nvPr/>
        </p:nvPicPr>
        <p:blipFill>
          <a:blip r:embed="rId3" cstate="print"/>
          <a:srcRect l="27625" r="43716"/>
          <a:stretch>
            <a:fillRect/>
          </a:stretch>
        </p:blipFill>
        <p:spPr>
          <a:xfrm>
            <a:off x="3090041" y="0"/>
            <a:ext cx="2948152" cy="6858000"/>
          </a:xfrm>
          <a:prstGeom prst="rect">
            <a:avLst/>
          </a:prstGeom>
        </p:spPr>
      </p:pic>
      <p:pic>
        <p:nvPicPr>
          <p:cNvPr id="4" name="Picture 3" descr="ThinkstockPhotos-502867907.jpg"/>
          <p:cNvPicPr>
            <a:picLocks noChangeAspect="1"/>
          </p:cNvPicPr>
          <p:nvPr/>
        </p:nvPicPr>
        <p:blipFill>
          <a:blip r:embed="rId4" cstate="print"/>
          <a:srcRect l="27947" r="43869"/>
          <a:stretch>
            <a:fillRect/>
          </a:stretch>
        </p:blipFill>
        <p:spPr>
          <a:xfrm>
            <a:off x="6243145" y="0"/>
            <a:ext cx="289926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419" y="362612"/>
            <a:ext cx="2195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SITUATION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6950" y="362612"/>
            <a:ext cx="2577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STRATEGIES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5887" y="373118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RESOURCES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1" name="Isosceles Triangle 10"/>
          <p:cNvSpPr/>
          <p:nvPr/>
        </p:nvSpPr>
        <p:spPr>
          <a:xfrm rot="5400000">
            <a:off x="2543541" y="378365"/>
            <a:ext cx="1094527" cy="623011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rot="5400000">
            <a:off x="5680224" y="394131"/>
            <a:ext cx="1094527" cy="623011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573206" y="609600"/>
          <a:ext cx="7656393" cy="5845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77770" y="6285258"/>
            <a:ext cx="47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SOURCE: McGraw Hill Green Outlook 2013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8866045_Medi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6049" y="0"/>
            <a:ext cx="10296095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nkstockPhotos-179691740.jpg"/>
          <p:cNvPicPr>
            <a:picLocks noChangeAspect="1"/>
          </p:cNvPicPr>
          <p:nvPr/>
        </p:nvPicPr>
        <p:blipFill>
          <a:blip r:embed="rId2" cstate="print"/>
          <a:srcRect l="6552" r="25524"/>
          <a:stretch>
            <a:fillRect/>
          </a:stretch>
        </p:blipFill>
        <p:spPr>
          <a:xfrm>
            <a:off x="378377" y="1417639"/>
            <a:ext cx="4531050" cy="4447142"/>
          </a:xfrm>
          <a:prstGeom prst="rect">
            <a:avLst/>
          </a:prstGeom>
        </p:spPr>
      </p:pic>
      <p:pic>
        <p:nvPicPr>
          <p:cNvPr id="3" name="Picture 2" descr="iStock_000012856662_Double.jpg"/>
          <p:cNvPicPr>
            <a:picLocks noChangeAspect="1"/>
          </p:cNvPicPr>
          <p:nvPr/>
        </p:nvPicPr>
        <p:blipFill>
          <a:blip r:embed="rId3" cstate="print"/>
          <a:srcRect t="6061" b="24242"/>
          <a:stretch>
            <a:fillRect/>
          </a:stretch>
        </p:blipFill>
        <p:spPr>
          <a:xfrm>
            <a:off x="5022735" y="1417638"/>
            <a:ext cx="2238372" cy="218002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</a:t>
            </a:r>
            <a:endParaRPr lang="en-US" dirty="0"/>
          </a:p>
        </p:txBody>
      </p:sp>
      <p:pic>
        <p:nvPicPr>
          <p:cNvPr id="5" name="Picture 4" descr="iStock_000001313355_Medium.jpg"/>
          <p:cNvPicPr>
            <a:picLocks noChangeAspect="1"/>
          </p:cNvPicPr>
          <p:nvPr/>
        </p:nvPicPr>
        <p:blipFill>
          <a:blip r:embed="rId4" cstate="print"/>
          <a:srcRect t="13103" b="14483"/>
          <a:stretch>
            <a:fillRect/>
          </a:stretch>
        </p:blipFill>
        <p:spPr>
          <a:xfrm>
            <a:off x="5022735" y="3703590"/>
            <a:ext cx="2238372" cy="2161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3162" y="1735613"/>
            <a:ext cx="134363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ym typeface="Wingdings"/>
              </a:rPr>
              <a:t></a:t>
            </a:r>
            <a:endParaRPr lang="en-US" sz="115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</a:t>
            </a:r>
            <a:endParaRPr lang="en-US" dirty="0"/>
          </a:p>
        </p:txBody>
      </p:sp>
      <p:pic>
        <p:nvPicPr>
          <p:cNvPr id="3" name="Picture 2" descr="ThinkstockPhotos-176907191.jpg"/>
          <p:cNvPicPr>
            <a:picLocks noChangeAspect="1"/>
          </p:cNvPicPr>
          <p:nvPr/>
        </p:nvPicPr>
        <p:blipFill>
          <a:blip r:embed="rId2" cstate="print"/>
          <a:srcRect l="10871"/>
          <a:stretch>
            <a:fillRect/>
          </a:stretch>
        </p:blipFill>
        <p:spPr>
          <a:xfrm>
            <a:off x="457200" y="1608078"/>
            <a:ext cx="4258662" cy="4155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43162" y="1608079"/>
            <a:ext cx="134363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ym typeface="Wingdings"/>
              </a:rPr>
              <a:t></a:t>
            </a:r>
            <a:endParaRPr lang="en-US" sz="11500" b="1" dirty="0"/>
          </a:p>
        </p:txBody>
      </p:sp>
      <p:sp>
        <p:nvSpPr>
          <p:cNvPr id="6" name="Rectangle 5"/>
          <p:cNvSpPr/>
          <p:nvPr/>
        </p:nvSpPr>
        <p:spPr>
          <a:xfrm>
            <a:off x="4893219" y="1608079"/>
            <a:ext cx="2169729" cy="198958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hinkstockPhotos-480568337.jpg"/>
          <p:cNvPicPr>
            <a:picLocks noChangeAspect="1"/>
          </p:cNvPicPr>
          <p:nvPr/>
        </p:nvPicPr>
        <p:blipFill>
          <a:blip r:embed="rId4" cstate="print"/>
          <a:srcRect r="29593"/>
          <a:stretch>
            <a:fillRect/>
          </a:stretch>
        </p:blipFill>
        <p:spPr>
          <a:xfrm>
            <a:off x="5123835" y="1800176"/>
            <a:ext cx="1686866" cy="15916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893219" y="3734453"/>
            <a:ext cx="2169729" cy="2029067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hinkstockPhotos-477075987.jpg"/>
          <p:cNvPicPr>
            <a:picLocks noChangeAspect="1"/>
          </p:cNvPicPr>
          <p:nvPr/>
        </p:nvPicPr>
        <p:blipFill>
          <a:blip r:embed="rId6" cstate="print"/>
          <a:srcRect l="28927"/>
          <a:stretch>
            <a:fillRect/>
          </a:stretch>
        </p:blipFill>
        <p:spPr>
          <a:xfrm>
            <a:off x="5108069" y="3908357"/>
            <a:ext cx="1702816" cy="16682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Resilience</a:t>
            </a:r>
            <a:endParaRPr lang="en-US" dirty="0"/>
          </a:p>
        </p:txBody>
      </p:sp>
      <p:pic>
        <p:nvPicPr>
          <p:cNvPr id="3" name="Picture 2" descr="ThinkstockPhotos-463416775.jpg"/>
          <p:cNvPicPr>
            <a:picLocks noChangeAspect="1"/>
          </p:cNvPicPr>
          <p:nvPr/>
        </p:nvPicPr>
        <p:blipFill>
          <a:blip r:embed="rId2" cstate="print"/>
          <a:srcRect r="35344"/>
          <a:stretch>
            <a:fillRect/>
          </a:stretch>
        </p:blipFill>
        <p:spPr>
          <a:xfrm>
            <a:off x="536030" y="1468830"/>
            <a:ext cx="4193625" cy="4324093"/>
          </a:xfrm>
          <a:prstGeom prst="rect">
            <a:avLst/>
          </a:prstGeom>
        </p:spPr>
      </p:pic>
      <p:pic>
        <p:nvPicPr>
          <p:cNvPr id="4" name="Picture 3" descr="Figure 3 Concrete Home Survivor in Pass Christiane Mississipi Hurricane Katrina.jpg"/>
          <p:cNvPicPr>
            <a:picLocks noChangeAspect="1"/>
          </p:cNvPicPr>
          <p:nvPr/>
        </p:nvPicPr>
        <p:blipFill>
          <a:blip r:embed="rId3" cstate="print"/>
          <a:srcRect l="17931" r="12586"/>
          <a:stretch>
            <a:fillRect/>
          </a:stretch>
        </p:blipFill>
        <p:spPr>
          <a:xfrm>
            <a:off x="4887312" y="1453065"/>
            <a:ext cx="2128343" cy="2036651"/>
          </a:xfrm>
          <a:prstGeom prst="rect">
            <a:avLst/>
          </a:prstGeom>
        </p:spPr>
      </p:pic>
      <p:pic>
        <p:nvPicPr>
          <p:cNvPr id="5" name="Picture 4" descr="Tornado Debris.jpg"/>
          <p:cNvPicPr>
            <a:picLocks noChangeAspect="1"/>
          </p:cNvPicPr>
          <p:nvPr/>
        </p:nvPicPr>
        <p:blipFill>
          <a:blip r:embed="rId4" cstate="print"/>
          <a:srcRect l="16724" r="16897"/>
          <a:stretch>
            <a:fillRect/>
          </a:stretch>
        </p:blipFill>
        <p:spPr>
          <a:xfrm>
            <a:off x="4903078" y="3662465"/>
            <a:ext cx="2130025" cy="21392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2746" y="1468830"/>
            <a:ext cx="134363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ym typeface="Wingdings"/>
              </a:rPr>
              <a:t></a:t>
            </a:r>
            <a:endParaRPr lang="en-US" sz="115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Building</a:t>
            </a:r>
            <a:endParaRPr lang="en-US" dirty="0"/>
          </a:p>
        </p:txBody>
      </p:sp>
      <p:pic>
        <p:nvPicPr>
          <p:cNvPr id="3" name="Picture 2" descr="maxresdefault.jpg"/>
          <p:cNvPicPr>
            <a:picLocks noChangeAspect="1"/>
          </p:cNvPicPr>
          <p:nvPr/>
        </p:nvPicPr>
        <p:blipFill>
          <a:blip r:embed="rId2" cstate="print">
            <a:lum bright="-10000" contrast="-10000"/>
          </a:blip>
          <a:srcRect l="24828" t="25819" r="25172"/>
          <a:stretch>
            <a:fillRect/>
          </a:stretch>
        </p:blipFill>
        <p:spPr>
          <a:xfrm>
            <a:off x="614861" y="1669894"/>
            <a:ext cx="4065862" cy="4021465"/>
          </a:xfrm>
          <a:prstGeom prst="rect">
            <a:avLst/>
          </a:prstGeom>
        </p:spPr>
      </p:pic>
      <p:pic>
        <p:nvPicPr>
          <p:cNvPr id="4" name="Picture 3" descr="iStock_000006563630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4250" y="1669895"/>
            <a:ext cx="2017989" cy="1993012"/>
          </a:xfrm>
          <a:prstGeom prst="rect">
            <a:avLst/>
          </a:prstGeom>
        </p:spPr>
      </p:pic>
      <p:pic>
        <p:nvPicPr>
          <p:cNvPr id="5" name="Picture 4" descr="ThinkstockPhotos-122400977.jpg"/>
          <p:cNvPicPr>
            <a:picLocks noChangeAspect="1"/>
          </p:cNvPicPr>
          <p:nvPr/>
        </p:nvPicPr>
        <p:blipFill>
          <a:blip r:embed="rId4" cstate="print"/>
          <a:srcRect l="16635" r="9941" b="15126"/>
          <a:stretch>
            <a:fillRect/>
          </a:stretch>
        </p:blipFill>
        <p:spPr>
          <a:xfrm>
            <a:off x="4840018" y="3783731"/>
            <a:ext cx="2017987" cy="1891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2390" y="1752620"/>
            <a:ext cx="134363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ym typeface="Wingdings"/>
              </a:rPr>
              <a:t></a:t>
            </a:r>
            <a:endParaRPr lang="en-US" sz="115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15212999_Medi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8061" y="0"/>
            <a:ext cx="10296095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3320335_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9" y="1417638"/>
            <a:ext cx="7993117" cy="53287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 = Low Cost (First Cost)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 = Innovation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Engineered Wood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Glue Lam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Cross Laminated Timber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Tall Buildings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0605-sci-TIMBER.jpg"/>
          <p:cNvPicPr>
            <a:picLocks noChangeAspect="1"/>
          </p:cNvPicPr>
          <p:nvPr/>
        </p:nvPicPr>
        <p:blipFill>
          <a:blip r:embed="rId2" cstate="print"/>
          <a:srcRect b="19770"/>
          <a:stretch>
            <a:fillRect/>
          </a:stretch>
        </p:blipFill>
        <p:spPr>
          <a:xfrm>
            <a:off x="4458865" y="1417638"/>
            <a:ext cx="4683548" cy="51553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Wood = Low Carbon (embodied)</a:t>
            </a:r>
            <a:endParaRPr lang="en-US" sz="3200" dirty="0"/>
          </a:p>
        </p:txBody>
      </p:sp>
      <p:pic>
        <p:nvPicPr>
          <p:cNvPr id="5" name="Content Placeholder 4" descr="engineered-wood-sustainability-and-green-building-practices-slide-show-14-728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57652" y="2109678"/>
            <a:ext cx="4401206" cy="3300904"/>
          </a:xfr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5" descr="materials-matter-construction-materials-and-their-environmental-costs-22-638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 contrast="-10000"/>
          </a:blip>
          <a:stretch>
            <a:fillRect/>
          </a:stretch>
        </p:blipFill>
        <p:spPr>
          <a:xfrm>
            <a:off x="4695362" y="2108096"/>
            <a:ext cx="4373712" cy="3283711"/>
          </a:xfr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5711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3494" y="0"/>
            <a:ext cx="101909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7875" y="15755"/>
            <a:ext cx="46839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SITUATION</a:t>
            </a:r>
            <a:endParaRPr lang="en-US" sz="6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to understand decision makers</a:t>
            </a:r>
          </a:p>
          <a:p>
            <a:r>
              <a:rPr lang="en-US" dirty="0" smtClean="0"/>
              <a:t>Resist developing messages based on our feelings (we are too close to concrete)</a:t>
            </a:r>
          </a:p>
          <a:p>
            <a:r>
              <a:rPr lang="en-US" dirty="0" smtClean="0"/>
              <a:t>Must identify key decision makers</a:t>
            </a:r>
          </a:p>
          <a:p>
            <a:r>
              <a:rPr lang="en-US" dirty="0" smtClean="0"/>
              <a:t>Must identify key building sectors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03174877_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984" y="199689"/>
            <a:ext cx="4072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STRATEGIES</a:t>
            </a:r>
            <a:endParaRPr lang="en-U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 from LMR_BuildingStrategy2015pr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5698" y="331076"/>
            <a:ext cx="4778423" cy="618291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GOAL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Increase share of concrete in low- and mid-rise residential and non-residential construction by 50% in 5 years</a:t>
            </a:r>
            <a:endParaRPr lang="en-US" sz="2400" dirty="0"/>
          </a:p>
        </p:txBody>
      </p:sp>
      <p:pic>
        <p:nvPicPr>
          <p:cNvPr id="6" name="Picture 5" descr="iStock_000003174877Medium Construction.jpg"/>
          <p:cNvPicPr>
            <a:picLocks noChangeAspect="1"/>
          </p:cNvPicPr>
          <p:nvPr/>
        </p:nvPicPr>
        <p:blipFill>
          <a:blip r:embed="rId2" cstate="print"/>
          <a:srcRect l="8994" r="21856"/>
          <a:stretch>
            <a:fillRect/>
          </a:stretch>
        </p:blipFill>
        <p:spPr>
          <a:xfrm>
            <a:off x="2112581" y="2755072"/>
            <a:ext cx="5029200" cy="4844312"/>
          </a:xfrm>
          <a:prstGeom prst="ellipse">
            <a:avLst/>
          </a:prstGeo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916629" y="4193628"/>
            <a:ext cx="1380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22%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2166" y="3258212"/>
            <a:ext cx="1380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33%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5684" y="4916870"/>
            <a:ext cx="404648" cy="19411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52217" y="4916871"/>
            <a:ext cx="404648" cy="19411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88238" y="4711975"/>
            <a:ext cx="404648" cy="21460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40027" y="4351283"/>
            <a:ext cx="404648" cy="25067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91813" y="3925614"/>
            <a:ext cx="404648" cy="29323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              </a:t>
            </a:r>
            <a:endParaRPr lang="en-US" altLang="en-US"/>
          </a:p>
        </p:txBody>
      </p:sp>
      <p:pic>
        <p:nvPicPr>
          <p:cNvPr id="5" name="Content Placeholder 4" descr="iStock_000012856662Large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048001" cy="4217576"/>
          </a:xfrm>
        </p:spPr>
      </p:pic>
      <p:pic>
        <p:nvPicPr>
          <p:cNvPr id="6" name="Picture 5" descr="1600Vine_lightbox_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4686" y="4428497"/>
            <a:ext cx="2859314" cy="2429503"/>
          </a:xfrm>
          <a:prstGeom prst="rect">
            <a:avLst/>
          </a:prstGeom>
        </p:spPr>
      </p:pic>
      <p:pic>
        <p:nvPicPr>
          <p:cNvPr id="11" name="Picture 6" descr="Fossil Ridge Jr HS 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04331"/>
            <a:ext cx="6110514" cy="245366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12" name="Picture 5" descr="Peninsul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6686" y="-252866"/>
            <a:ext cx="5907313" cy="4470442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N00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96189" y="0"/>
            <a:ext cx="4721981" cy="3541485"/>
          </a:xfrm>
        </p:spPr>
      </p:pic>
      <p:pic>
        <p:nvPicPr>
          <p:cNvPr id="5" name="Picture 4" descr="iStock_000003174877Medium Construc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885371" y="0"/>
            <a:ext cx="5316926" cy="3541486"/>
          </a:xfrm>
          <a:prstGeom prst="rect">
            <a:avLst/>
          </a:prstGeom>
        </p:spPr>
      </p:pic>
      <p:pic>
        <p:nvPicPr>
          <p:cNvPr id="8" name="Picture 12" descr="13297"/>
          <p:cNvPicPr>
            <a:picLocks noChangeAspect="1" noChangeArrowheads="1"/>
          </p:cNvPicPr>
          <p:nvPr/>
        </p:nvPicPr>
        <p:blipFill>
          <a:blip r:embed="rId5" cstate="print"/>
          <a:srcRect l="22817" r="23890"/>
          <a:stretch>
            <a:fillRect/>
          </a:stretch>
        </p:blipFill>
        <p:spPr bwMode="auto">
          <a:xfrm>
            <a:off x="3280229" y="3689131"/>
            <a:ext cx="2525486" cy="316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4" descr="AIA WalktheWalk.jpg"/>
          <p:cNvPicPr>
            <a:picLocks noChangeAspect="1"/>
          </p:cNvPicPr>
          <p:nvPr/>
        </p:nvPicPr>
        <p:blipFill>
          <a:blip r:embed="rId6" cstate="screen"/>
          <a:srcRect l="39945"/>
          <a:stretch>
            <a:fillRect/>
          </a:stretch>
        </p:blipFill>
        <p:spPr bwMode="auto">
          <a:xfrm>
            <a:off x="5979887" y="3693611"/>
            <a:ext cx="3164113" cy="316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Erecting Panel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 l="7810" r="10285"/>
          <a:stretch>
            <a:fillRect/>
          </a:stretch>
        </p:blipFill>
        <p:spPr bwMode="auto">
          <a:xfrm>
            <a:off x="0" y="3688442"/>
            <a:ext cx="3120571" cy="32131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646387" y="457199"/>
          <a:ext cx="7882758" cy="6164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ounded Rectangle 4"/>
          <p:cNvSpPr/>
          <p:nvPr/>
        </p:nvSpPr>
        <p:spPr>
          <a:xfrm rot="18885830">
            <a:off x="1069937" y="5320450"/>
            <a:ext cx="1306852" cy="26085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 rot="18885830">
            <a:off x="2006695" y="5361493"/>
            <a:ext cx="1351473" cy="26810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 rot="18885830">
            <a:off x="4023344" y="5325705"/>
            <a:ext cx="1306852" cy="26085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8885830">
            <a:off x="3543352" y="5117569"/>
            <a:ext cx="727072" cy="24094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18885830">
            <a:off x="4826763" y="5192843"/>
            <a:ext cx="961255" cy="25856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159062" y="1855080"/>
            <a:ext cx="2585545" cy="39886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9903" y="1813039"/>
            <a:ext cx="2585545" cy="39886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95448" y="1166653"/>
            <a:ext cx="3184635" cy="51553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4169" y="4332030"/>
            <a:ext cx="2305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65160"/>
                </a:solidFill>
              </a:rPr>
              <a:t>Communications</a:t>
            </a:r>
            <a:endParaRPr lang="en-US" sz="2000" b="1" dirty="0">
              <a:solidFill>
                <a:srgbClr val="065160"/>
              </a:solidFill>
            </a:endParaRPr>
          </a:p>
        </p:txBody>
      </p:sp>
      <p:grpSp>
        <p:nvGrpSpPr>
          <p:cNvPr id="11" name="Group 12"/>
          <p:cNvGrpSpPr/>
          <p:nvPr/>
        </p:nvGrpSpPr>
        <p:grpSpPr>
          <a:xfrm>
            <a:off x="963618" y="2738990"/>
            <a:ext cx="1319960" cy="1319960"/>
            <a:chOff x="1308100" y="1562100"/>
            <a:chExt cx="762000" cy="762000"/>
          </a:xfrm>
        </p:grpSpPr>
        <p:sp>
          <p:nvSpPr>
            <p:cNvPr id="4" name="Oval 3"/>
            <p:cNvSpPr/>
            <p:nvPr/>
          </p:nvSpPr>
          <p:spPr>
            <a:xfrm>
              <a:off x="1308100" y="1562100"/>
              <a:ext cx="762000" cy="762000"/>
            </a:xfrm>
            <a:prstGeom prst="ellipse">
              <a:avLst/>
            </a:prstGeom>
            <a:solidFill>
              <a:srgbClr val="0651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chat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445" y="1733197"/>
              <a:ext cx="515311" cy="419807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3467100" y="4277747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65160"/>
                </a:solidFill>
              </a:rPr>
              <a:t>Direct Project Promotion</a:t>
            </a:r>
            <a:endParaRPr lang="en-US" sz="2000" b="1" dirty="0">
              <a:solidFill>
                <a:srgbClr val="065160"/>
              </a:solidFill>
            </a:endParaRPr>
          </a:p>
        </p:txBody>
      </p:sp>
      <p:grpSp>
        <p:nvGrpSpPr>
          <p:cNvPr id="17" name="Group 14"/>
          <p:cNvGrpSpPr/>
          <p:nvPr/>
        </p:nvGrpSpPr>
        <p:grpSpPr>
          <a:xfrm>
            <a:off x="3888646" y="2576521"/>
            <a:ext cx="1366707" cy="1366354"/>
            <a:chOff x="3970618" y="1562100"/>
            <a:chExt cx="762000" cy="762000"/>
          </a:xfrm>
        </p:grpSpPr>
        <p:sp>
          <p:nvSpPr>
            <p:cNvPr id="5" name="Oval 4"/>
            <p:cNvSpPr/>
            <p:nvPr/>
          </p:nvSpPr>
          <p:spPr>
            <a:xfrm>
              <a:off x="3970618" y="1562100"/>
              <a:ext cx="762000" cy="762000"/>
            </a:xfrm>
            <a:prstGeom prst="ellipse">
              <a:avLst/>
            </a:prstGeom>
            <a:solidFill>
              <a:srgbClr val="0651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rro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934" y="1710510"/>
              <a:ext cx="509368" cy="4244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6357990" y="431485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65160"/>
                </a:solidFill>
              </a:rPr>
              <a:t>Advocacy</a:t>
            </a:r>
            <a:endParaRPr lang="en-US" b="1" dirty="0">
              <a:solidFill>
                <a:srgbClr val="06516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755651" y="2718344"/>
            <a:ext cx="1336618" cy="1336618"/>
            <a:chOff x="6876932" y="2638223"/>
            <a:chExt cx="762000" cy="762000"/>
          </a:xfrm>
        </p:grpSpPr>
        <p:sp>
          <p:nvSpPr>
            <p:cNvPr id="23" name="Oval 22"/>
            <p:cNvSpPr/>
            <p:nvPr/>
          </p:nvSpPr>
          <p:spPr>
            <a:xfrm>
              <a:off x="6876932" y="2638223"/>
              <a:ext cx="762000" cy="762000"/>
            </a:xfrm>
            <a:prstGeom prst="ellipse">
              <a:avLst/>
            </a:prstGeom>
            <a:solidFill>
              <a:srgbClr val="0651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people-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2824" y="2828946"/>
              <a:ext cx="610217" cy="38055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979682" y="299545"/>
            <a:ext cx="3184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STRATEGIES</a:t>
            </a:r>
            <a:endParaRPr lang="en-US" sz="3600" b="1" dirty="0"/>
          </a:p>
        </p:txBody>
      </p:sp>
    </p:spTree>
    <p:extLst>
      <p:ext uri="{BB962C8B-B14F-4D97-AF65-F5344CB8AC3E}">
        <p14:creationId xmlns="" xmlns:p14="http://schemas.microsoft.com/office/powerpoint/2010/main" val="1883603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4355258" y="-944529"/>
            <a:ext cx="5553851" cy="5553851"/>
            <a:chOff x="4194376" y="-944529"/>
            <a:chExt cx="5714733" cy="5714733"/>
          </a:xfrm>
          <a:solidFill>
            <a:srgbClr val="065160">
              <a:alpha val="20000"/>
            </a:srgbClr>
          </a:solidFill>
        </p:grpSpPr>
        <p:sp>
          <p:nvSpPr>
            <p:cNvPr id="5" name="Oval 4"/>
            <p:cNvSpPr/>
            <p:nvPr/>
          </p:nvSpPr>
          <p:spPr>
            <a:xfrm>
              <a:off x="4194376" y="-944529"/>
              <a:ext cx="5714733" cy="571473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rro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702" y="168494"/>
              <a:ext cx="3820082" cy="3183069"/>
            </a:xfrm>
            <a:prstGeom prst="rect">
              <a:avLst/>
            </a:prstGeom>
            <a:solidFill>
              <a:srgbClr val="065160">
                <a:alpha val="0"/>
              </a:srgbClr>
            </a:solidFill>
          </p:spPr>
        </p:pic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PROJECT PROMOTION:</a:t>
            </a:r>
            <a:br>
              <a:rPr lang="en-US" sz="3200" dirty="0" smtClean="0"/>
            </a:br>
            <a:r>
              <a:rPr lang="en-US" sz="3200" dirty="0" smtClean="0"/>
              <a:t>Goals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 buildings to concrete</a:t>
            </a:r>
          </a:p>
          <a:p>
            <a:r>
              <a:rPr lang="en-US" dirty="0" smtClean="0"/>
              <a:t>Increase knowledge of economical concrete construction</a:t>
            </a:r>
          </a:p>
          <a:p>
            <a:r>
              <a:rPr lang="en-US" dirty="0" smtClean="0"/>
              <a:t>Increase knowledge of concrete benefits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4355258" y="-944529"/>
            <a:ext cx="5553851" cy="5553851"/>
            <a:chOff x="4194376" y="-944529"/>
            <a:chExt cx="5714733" cy="5714733"/>
          </a:xfrm>
          <a:solidFill>
            <a:srgbClr val="065160">
              <a:alpha val="20000"/>
            </a:srgbClr>
          </a:solidFill>
        </p:grpSpPr>
        <p:sp>
          <p:nvSpPr>
            <p:cNvPr id="8" name="Oval 7"/>
            <p:cNvSpPr/>
            <p:nvPr/>
          </p:nvSpPr>
          <p:spPr>
            <a:xfrm>
              <a:off x="4194376" y="-944529"/>
              <a:ext cx="5714733" cy="571473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rro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702" y="168494"/>
              <a:ext cx="3820082" cy="3183069"/>
            </a:xfrm>
            <a:prstGeom prst="rect">
              <a:avLst/>
            </a:prstGeom>
            <a:solidFill>
              <a:srgbClr val="065160">
                <a:alpha val="0"/>
              </a:srgbClr>
            </a:solidFill>
          </p:spPr>
        </p:pic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PROJECT PROMOTION:</a:t>
            </a:r>
            <a:br>
              <a:rPr lang="en-US" sz="3200" dirty="0" smtClean="0"/>
            </a:br>
            <a:r>
              <a:rPr lang="en-US" sz="3200" dirty="0" smtClean="0"/>
              <a:t>Key Components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Personal consultative services</a:t>
            </a:r>
          </a:p>
          <a:p>
            <a:r>
              <a:rPr lang="en-US" dirty="0" smtClean="0"/>
              <a:t>Design assistance for walls and floors</a:t>
            </a:r>
          </a:p>
          <a:p>
            <a:r>
              <a:rPr lang="en-US" dirty="0" smtClean="0"/>
              <a:t>Feasibility and cost study</a:t>
            </a:r>
          </a:p>
          <a:p>
            <a:r>
              <a:rPr lang="en-US" dirty="0" smtClean="0"/>
              <a:t>Education on economical design</a:t>
            </a:r>
          </a:p>
          <a:p>
            <a:r>
              <a:rPr lang="en-US" dirty="0" smtClean="0"/>
              <a:t>Education on the benefits of concrete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682388" y="599090"/>
          <a:ext cx="7683689" cy="6045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/>
          <p:cNvSpPr/>
          <p:nvPr/>
        </p:nvSpPr>
        <p:spPr>
          <a:xfrm rot="16200000">
            <a:off x="-2886075" y="1133475"/>
            <a:ext cx="6858000" cy="4591050"/>
          </a:xfrm>
          <a:prstGeom prst="triangle">
            <a:avLst>
              <a:gd name="adj" fmla="val 5027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38450" y="0"/>
            <a:ext cx="6305550" cy="7078861"/>
          </a:xfrm>
          <a:prstGeom prst="rect">
            <a:avLst/>
          </a:prstGeom>
          <a:solidFill>
            <a:schemeClr val="tx2"/>
          </a:solidFill>
        </p:spPr>
        <p:txBody>
          <a:bodyPr wrap="square" lIns="365760" tIns="274320" rIns="365760" bIns="2743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</a:rPr>
              <a:t>UNDERSTANDING DEVELOPERS</a:t>
            </a:r>
          </a:p>
          <a:p>
            <a:pPr>
              <a:spcAft>
                <a:spcPts val="600"/>
              </a:spcAft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First cost is the biggest hurdle</a:t>
            </a:r>
          </a:p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Understand value of concrete –durability, noise, fire</a:t>
            </a:r>
          </a:p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Would appreciate seeing concrete alternatives</a:t>
            </a:r>
          </a:p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REIT’s understand risks of wood vs. benefits of concrete</a:t>
            </a:r>
          </a:p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Increasing preference for “green building” among tenants</a:t>
            </a:r>
          </a:p>
          <a:p>
            <a:pPr marL="228600" indent="-228600">
              <a:spcAft>
                <a:spcPts val="1200"/>
              </a:spcAft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 descr="iStock_000005763717_Large.jpg"/>
          <p:cNvPicPr>
            <a:picLocks noChangeAspect="1"/>
          </p:cNvPicPr>
          <p:nvPr/>
        </p:nvPicPr>
        <p:blipFill>
          <a:blip r:embed="rId2" cstate="print"/>
          <a:srcRect l="18332" t="37614" r="18931" b="22500"/>
          <a:stretch>
            <a:fillRect/>
          </a:stretch>
        </p:blipFill>
        <p:spPr>
          <a:xfrm>
            <a:off x="1" y="2095500"/>
            <a:ext cx="2839895" cy="2647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RMCA LMR Promotion Plan for Sept 22 BOD v1 for Prezi 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420" y="405952"/>
            <a:ext cx="8245366" cy="61840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/>
          <p:nvPr/>
        </p:nvGrpSpPr>
        <p:grpSpPr>
          <a:xfrm>
            <a:off x="4571999" y="-788050"/>
            <a:ext cx="5577840" cy="5577840"/>
            <a:chOff x="6645088" y="1562100"/>
            <a:chExt cx="762000" cy="762000"/>
          </a:xfrm>
        </p:grpSpPr>
        <p:sp>
          <p:nvSpPr>
            <p:cNvPr id="5" name="Oval 4"/>
            <p:cNvSpPr/>
            <p:nvPr/>
          </p:nvSpPr>
          <p:spPr>
            <a:xfrm>
              <a:off x="6645088" y="1562100"/>
              <a:ext cx="762000" cy="762000"/>
            </a:xfrm>
            <a:prstGeom prst="ellipse">
              <a:avLst/>
            </a:prstGeom>
            <a:solidFill>
              <a:srgbClr val="065160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people-4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980" y="1752823"/>
              <a:ext cx="610217" cy="380555"/>
            </a:xfrm>
            <a:prstGeom prst="rect">
              <a:avLst/>
            </a:prstGeom>
          </p:spPr>
        </p:pic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ADVOCACY:</a:t>
            </a:r>
            <a:br>
              <a:rPr lang="en-US" sz="3200" dirty="0" smtClean="0"/>
            </a:br>
            <a:r>
              <a:rPr lang="en-US" sz="3200" dirty="0" smtClean="0"/>
              <a:t>Goals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Adopt local building code changes favorable to concrete</a:t>
            </a:r>
          </a:p>
          <a:p>
            <a:r>
              <a:rPr lang="en-US" dirty="0" smtClean="0"/>
              <a:t>Adopt resilient design standards</a:t>
            </a:r>
          </a:p>
          <a:p>
            <a:r>
              <a:rPr lang="en-US" dirty="0" smtClean="0"/>
              <a:t>Stop wood gains in codes</a:t>
            </a:r>
          </a:p>
          <a:p>
            <a:r>
              <a:rPr lang="en-US" dirty="0" smtClean="0"/>
              <a:t>Position industry for green building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/>
          <p:nvPr/>
        </p:nvGrpSpPr>
        <p:grpSpPr>
          <a:xfrm>
            <a:off x="4571999" y="-788050"/>
            <a:ext cx="5577840" cy="5577840"/>
            <a:chOff x="6645088" y="1562100"/>
            <a:chExt cx="762000" cy="762000"/>
          </a:xfrm>
        </p:grpSpPr>
        <p:sp>
          <p:nvSpPr>
            <p:cNvPr id="11" name="Oval 10"/>
            <p:cNvSpPr/>
            <p:nvPr/>
          </p:nvSpPr>
          <p:spPr>
            <a:xfrm>
              <a:off x="6645088" y="1562100"/>
              <a:ext cx="762000" cy="762000"/>
            </a:xfrm>
            <a:prstGeom prst="ellipse">
              <a:avLst/>
            </a:prstGeom>
            <a:solidFill>
              <a:srgbClr val="065160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people-4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980" y="1752823"/>
              <a:ext cx="610217" cy="380555"/>
            </a:xfrm>
            <a:prstGeom prst="rect">
              <a:avLst/>
            </a:prstGeom>
          </p:spPr>
        </p:pic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ADVOCACY:</a:t>
            </a:r>
            <a:br>
              <a:rPr lang="en-US" sz="3200" dirty="0" smtClean="0"/>
            </a:br>
            <a:r>
              <a:rPr lang="en-US" sz="3200" dirty="0" smtClean="0"/>
              <a:t>Key Components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Engage local building code consultants</a:t>
            </a:r>
          </a:p>
          <a:p>
            <a:r>
              <a:rPr lang="en-US" dirty="0" smtClean="0"/>
              <a:t>Engage national building code consultants</a:t>
            </a:r>
          </a:p>
          <a:p>
            <a:r>
              <a:rPr lang="en-US" dirty="0" smtClean="0"/>
              <a:t>Pass federal resilience tax credits</a:t>
            </a:r>
          </a:p>
          <a:p>
            <a:r>
              <a:rPr lang="en-US" dirty="0" smtClean="0"/>
              <a:t>Pass state lower resilience insurance rates</a:t>
            </a:r>
          </a:p>
          <a:p>
            <a:r>
              <a:rPr lang="en-US" dirty="0" smtClean="0"/>
              <a:t>Pass local limits on wood construction</a:t>
            </a:r>
          </a:p>
          <a:p>
            <a:r>
              <a:rPr lang="en-US" dirty="0" smtClean="0"/>
              <a:t>Accelerate green building certifications</a:t>
            </a:r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_ad_Feb_13.fina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70" b="62963"/>
          <a:stretch/>
        </p:blipFill>
        <p:spPr>
          <a:xfrm>
            <a:off x="-698500" y="-31750"/>
            <a:ext cx="10147301" cy="6889750"/>
          </a:xfrm>
          <a:prstGeom prst="rect">
            <a:avLst/>
          </a:prstGeom>
        </p:spPr>
      </p:pic>
      <p:pic>
        <p:nvPicPr>
          <p:cNvPr id="4" name="Content Placeholder 3" descr="Screen Shot 2015-09-18 at 3.29.38 PM.png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98" b="34912"/>
          <a:stretch/>
        </p:blipFill>
        <p:spPr>
          <a:xfrm>
            <a:off x="457200" y="394138"/>
            <a:ext cx="8229600" cy="977462"/>
          </a:xfrm>
        </p:spPr>
      </p:pic>
      <p:sp>
        <p:nvSpPr>
          <p:cNvPr id="10" name="Rectangle 9"/>
          <p:cNvSpPr/>
          <p:nvPr/>
        </p:nvSpPr>
        <p:spPr>
          <a:xfrm>
            <a:off x="614854" y="5218386"/>
            <a:ext cx="1387365" cy="1470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62704" y="5197365"/>
            <a:ext cx="2054771" cy="1470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d-atlantic_masonry_assoc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4" r="45725" b="13543"/>
          <a:stretch>
            <a:fillRect/>
          </a:stretch>
        </p:blipFill>
        <p:spPr>
          <a:xfrm>
            <a:off x="3825133" y="5514073"/>
            <a:ext cx="1913514" cy="902493"/>
          </a:xfrm>
          <a:prstGeom prst="rect">
            <a:avLst/>
          </a:prstGeom>
        </p:spPr>
      </p:pic>
      <p:pic>
        <p:nvPicPr>
          <p:cNvPr id="11" name="Picture 10" descr="nrmc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918" y="5323534"/>
            <a:ext cx="1198709" cy="12573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01408" y="5197366"/>
            <a:ext cx="2638096" cy="1470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-hrz-cmyk-3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1653" y="5612524"/>
            <a:ext cx="2438367" cy="7791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70386" y="5197365"/>
            <a:ext cx="1387365" cy="1470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images.jpg"/>
          <p:cNvPicPr>
            <a:picLocks noChangeAspect="1"/>
          </p:cNvPicPr>
          <p:nvPr/>
        </p:nvPicPr>
        <p:blipFill>
          <a:blip r:embed="rId7" cstate="print"/>
          <a:srcRect l="5936" t="4482" r="5023" b="5456"/>
          <a:stretch>
            <a:fillRect/>
          </a:stretch>
        </p:blipFill>
        <p:spPr>
          <a:xfrm>
            <a:off x="2259083" y="5365934"/>
            <a:ext cx="1162034" cy="12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3823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TIFIED-Incentives1.jpg"/>
          <p:cNvPicPr>
            <a:picLocks noChangeAspect="1"/>
          </p:cNvPicPr>
          <p:nvPr/>
        </p:nvPicPr>
        <p:blipFill>
          <a:blip r:embed="rId2" cstate="print"/>
          <a:srcRect b="47586"/>
          <a:stretch>
            <a:fillRect/>
          </a:stretch>
        </p:blipFill>
        <p:spPr>
          <a:xfrm>
            <a:off x="0" y="0"/>
            <a:ext cx="9142414" cy="62012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952" y="5297214"/>
            <a:ext cx="44458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/>
          <p:nvPr/>
        </p:nvGrpSpPr>
        <p:grpSpPr>
          <a:xfrm>
            <a:off x="4514136" y="-1017882"/>
            <a:ext cx="5301665" cy="5301665"/>
            <a:chOff x="1308100" y="1562100"/>
            <a:chExt cx="762000" cy="762000"/>
          </a:xfrm>
          <a:solidFill>
            <a:srgbClr val="065160">
              <a:alpha val="20000"/>
            </a:srgbClr>
          </a:solidFill>
        </p:grpSpPr>
        <p:sp>
          <p:nvSpPr>
            <p:cNvPr id="5" name="Oval 4"/>
            <p:cNvSpPr/>
            <p:nvPr/>
          </p:nvSpPr>
          <p:spPr>
            <a:xfrm>
              <a:off x="1308100" y="1562100"/>
              <a:ext cx="762000" cy="762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chat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445" y="1733197"/>
              <a:ext cx="515311" cy="419807"/>
            </a:xfrm>
            <a:prstGeom prst="rect">
              <a:avLst/>
            </a:prstGeom>
            <a:solidFill>
              <a:srgbClr val="065160">
                <a:alpha val="0"/>
              </a:srgbClr>
            </a:solidFill>
          </p:spPr>
        </p:pic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COMMUNICATIONS:</a:t>
            </a:r>
            <a:br>
              <a:rPr lang="en-US" sz="3200" dirty="0" smtClean="0"/>
            </a:br>
            <a:r>
              <a:rPr lang="en-US" sz="3200" dirty="0" smtClean="0"/>
              <a:t>Goals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1"/>
            <a:ext cx="8420100" cy="4016828"/>
          </a:xfrm>
        </p:spPr>
        <p:txBody>
          <a:bodyPr/>
          <a:lstStyle/>
          <a:p>
            <a:r>
              <a:rPr lang="en-US" dirty="0" smtClean="0"/>
              <a:t>Improve attitudes and perceptions</a:t>
            </a:r>
          </a:p>
          <a:p>
            <a:r>
              <a:rPr lang="en-US" dirty="0" smtClean="0"/>
              <a:t>Increase use of design assistance</a:t>
            </a:r>
          </a:p>
          <a:p>
            <a:r>
              <a:rPr lang="en-US" dirty="0" smtClean="0"/>
              <a:t>Increase attendance at education programs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/>
          <p:nvPr/>
        </p:nvGrpSpPr>
        <p:grpSpPr>
          <a:xfrm>
            <a:off x="4514136" y="-1017882"/>
            <a:ext cx="5301665" cy="5301665"/>
            <a:chOff x="1308100" y="1562100"/>
            <a:chExt cx="762000" cy="762000"/>
          </a:xfrm>
          <a:solidFill>
            <a:srgbClr val="065160">
              <a:alpha val="20000"/>
            </a:srgbClr>
          </a:solidFill>
        </p:grpSpPr>
        <p:sp>
          <p:nvSpPr>
            <p:cNvPr id="8" name="Oval 7"/>
            <p:cNvSpPr/>
            <p:nvPr/>
          </p:nvSpPr>
          <p:spPr>
            <a:xfrm>
              <a:off x="1308100" y="1562100"/>
              <a:ext cx="762000" cy="762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chat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445" y="1733197"/>
              <a:ext cx="515311" cy="419807"/>
            </a:xfrm>
            <a:prstGeom prst="rect">
              <a:avLst/>
            </a:prstGeom>
            <a:solidFill>
              <a:srgbClr val="065160">
                <a:alpha val="0"/>
              </a:srgbClr>
            </a:solidFill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COMMUNICATIONS:</a:t>
            </a:r>
            <a:br>
              <a:rPr lang="en-US" sz="3200" dirty="0" smtClean="0"/>
            </a:br>
            <a:r>
              <a:rPr lang="en-US" sz="3200" dirty="0" smtClean="0"/>
              <a:t>Key Components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Conduct market research</a:t>
            </a:r>
          </a:p>
          <a:p>
            <a:r>
              <a:rPr lang="en-US" sz="2400" dirty="0" smtClean="0"/>
              <a:t>Advertise in key media outlets</a:t>
            </a:r>
          </a:p>
          <a:p>
            <a:r>
              <a:rPr lang="en-US" sz="2400" dirty="0" smtClean="0"/>
              <a:t>Promote design assistance</a:t>
            </a:r>
          </a:p>
          <a:p>
            <a:r>
              <a:rPr lang="en-US" sz="2400" dirty="0" smtClean="0"/>
              <a:t>Promote education programs</a:t>
            </a:r>
          </a:p>
          <a:p>
            <a:r>
              <a:rPr lang="en-US" sz="2400" dirty="0" smtClean="0"/>
              <a:t>Exhibit at trade shows</a:t>
            </a:r>
          </a:p>
          <a:p>
            <a:r>
              <a:rPr lang="en-US" sz="2400" dirty="0" smtClean="0"/>
              <a:t>Promote local code changes</a:t>
            </a:r>
          </a:p>
          <a:p>
            <a:r>
              <a:rPr lang="en-US" sz="2400" dirty="0" smtClean="0"/>
              <a:t>Utilize MIT research</a:t>
            </a:r>
          </a:p>
        </p:txBody>
      </p:sp>
      <p:pic>
        <p:nvPicPr>
          <p:cNvPr id="18" name="Picture 17" descr="Pages from 10-DDC-NRMCA-ActionPlan-DDC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9731" y="1844568"/>
            <a:ext cx="2727434" cy="3529620"/>
          </a:xfrm>
          <a:prstGeom prst="rect">
            <a:avLst/>
          </a:prstGeom>
          <a:ln>
            <a:solidFill>
              <a:prstClr val="black">
                <a:lumMod val="50000"/>
                <a:lumOff val="50000"/>
              </a:prstClr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75_West_18th_Great_Room_SHoP_Architects_EMBARGO_Sept._17_10am_ET.jpg"/>
          <p:cNvPicPr>
            <a:picLocks noChangeAspect="1"/>
          </p:cNvPicPr>
          <p:nvPr/>
        </p:nvPicPr>
        <p:blipFill>
          <a:blip r:embed="rId2" cstate="print"/>
          <a:srcRect l="23145"/>
          <a:stretch>
            <a:fillRect/>
          </a:stretch>
        </p:blipFill>
        <p:spPr>
          <a:xfrm>
            <a:off x="4430104" y="3405352"/>
            <a:ext cx="4716695" cy="3452648"/>
          </a:xfrm>
          <a:prstGeom prst="rect">
            <a:avLst/>
          </a:prstGeom>
        </p:spPr>
      </p:pic>
      <p:pic>
        <p:nvPicPr>
          <p:cNvPr id="6" name="Picture 5" descr="475_West_18th_Street_SHoP_Architects_PC_EMBARGO_Sept._17_10am_ET (1).jpg"/>
          <p:cNvPicPr>
            <a:picLocks noChangeAspect="1"/>
          </p:cNvPicPr>
          <p:nvPr/>
        </p:nvPicPr>
        <p:blipFill>
          <a:blip r:embed="rId3" cstate="print"/>
          <a:srcRect l="14552" r="8101"/>
          <a:stretch>
            <a:fillRect/>
          </a:stretch>
        </p:blipFill>
        <p:spPr>
          <a:xfrm>
            <a:off x="4477407" y="0"/>
            <a:ext cx="4666593" cy="3398755"/>
          </a:xfrm>
          <a:prstGeom prst="rect">
            <a:avLst/>
          </a:prstGeom>
        </p:spPr>
      </p:pic>
      <p:pic>
        <p:nvPicPr>
          <p:cNvPr id="7" name="Picture 6" descr="Framework_1_EMBARGO_Sept._17_10am_ET.jpg"/>
          <p:cNvPicPr>
            <a:picLocks noChangeAspect="1"/>
          </p:cNvPicPr>
          <p:nvPr/>
        </p:nvPicPr>
        <p:blipFill>
          <a:blip r:embed="rId4" cstate="print"/>
          <a:srcRect r="21970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4042" y="315339"/>
            <a:ext cx="7425558" cy="83099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fontAlgn="b"/>
            <a:r>
              <a:rPr lang="en-US" sz="2400" b="1" dirty="0" smtClean="0"/>
              <a:t>Proposals for Portland, New York Win US Tall Wood Building Prize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odworks Webs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5118" y="323246"/>
            <a:ext cx="6882546" cy="62194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03320335_Large.jpg"/>
          <p:cNvPicPr>
            <a:picLocks noChangeAspect="1"/>
          </p:cNvPicPr>
          <p:nvPr/>
        </p:nvPicPr>
        <p:blipFill>
          <a:blip r:embed="rId2" cstate="print"/>
          <a:srcRect r="111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6400" y="876300"/>
            <a:ext cx="5734050" cy="480131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457200" tIns="365760" rIns="457200" bIns="365760">
            <a:spAutoFit/>
          </a:bodyPr>
          <a:lstStyle/>
          <a:p>
            <a:r>
              <a:rPr lang="en-US" sz="2400" i="1" dirty="0" smtClean="0"/>
              <a:t>Through </a:t>
            </a:r>
            <a:r>
              <a:rPr lang="en-US" sz="2400" b="1" i="1" dirty="0" smtClean="0"/>
              <a:t>education</a:t>
            </a:r>
            <a:r>
              <a:rPr lang="en-US" sz="2400" i="1" dirty="0" smtClean="0"/>
              <a:t> and </a:t>
            </a:r>
            <a:r>
              <a:rPr lang="en-US" sz="2400" b="1" i="1" dirty="0" smtClean="0"/>
              <a:t>direct project support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WoodWorks</a:t>
            </a:r>
            <a:r>
              <a:rPr lang="en-US" sz="2400" i="1" dirty="0" smtClean="0"/>
              <a:t> helps architects, engineers, designers and developers select softwood lumber in non-residential and multi-family construction. In the process, </a:t>
            </a:r>
            <a:r>
              <a:rPr lang="en-US" sz="2400" i="1" dirty="0" err="1" smtClean="0"/>
              <a:t>WoodWorks</a:t>
            </a:r>
            <a:r>
              <a:rPr lang="en-US" sz="2400" i="1" dirty="0" smtClean="0"/>
              <a:t> is </a:t>
            </a:r>
            <a:r>
              <a:rPr lang="en-US" sz="2400" b="1" i="1" dirty="0" smtClean="0"/>
              <a:t>growing a community of wood champions</a:t>
            </a:r>
            <a:r>
              <a:rPr lang="en-US" sz="2400" i="1" dirty="0" smtClean="0"/>
              <a:t>. In 2014, Woodworks influenced and </a:t>
            </a:r>
            <a:r>
              <a:rPr lang="en-US" sz="2400" b="1" i="1" dirty="0" smtClean="0"/>
              <a:t>converted 380 projects</a:t>
            </a:r>
            <a:r>
              <a:rPr lang="en-US" sz="2400" i="1" dirty="0" smtClean="0"/>
              <a:t>…Half were three stories or taller.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-552450"/>
            <a:ext cx="146685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endParaRPr lang="en-US" sz="287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2750" y="4019550"/>
            <a:ext cx="146685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7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" y="580864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Softwood Lumber Board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2014 Annual Report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od Booth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inkstockPhotos-502867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97628" y="0"/>
            <a:ext cx="10287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4" y="252248"/>
            <a:ext cx="37593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RESOURCES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76555" y="1680788"/>
          <a:ext cx="5895718" cy="41459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71246"/>
                <a:gridCol w="1174824"/>
                <a:gridCol w="1174824"/>
                <a:gridCol w="1174824"/>
              </a:tblGrid>
              <a:tr h="5068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latin typeface="Calibri" pitchFamily="34" charset="0"/>
                        </a:rPr>
                        <a:t>FY16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alibri" pitchFamily="34" charset="0"/>
                        </a:rPr>
                        <a:t>FY17</a:t>
                      </a:r>
                      <a:endParaRPr lang="en-US" sz="32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alibri" pitchFamily="34" charset="0"/>
                        </a:rPr>
                        <a:t>FY18</a:t>
                      </a:r>
                      <a:endParaRPr lang="en-US" sz="32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891709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latin typeface="Calibri" pitchFamily="34" charset="0"/>
                        </a:rPr>
                        <a:t>Project/Design Professionals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Calibri" pitchFamily="34" charset="0"/>
                      </a:endParaRPr>
                    </a:p>
                  </a:txBody>
                  <a:tcPr/>
                </a:tc>
              </a:tr>
              <a:tr h="89170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Communications</a:t>
                      </a:r>
                      <a:br>
                        <a:rPr lang="en-US" sz="2400" b="1" dirty="0" smtClean="0">
                          <a:latin typeface="Calibri" pitchFamily="34" charset="0"/>
                        </a:rPr>
                      </a:br>
                      <a:r>
                        <a:rPr lang="en-US" sz="2400" b="1" dirty="0" smtClean="0">
                          <a:latin typeface="Calibri" pitchFamily="34" charset="0"/>
                        </a:rPr>
                        <a:t>Professional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Calibri" pitchFamily="34" charset="0"/>
                      </a:endParaRPr>
                    </a:p>
                  </a:txBody>
                  <a:tcPr/>
                </a:tc>
              </a:tr>
              <a:tr h="89170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Advocacy</a:t>
                      </a:r>
                      <a:br>
                        <a:rPr lang="en-US" sz="2400" b="1" dirty="0" smtClean="0">
                          <a:latin typeface="Calibri" pitchFamily="34" charset="0"/>
                        </a:rPr>
                      </a:br>
                      <a:r>
                        <a:rPr lang="en-US" sz="2400" b="1" dirty="0" smtClean="0">
                          <a:latin typeface="Calibri" pitchFamily="34" charset="0"/>
                        </a:rPr>
                        <a:t>Professional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Calibri" pitchFamily="34" charset="0"/>
                      </a:endParaRPr>
                    </a:p>
                  </a:txBody>
                  <a:tcPr/>
                </a:tc>
              </a:tr>
              <a:tr h="891709"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 smtClean="0">
                          <a:latin typeface="Calibri" pitchFamily="34" charset="0"/>
                        </a:rPr>
                        <a:t>TOTALS</a:t>
                      </a:r>
                      <a:endParaRPr lang="en-US" sz="32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alibri" pitchFamily="34" charset="0"/>
                        </a:rPr>
                        <a:t>6</a:t>
                      </a:r>
                      <a:endParaRPr lang="en-US" sz="32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alibri" pitchFamily="34" charset="0"/>
                        </a:rPr>
                        <a:t>2</a:t>
                      </a:r>
                      <a:endParaRPr lang="en-US" sz="32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alibri" pitchFamily="34" charset="0"/>
                        </a:rPr>
                        <a:t>2</a:t>
                      </a:r>
                      <a:endParaRPr lang="en-US" sz="3200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New NRMCA Professionals</a:t>
            </a:r>
            <a:endParaRPr lang="en-US" dirty="0"/>
          </a:p>
        </p:txBody>
      </p:sp>
      <p:pic>
        <p:nvPicPr>
          <p:cNvPr id="4" name="Content Placeholder 3" descr="Man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961472" y="2404361"/>
            <a:ext cx="561975" cy="561975"/>
          </a:xfrm>
        </p:spPr>
      </p:pic>
      <p:pic>
        <p:nvPicPr>
          <p:cNvPr id="10" name="Content Placeholder 3" descr="M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58226" y="2398396"/>
            <a:ext cx="560770" cy="56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3" descr="M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36751" y="2393140"/>
            <a:ext cx="560770" cy="56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3" descr="M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3358" y="2387884"/>
            <a:ext cx="560770" cy="56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Content Placeholder 3" descr="M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36478" y="2382629"/>
            <a:ext cx="560770" cy="56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3" descr="M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77730" y="2393139"/>
            <a:ext cx="560770" cy="56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3" descr="M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03551" y="2403650"/>
            <a:ext cx="560770" cy="56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Content Placeholder 3" descr="M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9757" y="3328560"/>
            <a:ext cx="560770" cy="56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Content Placeholder 3" descr="M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6392" y="4206174"/>
            <a:ext cx="560770" cy="56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ontent Placeholder 3" descr="M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90061" y="4203696"/>
            <a:ext cx="560770" cy="56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08993" y="1813035"/>
          <a:ext cx="7094484" cy="4328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73621"/>
                <a:gridCol w="1773621"/>
                <a:gridCol w="1773621"/>
                <a:gridCol w="1773621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latin typeface="Calibri" pitchFamily="34" charset="0"/>
                        </a:rPr>
                        <a:t>FISCAL </a:t>
                      </a:r>
                      <a:endParaRPr lang="en-US" sz="3200" b="1" dirty="0" smtClean="0">
                        <a:latin typeface="Calibri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latin typeface="Calibri" pitchFamily="34" charset="0"/>
                        </a:rPr>
                        <a:t>YEAR</a:t>
                      </a:r>
                      <a:endParaRPr lang="en-US" sz="32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PROGRAM COSTS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alibri" pitchFamily="34" charset="0"/>
                        </a:rPr>
                        <a:t>HUMAN RESOURCES</a:t>
                      </a:r>
                      <a:endParaRPr lang="en-US" sz="24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latin typeface="Calibri" pitchFamily="34" charset="0"/>
                        </a:rPr>
                        <a:t>TOTAL</a:t>
                      </a:r>
                      <a:endParaRPr lang="en-US" sz="32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latin typeface="Calibri" pitchFamily="34" charset="0"/>
                        </a:rPr>
                        <a:t>FY16</a:t>
                      </a:r>
                      <a:endParaRPr lang="en-US" sz="32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$2.05M</a:t>
                      </a:r>
                      <a:endParaRPr lang="en-US" sz="24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$1.50</a:t>
                      </a:r>
                      <a:r>
                        <a:rPr lang="en-US" sz="2400" b="1" baseline="0" dirty="0" smtClean="0">
                          <a:latin typeface="Calibri" pitchFamily="34" charset="0"/>
                        </a:rPr>
                        <a:t>M</a:t>
                      </a:r>
                      <a:endParaRPr lang="en-US" sz="24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latin typeface="Calibri" pitchFamily="34" charset="0"/>
                        </a:rPr>
                        <a:t>$3.55M</a:t>
                      </a:r>
                      <a:endParaRPr lang="en-US" sz="32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latin typeface="Calibri" pitchFamily="34" charset="0"/>
                        </a:rPr>
                        <a:t>FY17</a:t>
                      </a:r>
                      <a:endParaRPr lang="en-US" sz="32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$2.30M</a:t>
                      </a:r>
                      <a:endParaRPr lang="en-US" sz="24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$1.60M</a:t>
                      </a:r>
                      <a:endParaRPr lang="en-US" sz="24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latin typeface="Calibri" pitchFamily="34" charset="0"/>
                        </a:rPr>
                        <a:t>$3.90M</a:t>
                      </a:r>
                      <a:endParaRPr lang="en-US" sz="32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latin typeface="Calibri" pitchFamily="34" charset="0"/>
                        </a:rPr>
                        <a:t>FY18</a:t>
                      </a:r>
                      <a:endParaRPr lang="en-US" sz="32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$2.35M</a:t>
                      </a:r>
                      <a:endParaRPr lang="en-US" sz="24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$2.00M</a:t>
                      </a:r>
                      <a:endParaRPr lang="en-US" sz="24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latin typeface="Calibri" pitchFamily="34" charset="0"/>
                        </a:rPr>
                        <a:t>$4.35</a:t>
                      </a:r>
                      <a:r>
                        <a:rPr lang="en-US" sz="3200" b="1" baseline="0" dirty="0" smtClean="0">
                          <a:latin typeface="Calibri" pitchFamily="34" charset="0"/>
                        </a:rPr>
                        <a:t>M</a:t>
                      </a:r>
                      <a:endParaRPr lang="en-US" sz="32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latin typeface="Calibri" pitchFamily="34" charset="0"/>
                        </a:rPr>
                        <a:t>FY19</a:t>
                      </a:r>
                      <a:endParaRPr lang="en-US" sz="32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$2.35M</a:t>
                      </a:r>
                      <a:endParaRPr lang="en-US" sz="24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$2.00M</a:t>
                      </a:r>
                      <a:endParaRPr lang="en-US" sz="24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latin typeface="Calibri" pitchFamily="34" charset="0"/>
                        </a:rPr>
                        <a:t>$4.35M</a:t>
                      </a:r>
                      <a:endParaRPr lang="en-US" sz="32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latin typeface="Calibri" pitchFamily="34" charset="0"/>
                        </a:rPr>
                        <a:t>FY20</a:t>
                      </a:r>
                      <a:endParaRPr lang="en-US" sz="32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$2.35M</a:t>
                      </a:r>
                      <a:endParaRPr lang="en-US" sz="24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$2.00M</a:t>
                      </a:r>
                      <a:endParaRPr lang="en-US" sz="24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latin typeface="Calibri" pitchFamily="34" charset="0"/>
                        </a:rPr>
                        <a:t>$4.35M</a:t>
                      </a:r>
                      <a:endParaRPr lang="en-US" sz="3200" b="1" dirty="0">
                        <a:latin typeface="Calibri" pitchFamily="34" charset="0"/>
                        <a:ea typeface="Cambria"/>
                        <a:cs typeface="Times New Roman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NRMCA Financial Resources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70657105_Full.jpg"/>
          <p:cNvPicPr>
            <a:picLocks noChangeAspect="1"/>
          </p:cNvPicPr>
          <p:nvPr/>
        </p:nvPicPr>
        <p:blipFill>
          <a:blip r:embed="rId2" cstate="print"/>
          <a:srcRect r="6384" b="234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logo-hrz-cmyk-30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400" y="1219200"/>
            <a:ext cx="2033035" cy="649609"/>
          </a:xfrm>
          <a:prstGeom prst="rect">
            <a:avLst/>
          </a:prstGeom>
        </p:spPr>
      </p:pic>
      <p:pic>
        <p:nvPicPr>
          <p:cNvPr id="4" name="Picture 3" descr="CRSI LOGO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1219200"/>
            <a:ext cx="920751" cy="838200"/>
          </a:xfrm>
          <a:prstGeom prst="rect">
            <a:avLst/>
          </a:prstGeom>
        </p:spPr>
      </p:pic>
      <p:pic>
        <p:nvPicPr>
          <p:cNvPr id="5" name="Picture 4" descr="PTI logo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1981200"/>
            <a:ext cx="2070391" cy="116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TCA-Logo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2286000"/>
            <a:ext cx="1447800" cy="553783"/>
          </a:xfrm>
          <a:prstGeom prst="rect">
            <a:avLst/>
          </a:prstGeom>
        </p:spPr>
      </p:pic>
      <p:pic>
        <p:nvPicPr>
          <p:cNvPr id="7" name="Picture 6" descr="ascc-logo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2209800"/>
            <a:ext cx="1159566" cy="838200"/>
          </a:xfrm>
          <a:prstGeom prst="rect">
            <a:avLst/>
          </a:prstGeom>
        </p:spPr>
      </p:pic>
      <p:pic>
        <p:nvPicPr>
          <p:cNvPr id="8" name="Picture 7" descr="NRMCA State Affiliate Logo gree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29656" y="1295400"/>
            <a:ext cx="3284688" cy="53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61776" y="228600"/>
            <a:ext cx="53375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PARTNERS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cicfi_log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2286000"/>
            <a:ext cx="1477698" cy="674854"/>
          </a:xfrm>
          <a:prstGeom prst="rect">
            <a:avLst/>
          </a:prstGeom>
        </p:spPr>
      </p:pic>
      <p:pic>
        <p:nvPicPr>
          <p:cNvPr id="12" name="Picture 11" descr="PCI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9800" y="3124200"/>
            <a:ext cx="1114425" cy="1070627"/>
          </a:xfrm>
          <a:prstGeom prst="rect">
            <a:avLst/>
          </a:prstGeom>
        </p:spPr>
      </p:pic>
      <p:pic>
        <p:nvPicPr>
          <p:cNvPr id="13" name="Picture 12" descr="NCMA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600" y="3429000"/>
            <a:ext cx="2057400" cy="4424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5892" y="1444343"/>
            <a:ext cx="25571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CONCRETE</a:t>
            </a:r>
          </a:p>
          <a:p>
            <a:pPr algn="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HUMAN</a:t>
            </a:r>
          </a:p>
          <a:p>
            <a:pPr algn="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RESOURCES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Picture 4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4282" y="1387685"/>
            <a:ext cx="436738" cy="438199"/>
          </a:xfrm>
          <a:prstGeom prst="rect">
            <a:avLst/>
          </a:prstGeom>
        </p:spPr>
      </p:pic>
      <p:pic>
        <p:nvPicPr>
          <p:cNvPr id="6" name="Picture 5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6882" y="1387685"/>
            <a:ext cx="436738" cy="438199"/>
          </a:xfrm>
          <a:prstGeom prst="rect">
            <a:avLst/>
          </a:prstGeom>
        </p:spPr>
      </p:pic>
      <p:pic>
        <p:nvPicPr>
          <p:cNvPr id="7" name="Picture 6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3582" y="1387685"/>
            <a:ext cx="436738" cy="438199"/>
          </a:xfrm>
          <a:prstGeom prst="rect">
            <a:avLst/>
          </a:prstGeom>
        </p:spPr>
      </p:pic>
      <p:pic>
        <p:nvPicPr>
          <p:cNvPr id="8" name="Picture 7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1232" y="1387685"/>
            <a:ext cx="436738" cy="438199"/>
          </a:xfrm>
          <a:prstGeom prst="rect">
            <a:avLst/>
          </a:prstGeom>
        </p:spPr>
      </p:pic>
      <p:pic>
        <p:nvPicPr>
          <p:cNvPr id="9" name="Picture 8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7932" y="1387685"/>
            <a:ext cx="436738" cy="438199"/>
          </a:xfrm>
          <a:prstGeom prst="rect">
            <a:avLst/>
          </a:prstGeom>
        </p:spPr>
      </p:pic>
      <p:pic>
        <p:nvPicPr>
          <p:cNvPr id="10" name="Picture 9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5582" y="1387685"/>
            <a:ext cx="436738" cy="438199"/>
          </a:xfrm>
          <a:prstGeom prst="rect">
            <a:avLst/>
          </a:prstGeom>
        </p:spPr>
      </p:pic>
      <p:pic>
        <p:nvPicPr>
          <p:cNvPr id="11" name="Picture 10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3232" y="1387685"/>
            <a:ext cx="436738" cy="438199"/>
          </a:xfrm>
          <a:prstGeom prst="rect">
            <a:avLst/>
          </a:prstGeom>
        </p:spPr>
      </p:pic>
      <p:pic>
        <p:nvPicPr>
          <p:cNvPr id="12" name="Picture 11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7582" y="1387685"/>
            <a:ext cx="436738" cy="438199"/>
          </a:xfrm>
          <a:prstGeom prst="rect">
            <a:avLst/>
          </a:prstGeom>
        </p:spPr>
      </p:pic>
      <p:pic>
        <p:nvPicPr>
          <p:cNvPr id="13" name="Picture 12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9932" y="1387685"/>
            <a:ext cx="436738" cy="4381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36665" y="2198800"/>
            <a:ext cx="880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22+</a:t>
            </a:r>
            <a:endParaRPr lang="en-US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609408" y="1931404"/>
            <a:ext cx="1383527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04254" y="1932729"/>
            <a:ext cx="683812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76613" y="2794171"/>
            <a:ext cx="752723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23533" y="2795494"/>
            <a:ext cx="1383527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17"/>
          <p:cNvGrpSpPr/>
          <p:nvPr/>
        </p:nvGrpSpPr>
        <p:grpSpPr>
          <a:xfrm>
            <a:off x="3487209" y="2253738"/>
            <a:ext cx="2722243" cy="442157"/>
            <a:chOff x="5470476" y="4453693"/>
            <a:chExt cx="2722243" cy="442157"/>
          </a:xfrm>
        </p:grpSpPr>
        <p:pic>
          <p:nvPicPr>
            <p:cNvPr id="20" name="Picture 19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0476" y="4457651"/>
              <a:ext cx="436738" cy="438199"/>
            </a:xfrm>
            <a:prstGeom prst="rect">
              <a:avLst/>
            </a:prstGeom>
          </p:spPr>
        </p:pic>
        <p:pic>
          <p:nvPicPr>
            <p:cNvPr id="21" name="Picture 20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7176" y="4457651"/>
              <a:ext cx="436738" cy="438199"/>
            </a:xfrm>
            <a:prstGeom prst="rect">
              <a:avLst/>
            </a:prstGeom>
          </p:spPr>
        </p:pic>
        <p:pic>
          <p:nvPicPr>
            <p:cNvPr id="22" name="Picture 21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84826" y="4457651"/>
              <a:ext cx="436738" cy="438199"/>
            </a:xfrm>
            <a:prstGeom prst="rect">
              <a:avLst/>
            </a:prstGeom>
          </p:spPr>
        </p:pic>
        <p:pic>
          <p:nvPicPr>
            <p:cNvPr id="23" name="Picture 22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51526" y="4457651"/>
              <a:ext cx="436738" cy="438199"/>
            </a:xfrm>
            <a:prstGeom prst="rect">
              <a:avLst/>
            </a:prstGeom>
          </p:spPr>
        </p:pic>
        <p:pic>
          <p:nvPicPr>
            <p:cNvPr id="24" name="Picture 23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99176" y="4457651"/>
              <a:ext cx="436738" cy="438199"/>
            </a:xfrm>
            <a:prstGeom prst="rect">
              <a:avLst/>
            </a:prstGeom>
          </p:spPr>
        </p:pic>
        <p:pic>
          <p:nvPicPr>
            <p:cNvPr id="25" name="Picture 24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46826" y="4457651"/>
              <a:ext cx="436738" cy="438199"/>
            </a:xfrm>
            <a:prstGeom prst="rect">
              <a:avLst/>
            </a:prstGeom>
          </p:spPr>
        </p:pic>
        <p:pic>
          <p:nvPicPr>
            <p:cNvPr id="26" name="Picture 25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61176" y="4457651"/>
              <a:ext cx="436738" cy="438199"/>
            </a:xfrm>
            <a:prstGeom prst="rect">
              <a:avLst/>
            </a:prstGeom>
          </p:spPr>
        </p:pic>
        <p:pic>
          <p:nvPicPr>
            <p:cNvPr id="27" name="Picture 26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3526" y="4457651"/>
              <a:ext cx="436738" cy="438199"/>
            </a:xfrm>
            <a:prstGeom prst="rect">
              <a:avLst/>
            </a:prstGeom>
          </p:spPr>
        </p:pic>
        <p:pic>
          <p:nvPicPr>
            <p:cNvPr id="28" name="Picture 27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08579" y="4455672"/>
              <a:ext cx="436738" cy="438199"/>
            </a:xfrm>
            <a:prstGeom prst="rect">
              <a:avLst/>
            </a:prstGeom>
          </p:spPr>
        </p:pic>
        <p:pic>
          <p:nvPicPr>
            <p:cNvPr id="29" name="Picture 28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55981" y="4453693"/>
              <a:ext cx="436738" cy="438199"/>
            </a:xfrm>
            <a:prstGeom prst="rect">
              <a:avLst/>
            </a:prstGeom>
          </p:spPr>
        </p:pic>
      </p:grpSp>
      <p:pic>
        <p:nvPicPr>
          <p:cNvPr id="30" name="Picture 29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0403" y="2257696"/>
            <a:ext cx="436738" cy="438199"/>
          </a:xfrm>
          <a:prstGeom prst="rect">
            <a:avLst/>
          </a:prstGeom>
        </p:spPr>
      </p:pic>
      <p:pic>
        <p:nvPicPr>
          <p:cNvPr id="31" name="Picture 30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7103" y="2257696"/>
            <a:ext cx="436738" cy="438199"/>
          </a:xfrm>
          <a:prstGeom prst="rect">
            <a:avLst/>
          </a:prstGeom>
        </p:spPr>
      </p:pic>
      <p:pic>
        <p:nvPicPr>
          <p:cNvPr id="32" name="Picture 31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4753" y="2257696"/>
            <a:ext cx="436738" cy="438199"/>
          </a:xfrm>
          <a:prstGeom prst="rect">
            <a:avLst/>
          </a:prstGeom>
        </p:spPr>
      </p:pic>
      <p:pic>
        <p:nvPicPr>
          <p:cNvPr id="33" name="Picture 32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1453" y="2257696"/>
            <a:ext cx="436738" cy="438199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3611990" y="2793515"/>
            <a:ext cx="118249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694418" y="1941423"/>
            <a:ext cx="1242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NRMCA New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013281" y="1939445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Existing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15017" y="2823310"/>
            <a:ext cx="1317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State Affiliates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4974772" y="2821332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PCA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085828" y="2821331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CRSI</a:t>
            </a:r>
            <a:endParaRPr lang="en-US" sz="1400" dirty="0"/>
          </a:p>
        </p:txBody>
      </p:sp>
      <p:sp>
        <p:nvSpPr>
          <p:cNvPr id="40" name="Left Brace 39"/>
          <p:cNvSpPr/>
          <p:nvPr/>
        </p:nvSpPr>
        <p:spPr>
          <a:xfrm>
            <a:off x="3201160" y="1430499"/>
            <a:ext cx="234758" cy="1380930"/>
          </a:xfrm>
          <a:prstGeom prst="leftBrac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24998" y="3804471"/>
            <a:ext cx="24577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CONCRETE </a:t>
            </a:r>
          </a:p>
          <a:p>
            <a:pPr algn="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FINANCIAL</a:t>
            </a:r>
          </a:p>
          <a:p>
            <a:pPr algn="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RESOURCES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24135" y="3511556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$$$$	   $</a:t>
            </a:r>
            <a:endParaRPr lang="en-US" sz="3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801728" y="4131774"/>
            <a:ext cx="2579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12 Million +</a:t>
            </a:r>
            <a:endParaRPr lang="en-US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3607752" y="4058064"/>
            <a:ext cx="882396" cy="11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247149" y="4920831"/>
            <a:ext cx="55007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902997" y="4922154"/>
            <a:ext cx="78815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610334" y="4920175"/>
            <a:ext cx="51814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47098" y="4068083"/>
            <a:ext cx="1242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NRMCA New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4588537" y="4066105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Existing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3445121" y="4949970"/>
            <a:ext cx="859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Affiliates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4256596" y="4947992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PCA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4985508" y="4947991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CRSI</a:t>
            </a:r>
            <a:endParaRPr lang="en-US" sz="1400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4756441" y="4060339"/>
            <a:ext cx="470689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526411" y="4387287"/>
            <a:ext cx="2233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$$  $$  $$$</a:t>
            </a:r>
            <a:endParaRPr lang="en-US" sz="3200" b="1" dirty="0"/>
          </a:p>
        </p:txBody>
      </p:sp>
      <p:sp>
        <p:nvSpPr>
          <p:cNvPr id="55" name="Left Brace 54"/>
          <p:cNvSpPr/>
          <p:nvPr/>
        </p:nvSpPr>
        <p:spPr>
          <a:xfrm>
            <a:off x="3199503" y="3720935"/>
            <a:ext cx="253415" cy="1497300"/>
          </a:xfrm>
          <a:prstGeom prst="leftBrac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2957" y="2286001"/>
          <a:ext cx="8611735" cy="2438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79675"/>
                <a:gridCol w="1146412"/>
                <a:gridCol w="1146412"/>
                <a:gridCol w="1146412"/>
                <a:gridCol w="1146412"/>
                <a:gridCol w="1146412"/>
              </a:tblGrid>
              <a:tr h="3810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Concrete Programs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Calibri" pitchFamily="34" charset="0"/>
                        </a:rPr>
                        <a:t>2016</a:t>
                      </a:r>
                      <a:endParaRPr lang="en-US" sz="2400" b="1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2020</a:t>
                      </a:r>
                    </a:p>
                  </a:txBody>
                  <a:tcPr/>
                </a:tc>
              </a:tr>
              <a:tr h="33023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Calibri" pitchFamily="34" charset="0"/>
                        </a:rPr>
                        <a:t>Website Visitors</a:t>
                      </a:r>
                      <a:endParaRPr lang="en-US" sz="2000" b="0" dirty="0" smtClean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100,000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200,000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400,000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400,000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400,000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5814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alibri" pitchFamily="34" charset="0"/>
                        </a:rPr>
                        <a:t>Tradeshows</a:t>
                      </a:r>
                      <a:r>
                        <a:rPr lang="en-US" sz="2000" baseline="0" dirty="0" smtClean="0">
                          <a:latin typeface="Calibri" pitchFamily="34" charset="0"/>
                        </a:rPr>
                        <a:t> Attended</a:t>
                      </a:r>
                      <a:endParaRPr lang="en-US" sz="2000" b="0" dirty="0" smtClean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3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6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6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6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6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3023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Calibri" pitchFamily="34" charset="0"/>
                        </a:rPr>
                        <a:t>Conferences</a:t>
                      </a:r>
                      <a:r>
                        <a:rPr lang="en-US" sz="2000" baseline="0" dirty="0" smtClean="0">
                          <a:latin typeface="Calibri" pitchFamily="34" charset="0"/>
                        </a:rPr>
                        <a:t> Hosted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1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1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1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1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1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33023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Calibri" pitchFamily="34" charset="0"/>
                        </a:rPr>
                        <a:t>Building Awards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0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1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0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1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0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33023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Calibri" pitchFamily="34" charset="0"/>
                        </a:rPr>
                        <a:t>Case Studies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</a:rPr>
                        <a:t>4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8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12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12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</a:rPr>
                        <a:t>12</a:t>
                      </a:r>
                      <a:endParaRPr lang="en-US" sz="2000" b="0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Targets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0091" y="1007575"/>
            <a:ext cx="2146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CONCRETE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DESIGN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ASSISTANCE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5" name="Group 108"/>
          <p:cNvGrpSpPr/>
          <p:nvPr/>
        </p:nvGrpSpPr>
        <p:grpSpPr>
          <a:xfrm>
            <a:off x="3010373" y="1733386"/>
            <a:ext cx="2227438" cy="438199"/>
            <a:chOff x="2898726" y="4383007"/>
            <a:chExt cx="2227438" cy="438199"/>
          </a:xfrm>
        </p:grpSpPr>
        <p:pic>
          <p:nvPicPr>
            <p:cNvPr id="70" name="Picture 69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8726" y="4383007"/>
              <a:ext cx="436738" cy="438199"/>
            </a:xfrm>
            <a:prstGeom prst="rect">
              <a:avLst/>
            </a:prstGeom>
          </p:spPr>
        </p:pic>
        <p:pic>
          <p:nvPicPr>
            <p:cNvPr id="71" name="Picture 70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5426" y="4383007"/>
              <a:ext cx="436738" cy="438199"/>
            </a:xfrm>
            <a:prstGeom prst="rect">
              <a:avLst/>
            </a:prstGeom>
          </p:spPr>
        </p:pic>
        <p:pic>
          <p:nvPicPr>
            <p:cNvPr id="72" name="Picture 71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13076" y="4383007"/>
              <a:ext cx="436738" cy="438199"/>
            </a:xfrm>
            <a:prstGeom prst="rect">
              <a:avLst/>
            </a:prstGeom>
          </p:spPr>
        </p:pic>
        <p:pic>
          <p:nvPicPr>
            <p:cNvPr id="73" name="Picture 72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9776" y="4383007"/>
              <a:ext cx="436738" cy="438199"/>
            </a:xfrm>
            <a:prstGeom prst="rect">
              <a:avLst/>
            </a:prstGeom>
          </p:spPr>
        </p:pic>
        <p:pic>
          <p:nvPicPr>
            <p:cNvPr id="74" name="Picture 73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27426" y="4383007"/>
              <a:ext cx="436738" cy="438199"/>
            </a:xfrm>
            <a:prstGeom prst="rect">
              <a:avLst/>
            </a:prstGeom>
          </p:spPr>
        </p:pic>
        <p:pic>
          <p:nvPicPr>
            <p:cNvPr id="75" name="Picture 74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75076" y="4383007"/>
              <a:ext cx="436738" cy="438199"/>
            </a:xfrm>
            <a:prstGeom prst="rect">
              <a:avLst/>
            </a:prstGeom>
          </p:spPr>
        </p:pic>
        <p:pic>
          <p:nvPicPr>
            <p:cNvPr id="76" name="Picture 75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89426" y="4383007"/>
              <a:ext cx="436738" cy="438199"/>
            </a:xfrm>
            <a:prstGeom prst="rect">
              <a:avLst/>
            </a:prstGeom>
          </p:spPr>
        </p:pic>
        <p:pic>
          <p:nvPicPr>
            <p:cNvPr id="77" name="Picture 76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41776" y="4383007"/>
              <a:ext cx="436738" cy="438199"/>
            </a:xfrm>
            <a:prstGeom prst="rect">
              <a:avLst/>
            </a:prstGeom>
          </p:spPr>
        </p:pic>
      </p:grpSp>
      <p:sp>
        <p:nvSpPr>
          <p:cNvPr id="79" name="TextBox 78"/>
          <p:cNvSpPr txBox="1"/>
          <p:nvPr/>
        </p:nvSpPr>
        <p:spPr>
          <a:xfrm>
            <a:off x="5187771" y="1735661"/>
            <a:ext cx="3294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8 in 2018 and beyond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7" name="Left Brace 106"/>
          <p:cNvSpPr/>
          <p:nvPr/>
        </p:nvSpPr>
        <p:spPr>
          <a:xfrm>
            <a:off x="2820638" y="899122"/>
            <a:ext cx="234758" cy="1380930"/>
          </a:xfrm>
          <a:prstGeom prst="leftBrac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156539" y="1048411"/>
            <a:ext cx="1993639" cy="4851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150 projects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62367" y="1060410"/>
            <a:ext cx="3038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in 2018 and beyond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770605" y="2804851"/>
            <a:ext cx="1997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CONCRETE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EDUCATION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PROGRAMS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44" name="Group 108"/>
          <p:cNvGrpSpPr/>
          <p:nvPr/>
        </p:nvGrpSpPr>
        <p:grpSpPr>
          <a:xfrm>
            <a:off x="2994604" y="3577973"/>
            <a:ext cx="1465438" cy="438199"/>
            <a:chOff x="2898726" y="4383007"/>
            <a:chExt cx="1465438" cy="438199"/>
          </a:xfrm>
        </p:grpSpPr>
        <p:pic>
          <p:nvPicPr>
            <p:cNvPr id="45" name="Picture 44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8726" y="4383007"/>
              <a:ext cx="436738" cy="438199"/>
            </a:xfrm>
            <a:prstGeom prst="rect">
              <a:avLst/>
            </a:prstGeom>
          </p:spPr>
        </p:pic>
        <p:pic>
          <p:nvPicPr>
            <p:cNvPr id="46" name="Picture 45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5426" y="4383007"/>
              <a:ext cx="436738" cy="438199"/>
            </a:xfrm>
            <a:prstGeom prst="rect">
              <a:avLst/>
            </a:prstGeom>
          </p:spPr>
        </p:pic>
        <p:pic>
          <p:nvPicPr>
            <p:cNvPr id="47" name="Picture 46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13076" y="4383007"/>
              <a:ext cx="436738" cy="438199"/>
            </a:xfrm>
            <a:prstGeom prst="rect">
              <a:avLst/>
            </a:prstGeom>
          </p:spPr>
        </p:pic>
        <p:pic>
          <p:nvPicPr>
            <p:cNvPr id="48" name="Picture 47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9776" y="4383007"/>
              <a:ext cx="436738" cy="438199"/>
            </a:xfrm>
            <a:prstGeom prst="rect">
              <a:avLst/>
            </a:prstGeom>
          </p:spPr>
        </p:pic>
        <p:pic>
          <p:nvPicPr>
            <p:cNvPr id="49" name="Picture 48" descr="Ma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27426" y="4383007"/>
              <a:ext cx="436738" cy="438199"/>
            </a:xfrm>
            <a:prstGeom prst="rect">
              <a:avLst/>
            </a:prstGeom>
          </p:spPr>
        </p:pic>
      </p:grpSp>
      <p:sp>
        <p:nvSpPr>
          <p:cNvPr id="50" name="TextBox 49"/>
          <p:cNvSpPr txBox="1"/>
          <p:nvPr/>
        </p:nvSpPr>
        <p:spPr>
          <a:xfrm>
            <a:off x="4353120" y="3402826"/>
            <a:ext cx="3038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5,000 attendees</a:t>
            </a:r>
            <a:b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in 2018 and beyond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1" name="Left Brace 50"/>
          <p:cNvSpPr/>
          <p:nvPr/>
        </p:nvSpPr>
        <p:spPr>
          <a:xfrm>
            <a:off x="2804869" y="2743709"/>
            <a:ext cx="234758" cy="1380930"/>
          </a:xfrm>
          <a:prstGeom prst="leftBrac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140770" y="2892998"/>
            <a:ext cx="1210984" cy="4851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50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321374" y="2904998"/>
            <a:ext cx="4543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programs in 2018 and beyond</a:t>
            </a:r>
            <a:endParaRPr lang="en-US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768221" y="4756879"/>
            <a:ext cx="19479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CONCRETE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CODES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ADVOCACY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5" name="Picture 54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5587" y="5498459"/>
            <a:ext cx="436738" cy="438199"/>
          </a:xfrm>
          <a:prstGeom prst="rect">
            <a:avLst/>
          </a:prstGeom>
        </p:spPr>
      </p:pic>
      <p:pic>
        <p:nvPicPr>
          <p:cNvPr id="56" name="Picture 55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2287" y="5498459"/>
            <a:ext cx="436738" cy="438199"/>
          </a:xfrm>
          <a:prstGeom prst="rect">
            <a:avLst/>
          </a:prstGeom>
        </p:spPr>
      </p:pic>
      <p:pic>
        <p:nvPicPr>
          <p:cNvPr id="57" name="Picture 56" descr="M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9937" y="5498459"/>
            <a:ext cx="436738" cy="43819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3858307" y="5541677"/>
            <a:ext cx="3604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3 (2 new, 1 existing) by 2017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9" name="Left Brace 58"/>
          <p:cNvSpPr/>
          <p:nvPr/>
        </p:nvSpPr>
        <p:spPr>
          <a:xfrm>
            <a:off x="2815852" y="4664195"/>
            <a:ext cx="234758" cy="1380930"/>
          </a:xfrm>
          <a:prstGeom prst="leftBrac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151753" y="4813484"/>
            <a:ext cx="1352477" cy="4851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smtClean="0"/>
              <a:t>100</a:t>
            </a:r>
            <a:endParaRPr lang="en-US" sz="2000" b="1" dirty="0"/>
          </a:p>
        </p:txBody>
      </p:sp>
      <p:sp>
        <p:nvSpPr>
          <p:cNvPr id="61" name="Rectangle 60"/>
          <p:cNvSpPr/>
          <p:nvPr/>
        </p:nvSpPr>
        <p:spPr>
          <a:xfrm>
            <a:off x="4477570" y="4844145"/>
            <a:ext cx="4346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proposals reviewed and proposed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sz="3600" dirty="0" smtClean="0"/>
              <a:t>Green Building Targets</a:t>
            </a:r>
            <a:endParaRPr lang="en-US" sz="3600" dirty="0"/>
          </a:p>
        </p:txBody>
      </p:sp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2454167" y="1065919"/>
          <a:ext cx="4264925" cy="5593080"/>
        </p:xfrm>
        <a:graphic>
          <a:graphicData uri="http://schemas.openxmlformats.org/drawingml/2006/table">
            <a:tbl>
              <a:tblPr/>
              <a:tblGrid>
                <a:gridCol w="4264925"/>
              </a:tblGrid>
              <a:tr h="212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CONCRETE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(FY16-FY18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07257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Environmental Product Declarations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65138" marR="0" lvl="0" indent="-23336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IW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EPD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for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48 Products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65138" marR="0" lvl="0" indent="-23336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2000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product specific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EPDs FY15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65138" marR="0" lvl="0" indent="-23336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5000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product specific EPDs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FY18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18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Responsible Sourcing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CSC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Certification FY16</a:t>
                      </a: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Target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a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cceptance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by USGBC FY17</a:t>
                      </a: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Target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companies certified FY16</a:t>
                      </a: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Target 10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companies certified FY17</a:t>
                      </a: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Target 20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companies certified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FY18</a:t>
                      </a: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027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Material Ingredient Disclosure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Guide for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concrete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in FY16</a:t>
                      </a: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Industry wide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disclosure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FY17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companies with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HPDs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FY17</a:t>
                      </a:r>
                    </a:p>
                    <a:p>
                      <a:pPr marL="463550" marR="0" lvl="0" indent="-2317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companies with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HPDs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FY18</a:t>
                      </a: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70657105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7504" y="0"/>
            <a:ext cx="953900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Integrating National and Local Resources</a:t>
            </a:r>
            <a:endParaRPr lang="en-US" dirty="0"/>
          </a:p>
        </p:txBody>
      </p:sp>
      <p:pic>
        <p:nvPicPr>
          <p:cNvPr id="4" name="Picture 3" descr="NRMCA State Affiliate Logo gre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656" y="1662631"/>
            <a:ext cx="3778380" cy="6135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03320335_Large.jpg"/>
          <p:cNvPicPr>
            <a:picLocks noChangeAspect="1"/>
          </p:cNvPicPr>
          <p:nvPr/>
        </p:nvPicPr>
        <p:blipFill>
          <a:blip r:embed="rId2" cstate="print"/>
          <a:srcRect r="111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2900" y="580864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Softwood Lumber Board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2014 Annual Report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5517610" y="335675"/>
            <a:ext cx="3135085" cy="1306285"/>
            <a:chOff x="578498" y="2052735"/>
            <a:chExt cx="3135085" cy="1306285"/>
          </a:xfrm>
        </p:grpSpPr>
        <p:sp>
          <p:nvSpPr>
            <p:cNvPr id="10" name="Rectangle 9"/>
            <p:cNvSpPr/>
            <p:nvPr/>
          </p:nvSpPr>
          <p:spPr>
            <a:xfrm>
              <a:off x="578498" y="2052735"/>
              <a:ext cx="3135085" cy="1306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Woodworks log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088" y="2174810"/>
              <a:ext cx="2755545" cy="495548"/>
            </a:xfrm>
            <a:prstGeom prst="rect">
              <a:avLst/>
            </a:prstGeom>
          </p:spPr>
        </p:pic>
        <p:pic>
          <p:nvPicPr>
            <p:cNvPr id="12" name="Picture 11" descr="american wood council 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630" y="2722594"/>
              <a:ext cx="2768341" cy="55366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388660" y="1641960"/>
            <a:ext cx="32640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$33M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Partnering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developers /designers</a:t>
            </a:r>
          </a:p>
          <a:p>
            <a:r>
              <a:rPr lang="en-US" dirty="0" smtClean="0"/>
              <a:t>Identify concrete contractors</a:t>
            </a:r>
          </a:p>
          <a:p>
            <a:r>
              <a:rPr lang="en-US" dirty="0" smtClean="0"/>
              <a:t>Host education programs</a:t>
            </a:r>
          </a:p>
          <a:p>
            <a:r>
              <a:rPr lang="en-US" dirty="0" smtClean="0"/>
              <a:t>Assist with advocacy</a:t>
            </a:r>
          </a:p>
          <a:p>
            <a:r>
              <a:rPr lang="en-US" dirty="0" smtClean="0"/>
              <a:t>Exhibit and present at local trade shows</a:t>
            </a:r>
          </a:p>
          <a:p>
            <a:r>
              <a:rPr lang="en-US" dirty="0" smtClean="0"/>
              <a:t>Advertise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5711455.jpg"/>
          <p:cNvPicPr>
            <a:picLocks noChangeAspect="1"/>
          </p:cNvPicPr>
          <p:nvPr/>
        </p:nvPicPr>
        <p:blipFill>
          <a:blip r:embed="rId2" cstate="print"/>
          <a:srcRect r="46448"/>
          <a:stretch>
            <a:fillRect/>
          </a:stretch>
        </p:blipFill>
        <p:spPr>
          <a:xfrm>
            <a:off x="-9144" y="0"/>
            <a:ext cx="545744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4838700" y="495301"/>
            <a:ext cx="4076700" cy="3810000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bg1"/>
                </a:solidFill>
              </a:rPr>
              <a:t>Strategy for Promoting Concrete For Low/Mid-Rise Buildings</a:t>
            </a:r>
          </a:p>
        </p:txBody>
      </p:sp>
      <p:pic>
        <p:nvPicPr>
          <p:cNvPr id="6" name="Picture 5" descr="NRMCALogo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3699" y="4814844"/>
            <a:ext cx="1799787" cy="16240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03320335Large.jpg"/>
          <p:cNvPicPr>
            <a:picLocks noChangeAspect="1"/>
          </p:cNvPicPr>
          <p:nvPr/>
        </p:nvPicPr>
        <p:blipFill>
          <a:blip r:embed="rId3" cstate="print"/>
          <a:srcRect r="23740"/>
          <a:stretch>
            <a:fillRect/>
          </a:stretch>
        </p:blipFill>
        <p:spPr>
          <a:xfrm>
            <a:off x="0" y="-1"/>
            <a:ext cx="3947886" cy="3451266"/>
          </a:xfrm>
          <a:prstGeom prst="rect">
            <a:avLst/>
          </a:prstGeom>
        </p:spPr>
      </p:pic>
      <p:pic>
        <p:nvPicPr>
          <p:cNvPr id="2" name="Picture 1" descr="CLT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2057" y="0"/>
            <a:ext cx="5021943" cy="3451265"/>
          </a:xfrm>
          <a:prstGeom prst="rect">
            <a:avLst/>
          </a:prstGeom>
        </p:spPr>
      </p:pic>
      <p:pic>
        <p:nvPicPr>
          <p:cNvPr id="4" name="Picture 3" descr="stadthaus.jpg"/>
          <p:cNvPicPr>
            <a:picLocks noChangeAspect="1"/>
          </p:cNvPicPr>
          <p:nvPr/>
        </p:nvPicPr>
        <p:blipFill>
          <a:blip r:embed="rId5" cstate="print"/>
          <a:srcRect l="4536" r="2262"/>
          <a:stretch>
            <a:fillRect/>
          </a:stretch>
        </p:blipFill>
        <p:spPr>
          <a:xfrm>
            <a:off x="6168573" y="3624944"/>
            <a:ext cx="2975427" cy="3233056"/>
          </a:xfrm>
          <a:prstGeom prst="rect">
            <a:avLst/>
          </a:prstGeom>
        </p:spPr>
      </p:pic>
      <p:pic>
        <p:nvPicPr>
          <p:cNvPr id="5" name="Picture 4" descr="11640.01.20.2006004.jpg"/>
          <p:cNvPicPr>
            <a:picLocks noChangeAspect="1"/>
          </p:cNvPicPr>
          <p:nvPr/>
        </p:nvPicPr>
        <p:blipFill>
          <a:blip r:embed="rId6" cstate="print"/>
          <a:srcRect r="33231"/>
          <a:stretch>
            <a:fillRect/>
          </a:stretch>
        </p:blipFill>
        <p:spPr>
          <a:xfrm>
            <a:off x="0" y="3624944"/>
            <a:ext cx="2510971" cy="3233056"/>
          </a:xfrm>
          <a:prstGeom prst="rect">
            <a:avLst/>
          </a:prstGeom>
        </p:spPr>
      </p:pic>
      <p:pic>
        <p:nvPicPr>
          <p:cNvPr id="6" name="Picture 5" descr="Wood Office Buildi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5181" y="3624944"/>
            <a:ext cx="3292505" cy="32330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4811" y="1735611"/>
            <a:ext cx="2199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WOOD</a:t>
            </a:r>
          </a:p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HUMAN</a:t>
            </a:r>
          </a:p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RESOURCES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endParaRPr lang="en-US" sz="1600" dirty="0">
              <a:solidFill>
                <a:srgbClr val="C00000"/>
              </a:solidFill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3012685" y="1600901"/>
            <a:ext cx="2741788" cy="438199"/>
            <a:chOff x="2879676" y="2019251"/>
            <a:chExt cx="2741788" cy="438199"/>
          </a:xfrm>
        </p:grpSpPr>
        <p:pic>
          <p:nvPicPr>
            <p:cNvPr id="15" name="Picture 14" descr="Man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4726" y="2019251"/>
              <a:ext cx="436738" cy="438199"/>
            </a:xfrm>
            <a:prstGeom prst="rect">
              <a:avLst/>
            </a:prstGeom>
          </p:spPr>
        </p:pic>
        <p:pic>
          <p:nvPicPr>
            <p:cNvPr id="16" name="Picture 15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076" y="2019251"/>
              <a:ext cx="436738" cy="438199"/>
            </a:xfrm>
            <a:prstGeom prst="rect">
              <a:avLst/>
            </a:prstGeom>
          </p:spPr>
        </p:pic>
        <p:pic>
          <p:nvPicPr>
            <p:cNvPr id="7" name="Picture 6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9676" y="2019251"/>
              <a:ext cx="436738" cy="438199"/>
            </a:xfrm>
            <a:prstGeom prst="rect">
              <a:avLst/>
            </a:prstGeom>
          </p:spPr>
        </p:pic>
        <p:pic>
          <p:nvPicPr>
            <p:cNvPr id="8" name="Picture 7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6376" y="2019251"/>
              <a:ext cx="436738" cy="438199"/>
            </a:xfrm>
            <a:prstGeom prst="rect">
              <a:avLst/>
            </a:prstGeom>
          </p:spPr>
        </p:pic>
        <p:pic>
          <p:nvPicPr>
            <p:cNvPr id="9" name="Picture 8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4026" y="2019251"/>
              <a:ext cx="436738" cy="438199"/>
            </a:xfrm>
            <a:prstGeom prst="rect">
              <a:avLst/>
            </a:prstGeom>
          </p:spPr>
        </p:pic>
        <p:pic>
          <p:nvPicPr>
            <p:cNvPr id="11" name="Picture 10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0726" y="2019251"/>
              <a:ext cx="436738" cy="438199"/>
            </a:xfrm>
            <a:prstGeom prst="rect">
              <a:avLst/>
            </a:prstGeom>
          </p:spPr>
        </p:pic>
        <p:pic>
          <p:nvPicPr>
            <p:cNvPr id="10" name="Picture 9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8376" y="2019251"/>
              <a:ext cx="436738" cy="438199"/>
            </a:xfrm>
            <a:prstGeom prst="rect">
              <a:avLst/>
            </a:prstGeom>
          </p:spPr>
        </p:pic>
        <p:pic>
          <p:nvPicPr>
            <p:cNvPr id="12" name="Picture 11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6026" y="2019251"/>
              <a:ext cx="436738" cy="438199"/>
            </a:xfrm>
            <a:prstGeom prst="rect">
              <a:avLst/>
            </a:prstGeom>
          </p:spPr>
        </p:pic>
        <p:pic>
          <p:nvPicPr>
            <p:cNvPr id="13" name="Picture 12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0376" y="2019251"/>
              <a:ext cx="436738" cy="438199"/>
            </a:xfrm>
            <a:prstGeom prst="rect">
              <a:avLst/>
            </a:prstGeom>
          </p:spPr>
        </p:pic>
        <p:pic>
          <p:nvPicPr>
            <p:cNvPr id="14" name="Picture 13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2726" y="2019251"/>
              <a:ext cx="436738" cy="438199"/>
            </a:xfrm>
            <a:prstGeom prst="rect">
              <a:avLst/>
            </a:prstGeom>
          </p:spPr>
        </p:pic>
      </p:grpSp>
      <p:grpSp>
        <p:nvGrpSpPr>
          <p:cNvPr id="3" name="Group 17"/>
          <p:cNvGrpSpPr/>
          <p:nvPr/>
        </p:nvGrpSpPr>
        <p:grpSpPr>
          <a:xfrm>
            <a:off x="5584435" y="1600901"/>
            <a:ext cx="2741788" cy="438199"/>
            <a:chOff x="2879676" y="2019251"/>
            <a:chExt cx="2741788" cy="438199"/>
          </a:xfrm>
        </p:grpSpPr>
        <p:pic>
          <p:nvPicPr>
            <p:cNvPr id="19" name="Picture 18" descr="Man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4726" y="2019251"/>
              <a:ext cx="436738" cy="438199"/>
            </a:xfrm>
            <a:prstGeom prst="rect">
              <a:avLst/>
            </a:prstGeom>
          </p:spPr>
        </p:pic>
        <p:pic>
          <p:nvPicPr>
            <p:cNvPr id="20" name="Picture 19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076" y="2019251"/>
              <a:ext cx="436738" cy="438199"/>
            </a:xfrm>
            <a:prstGeom prst="rect">
              <a:avLst/>
            </a:prstGeom>
          </p:spPr>
        </p:pic>
        <p:pic>
          <p:nvPicPr>
            <p:cNvPr id="21" name="Picture 20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9676" y="2019251"/>
              <a:ext cx="436738" cy="438199"/>
            </a:xfrm>
            <a:prstGeom prst="rect">
              <a:avLst/>
            </a:prstGeom>
          </p:spPr>
        </p:pic>
        <p:pic>
          <p:nvPicPr>
            <p:cNvPr id="22" name="Picture 21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6376" y="2019251"/>
              <a:ext cx="436738" cy="438199"/>
            </a:xfrm>
            <a:prstGeom prst="rect">
              <a:avLst/>
            </a:prstGeom>
          </p:spPr>
        </p:pic>
        <p:pic>
          <p:nvPicPr>
            <p:cNvPr id="23" name="Picture 22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4026" y="2019251"/>
              <a:ext cx="436738" cy="438199"/>
            </a:xfrm>
            <a:prstGeom prst="rect">
              <a:avLst/>
            </a:prstGeom>
          </p:spPr>
        </p:pic>
        <p:pic>
          <p:nvPicPr>
            <p:cNvPr id="24" name="Picture 23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0726" y="2019251"/>
              <a:ext cx="436738" cy="438199"/>
            </a:xfrm>
            <a:prstGeom prst="rect">
              <a:avLst/>
            </a:prstGeom>
          </p:spPr>
        </p:pic>
        <p:pic>
          <p:nvPicPr>
            <p:cNvPr id="25" name="Picture 24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8376" y="2019251"/>
              <a:ext cx="436738" cy="438199"/>
            </a:xfrm>
            <a:prstGeom prst="rect">
              <a:avLst/>
            </a:prstGeom>
          </p:spPr>
        </p:pic>
        <p:pic>
          <p:nvPicPr>
            <p:cNvPr id="26" name="Picture 25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6026" y="2019251"/>
              <a:ext cx="436738" cy="438199"/>
            </a:xfrm>
            <a:prstGeom prst="rect">
              <a:avLst/>
            </a:prstGeom>
          </p:spPr>
        </p:pic>
        <p:pic>
          <p:nvPicPr>
            <p:cNvPr id="27" name="Picture 26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0376" y="2019251"/>
              <a:ext cx="436738" cy="438199"/>
            </a:xfrm>
            <a:prstGeom prst="rect">
              <a:avLst/>
            </a:prstGeom>
          </p:spPr>
        </p:pic>
        <p:pic>
          <p:nvPicPr>
            <p:cNvPr id="28" name="Picture 27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2726" y="2019251"/>
              <a:ext cx="436738" cy="438199"/>
            </a:xfrm>
            <a:prstGeom prst="rect">
              <a:avLst/>
            </a:prstGeom>
          </p:spPr>
        </p:pic>
      </p:grpSp>
      <p:pic>
        <p:nvPicPr>
          <p:cNvPr id="32" name="Picture 31" descr="M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4435" y="2572500"/>
            <a:ext cx="436738" cy="438199"/>
          </a:xfrm>
          <a:prstGeom prst="rect">
            <a:avLst/>
          </a:prstGeom>
        </p:spPr>
      </p:pic>
      <p:pic>
        <p:nvPicPr>
          <p:cNvPr id="33" name="Picture 32" descr="M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1135" y="2572500"/>
            <a:ext cx="436738" cy="438199"/>
          </a:xfrm>
          <a:prstGeom prst="rect">
            <a:avLst/>
          </a:prstGeom>
        </p:spPr>
      </p:pic>
      <p:pic>
        <p:nvPicPr>
          <p:cNvPr id="34" name="Picture 33" descr="M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8785" y="2572500"/>
            <a:ext cx="436738" cy="438199"/>
          </a:xfrm>
          <a:prstGeom prst="rect">
            <a:avLst/>
          </a:prstGeom>
        </p:spPr>
      </p:pic>
      <p:pic>
        <p:nvPicPr>
          <p:cNvPr id="35" name="Picture 34" descr="M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5485" y="2572500"/>
            <a:ext cx="436738" cy="438199"/>
          </a:xfrm>
          <a:prstGeom prst="rect">
            <a:avLst/>
          </a:prstGeom>
        </p:spPr>
      </p:pic>
      <p:grpSp>
        <p:nvGrpSpPr>
          <p:cNvPr id="5" name="Group 39"/>
          <p:cNvGrpSpPr/>
          <p:nvPr/>
        </p:nvGrpSpPr>
        <p:grpSpPr>
          <a:xfrm>
            <a:off x="3012685" y="2096201"/>
            <a:ext cx="2741788" cy="438199"/>
            <a:chOff x="2879676" y="2019251"/>
            <a:chExt cx="2741788" cy="438199"/>
          </a:xfrm>
        </p:grpSpPr>
        <p:pic>
          <p:nvPicPr>
            <p:cNvPr id="41" name="Picture 40" descr="Man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4726" y="2019251"/>
              <a:ext cx="436738" cy="438199"/>
            </a:xfrm>
            <a:prstGeom prst="rect">
              <a:avLst/>
            </a:prstGeom>
          </p:spPr>
        </p:pic>
        <p:pic>
          <p:nvPicPr>
            <p:cNvPr id="42" name="Picture 41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076" y="2019251"/>
              <a:ext cx="436738" cy="438199"/>
            </a:xfrm>
            <a:prstGeom prst="rect">
              <a:avLst/>
            </a:prstGeom>
          </p:spPr>
        </p:pic>
        <p:pic>
          <p:nvPicPr>
            <p:cNvPr id="43" name="Picture 42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9676" y="2019251"/>
              <a:ext cx="436738" cy="438199"/>
            </a:xfrm>
            <a:prstGeom prst="rect">
              <a:avLst/>
            </a:prstGeom>
          </p:spPr>
        </p:pic>
        <p:pic>
          <p:nvPicPr>
            <p:cNvPr id="44" name="Picture 43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6376" y="2019251"/>
              <a:ext cx="436738" cy="438199"/>
            </a:xfrm>
            <a:prstGeom prst="rect">
              <a:avLst/>
            </a:prstGeom>
          </p:spPr>
        </p:pic>
        <p:pic>
          <p:nvPicPr>
            <p:cNvPr id="45" name="Picture 44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4026" y="2019251"/>
              <a:ext cx="436738" cy="438199"/>
            </a:xfrm>
            <a:prstGeom prst="rect">
              <a:avLst/>
            </a:prstGeom>
          </p:spPr>
        </p:pic>
        <p:pic>
          <p:nvPicPr>
            <p:cNvPr id="46" name="Picture 45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0726" y="2019251"/>
              <a:ext cx="436738" cy="438199"/>
            </a:xfrm>
            <a:prstGeom prst="rect">
              <a:avLst/>
            </a:prstGeom>
          </p:spPr>
        </p:pic>
        <p:pic>
          <p:nvPicPr>
            <p:cNvPr id="47" name="Picture 46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8376" y="2019251"/>
              <a:ext cx="436738" cy="438199"/>
            </a:xfrm>
            <a:prstGeom prst="rect">
              <a:avLst/>
            </a:prstGeom>
          </p:spPr>
        </p:pic>
        <p:pic>
          <p:nvPicPr>
            <p:cNvPr id="48" name="Picture 47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6026" y="2019251"/>
              <a:ext cx="436738" cy="438199"/>
            </a:xfrm>
            <a:prstGeom prst="rect">
              <a:avLst/>
            </a:prstGeom>
          </p:spPr>
        </p:pic>
        <p:pic>
          <p:nvPicPr>
            <p:cNvPr id="49" name="Picture 48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0376" y="2019251"/>
              <a:ext cx="436738" cy="438199"/>
            </a:xfrm>
            <a:prstGeom prst="rect">
              <a:avLst/>
            </a:prstGeom>
          </p:spPr>
        </p:pic>
        <p:pic>
          <p:nvPicPr>
            <p:cNvPr id="50" name="Picture 49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2726" y="2019251"/>
              <a:ext cx="436738" cy="438199"/>
            </a:xfrm>
            <a:prstGeom prst="rect">
              <a:avLst/>
            </a:prstGeom>
          </p:spPr>
        </p:pic>
      </p:grpSp>
      <p:grpSp>
        <p:nvGrpSpPr>
          <p:cNvPr id="6" name="Group 50"/>
          <p:cNvGrpSpPr/>
          <p:nvPr/>
        </p:nvGrpSpPr>
        <p:grpSpPr>
          <a:xfrm>
            <a:off x="5584435" y="2096201"/>
            <a:ext cx="2741788" cy="438199"/>
            <a:chOff x="2879676" y="2019251"/>
            <a:chExt cx="2741788" cy="438199"/>
          </a:xfrm>
        </p:grpSpPr>
        <p:pic>
          <p:nvPicPr>
            <p:cNvPr id="52" name="Picture 51" descr="Man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4726" y="2019251"/>
              <a:ext cx="436738" cy="438199"/>
            </a:xfrm>
            <a:prstGeom prst="rect">
              <a:avLst/>
            </a:prstGeom>
          </p:spPr>
        </p:pic>
        <p:pic>
          <p:nvPicPr>
            <p:cNvPr id="53" name="Picture 52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076" y="2019251"/>
              <a:ext cx="436738" cy="438199"/>
            </a:xfrm>
            <a:prstGeom prst="rect">
              <a:avLst/>
            </a:prstGeom>
          </p:spPr>
        </p:pic>
        <p:pic>
          <p:nvPicPr>
            <p:cNvPr id="54" name="Picture 53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9676" y="2019251"/>
              <a:ext cx="436738" cy="438199"/>
            </a:xfrm>
            <a:prstGeom prst="rect">
              <a:avLst/>
            </a:prstGeom>
          </p:spPr>
        </p:pic>
        <p:pic>
          <p:nvPicPr>
            <p:cNvPr id="55" name="Picture 54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6376" y="2019251"/>
              <a:ext cx="436738" cy="438199"/>
            </a:xfrm>
            <a:prstGeom prst="rect">
              <a:avLst/>
            </a:prstGeom>
          </p:spPr>
        </p:pic>
        <p:pic>
          <p:nvPicPr>
            <p:cNvPr id="56" name="Picture 55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4026" y="2019251"/>
              <a:ext cx="436738" cy="438199"/>
            </a:xfrm>
            <a:prstGeom prst="rect">
              <a:avLst/>
            </a:prstGeom>
          </p:spPr>
        </p:pic>
        <p:pic>
          <p:nvPicPr>
            <p:cNvPr id="57" name="Picture 56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0726" y="2019251"/>
              <a:ext cx="436738" cy="438199"/>
            </a:xfrm>
            <a:prstGeom prst="rect">
              <a:avLst/>
            </a:prstGeom>
          </p:spPr>
        </p:pic>
        <p:pic>
          <p:nvPicPr>
            <p:cNvPr id="58" name="Picture 57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8376" y="2019251"/>
              <a:ext cx="436738" cy="438199"/>
            </a:xfrm>
            <a:prstGeom prst="rect">
              <a:avLst/>
            </a:prstGeom>
          </p:spPr>
        </p:pic>
        <p:pic>
          <p:nvPicPr>
            <p:cNvPr id="59" name="Picture 58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6026" y="2019251"/>
              <a:ext cx="436738" cy="438199"/>
            </a:xfrm>
            <a:prstGeom prst="rect">
              <a:avLst/>
            </a:prstGeom>
          </p:spPr>
        </p:pic>
        <p:pic>
          <p:nvPicPr>
            <p:cNvPr id="60" name="Picture 59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0376" y="2019251"/>
              <a:ext cx="436738" cy="438199"/>
            </a:xfrm>
            <a:prstGeom prst="rect">
              <a:avLst/>
            </a:prstGeom>
          </p:spPr>
        </p:pic>
        <p:pic>
          <p:nvPicPr>
            <p:cNvPr id="61" name="Picture 60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2726" y="2019251"/>
              <a:ext cx="436738" cy="438199"/>
            </a:xfrm>
            <a:prstGeom prst="rect">
              <a:avLst/>
            </a:prstGeom>
          </p:spPr>
        </p:pic>
      </p:grpSp>
      <p:grpSp>
        <p:nvGrpSpPr>
          <p:cNvPr id="17" name="Group 61"/>
          <p:cNvGrpSpPr/>
          <p:nvPr/>
        </p:nvGrpSpPr>
        <p:grpSpPr>
          <a:xfrm>
            <a:off x="3012685" y="2591550"/>
            <a:ext cx="2741788" cy="438199"/>
            <a:chOff x="2879676" y="2019251"/>
            <a:chExt cx="2741788" cy="438199"/>
          </a:xfrm>
        </p:grpSpPr>
        <p:pic>
          <p:nvPicPr>
            <p:cNvPr id="63" name="Picture 62" descr="Man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4726" y="2019251"/>
              <a:ext cx="436738" cy="438199"/>
            </a:xfrm>
            <a:prstGeom prst="rect">
              <a:avLst/>
            </a:prstGeom>
          </p:spPr>
        </p:pic>
        <p:pic>
          <p:nvPicPr>
            <p:cNvPr id="64" name="Picture 63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076" y="2019251"/>
              <a:ext cx="436738" cy="438199"/>
            </a:xfrm>
            <a:prstGeom prst="rect">
              <a:avLst/>
            </a:prstGeom>
          </p:spPr>
        </p:pic>
        <p:pic>
          <p:nvPicPr>
            <p:cNvPr id="65" name="Picture 64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9676" y="2019251"/>
              <a:ext cx="436738" cy="438199"/>
            </a:xfrm>
            <a:prstGeom prst="rect">
              <a:avLst/>
            </a:prstGeom>
          </p:spPr>
        </p:pic>
        <p:pic>
          <p:nvPicPr>
            <p:cNvPr id="66" name="Picture 65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6376" y="2019251"/>
              <a:ext cx="436738" cy="438199"/>
            </a:xfrm>
            <a:prstGeom prst="rect">
              <a:avLst/>
            </a:prstGeom>
          </p:spPr>
        </p:pic>
        <p:pic>
          <p:nvPicPr>
            <p:cNvPr id="67" name="Picture 66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4026" y="2019251"/>
              <a:ext cx="436738" cy="438199"/>
            </a:xfrm>
            <a:prstGeom prst="rect">
              <a:avLst/>
            </a:prstGeom>
          </p:spPr>
        </p:pic>
        <p:pic>
          <p:nvPicPr>
            <p:cNvPr id="68" name="Picture 67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0726" y="2019251"/>
              <a:ext cx="436738" cy="438199"/>
            </a:xfrm>
            <a:prstGeom prst="rect">
              <a:avLst/>
            </a:prstGeom>
          </p:spPr>
        </p:pic>
        <p:pic>
          <p:nvPicPr>
            <p:cNvPr id="69" name="Picture 68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8376" y="2019251"/>
              <a:ext cx="436738" cy="438199"/>
            </a:xfrm>
            <a:prstGeom prst="rect">
              <a:avLst/>
            </a:prstGeom>
          </p:spPr>
        </p:pic>
        <p:pic>
          <p:nvPicPr>
            <p:cNvPr id="70" name="Picture 69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6026" y="2019251"/>
              <a:ext cx="436738" cy="438199"/>
            </a:xfrm>
            <a:prstGeom prst="rect">
              <a:avLst/>
            </a:prstGeom>
          </p:spPr>
        </p:pic>
        <p:pic>
          <p:nvPicPr>
            <p:cNvPr id="71" name="Picture 70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0376" y="2019251"/>
              <a:ext cx="436738" cy="438199"/>
            </a:xfrm>
            <a:prstGeom prst="rect">
              <a:avLst/>
            </a:prstGeom>
          </p:spPr>
        </p:pic>
        <p:pic>
          <p:nvPicPr>
            <p:cNvPr id="72" name="Picture 71" descr="Ma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2726" y="2019251"/>
              <a:ext cx="436738" cy="438199"/>
            </a:xfrm>
            <a:prstGeom prst="rect">
              <a:avLst/>
            </a:prstGeom>
          </p:spPr>
        </p:pic>
      </p:grpSp>
      <p:sp>
        <p:nvSpPr>
          <p:cNvPr id="95" name="TextBox 94"/>
          <p:cNvSpPr txBox="1"/>
          <p:nvPr/>
        </p:nvSpPr>
        <p:spPr>
          <a:xfrm>
            <a:off x="6762409" y="2534400"/>
            <a:ext cx="880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54+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50" name="Left Brace 149"/>
          <p:cNvSpPr/>
          <p:nvPr/>
        </p:nvSpPr>
        <p:spPr>
          <a:xfrm>
            <a:off x="2744803" y="1642160"/>
            <a:ext cx="234758" cy="1380930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455976" y="4219886"/>
            <a:ext cx="2199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WOOD</a:t>
            </a:r>
          </a:p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FINANCIAL</a:t>
            </a:r>
          </a:p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RESOURCES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072544" y="4237799"/>
            <a:ext cx="24609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$$$$$$$$$$</a:t>
            </a:r>
          </a:p>
          <a:p>
            <a:r>
              <a:rPr lang="en-US" sz="3200" b="1" dirty="0" smtClean="0"/>
              <a:t>$$$$$$$$$</a:t>
            </a:r>
            <a:endParaRPr lang="en-US" sz="3200" b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5522112" y="4451647"/>
            <a:ext cx="2518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19 Million + </a:t>
            </a:r>
          </a:p>
        </p:txBody>
      </p:sp>
      <p:sp>
        <p:nvSpPr>
          <p:cNvPr id="107" name="Left Brace 106"/>
          <p:cNvSpPr/>
          <p:nvPr/>
        </p:nvSpPr>
        <p:spPr>
          <a:xfrm>
            <a:off x="2758451" y="4343533"/>
            <a:ext cx="229229" cy="978184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45020" y="2104567"/>
          <a:ext cx="5935365" cy="3169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65267"/>
                <a:gridCol w="2170098"/>
              </a:tblGrid>
              <a:tr h="32741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alibri" pitchFamily="34" charset="0"/>
                        </a:rPr>
                        <a:t>Programs</a:t>
                      </a:r>
                      <a:endParaRPr lang="en-US" sz="32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latin typeface="Calibri" pitchFamily="34" charset="0"/>
                        </a:rPr>
                        <a:t>FY14</a:t>
                      </a:r>
                    </a:p>
                  </a:txBody>
                  <a:tcPr/>
                </a:tc>
              </a:tr>
              <a:tr h="283761"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latin typeface="Calibri" pitchFamily="34" charset="0"/>
                        </a:rPr>
                        <a:t>Website Visitors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Calibri" pitchFamily="34" charset="0"/>
                        </a:rPr>
                        <a:t>654,000</a:t>
                      </a:r>
                      <a:endParaRPr lang="en-US" sz="2800" b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8376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latin typeface="Calibri" pitchFamily="34" charset="0"/>
                        </a:rPr>
                        <a:t>Tradeshows</a:t>
                      </a:r>
                      <a:r>
                        <a:rPr lang="en-US" sz="2800" b="0" baseline="0" dirty="0" smtClean="0">
                          <a:latin typeface="Calibri" pitchFamily="34" charset="0"/>
                        </a:rPr>
                        <a:t> Attended</a:t>
                      </a:r>
                      <a:endParaRPr lang="en-US" sz="2800" b="0" dirty="0" smtClean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Calibri" pitchFamily="34" charset="0"/>
                        </a:rPr>
                        <a:t>68</a:t>
                      </a:r>
                      <a:endParaRPr lang="en-US" sz="2800" b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83761"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latin typeface="Calibri" pitchFamily="34" charset="0"/>
                        </a:rPr>
                        <a:t>Conferences</a:t>
                      </a:r>
                      <a:r>
                        <a:rPr lang="en-US" sz="2800" b="0" baseline="0" dirty="0" smtClean="0">
                          <a:latin typeface="Calibri" pitchFamily="34" charset="0"/>
                        </a:rPr>
                        <a:t> Hosted</a:t>
                      </a:r>
                      <a:endParaRPr lang="en-US" sz="28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Calibri" pitchFamily="34" charset="0"/>
                        </a:rPr>
                        <a:t>9</a:t>
                      </a:r>
                      <a:endParaRPr lang="en-US" sz="2800" b="0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283761"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latin typeface="Calibri" pitchFamily="34" charset="0"/>
                        </a:rPr>
                        <a:t>Building Awards</a:t>
                      </a:r>
                      <a:endParaRPr lang="en-US" sz="28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Calibri" pitchFamily="34" charset="0"/>
                        </a:rPr>
                        <a:t>1</a:t>
                      </a:r>
                      <a:endParaRPr lang="en-US" sz="2800" b="0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283761"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latin typeface="Calibri" pitchFamily="34" charset="0"/>
                        </a:rPr>
                        <a:t>Case Studies</a:t>
                      </a:r>
                      <a:endParaRPr lang="en-US" sz="2800" b="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Calibri" pitchFamily="34" charset="0"/>
                        </a:rPr>
                        <a:t>18</a:t>
                      </a:r>
                      <a:endParaRPr lang="en-US" sz="2800" b="0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36093" y="1185945"/>
            <a:ext cx="5362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WOOD MARKETING RESULTS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MC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RMCA template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NRMCA_template</Template>
  <TotalTime>21658</TotalTime>
  <Words>1121</Words>
  <Application>Microsoft Office PowerPoint</Application>
  <PresentationFormat>On-screen Show (4:3)</PresentationFormat>
  <Paragraphs>362</Paragraphs>
  <Slides>61</Slides>
  <Notes>7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NRMCA_template</vt:lpstr>
      <vt:lpstr>Opportunities and Threats for Concrete in Low/Mid-Rise Buildings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Green Building Initiatives</vt:lpstr>
      <vt:lpstr>RM Concrete use by sector (2014)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Fire</vt:lpstr>
      <vt:lpstr>Noise</vt:lpstr>
      <vt:lpstr>Resilience</vt:lpstr>
      <vt:lpstr>Green Building</vt:lpstr>
      <vt:lpstr>Slide 26</vt:lpstr>
      <vt:lpstr>Wood = Low Cost (First Cost)</vt:lpstr>
      <vt:lpstr>Wood = Innovation</vt:lpstr>
      <vt:lpstr>Wood = Low Carbon (embodied)</vt:lpstr>
      <vt:lpstr>Caution</vt:lpstr>
      <vt:lpstr>Slide 31</vt:lpstr>
      <vt:lpstr>Slide 32</vt:lpstr>
      <vt:lpstr>PRIMARY GOAL</vt:lpstr>
      <vt:lpstr>Slide 34</vt:lpstr>
      <vt:lpstr>Slide 35</vt:lpstr>
      <vt:lpstr>Slide 36</vt:lpstr>
      <vt:lpstr>Slide 37</vt:lpstr>
      <vt:lpstr>PROJECT PROMOTION: Goals</vt:lpstr>
      <vt:lpstr>PROJECT PROMOTION: Key Components</vt:lpstr>
      <vt:lpstr>Slide 40</vt:lpstr>
      <vt:lpstr>Slide 41</vt:lpstr>
      <vt:lpstr>ADVOCACY: Goals</vt:lpstr>
      <vt:lpstr>ADVOCACY: Key Components</vt:lpstr>
      <vt:lpstr>Slide 44</vt:lpstr>
      <vt:lpstr>Slide 45</vt:lpstr>
      <vt:lpstr>COMMUNICATIONS: Goals</vt:lpstr>
      <vt:lpstr>COMMUNICATIONS: Key Components</vt:lpstr>
      <vt:lpstr>Slide 48</vt:lpstr>
      <vt:lpstr>Slide 49</vt:lpstr>
      <vt:lpstr>Slide 50</vt:lpstr>
      <vt:lpstr>Slide 51</vt:lpstr>
      <vt:lpstr>New NRMCA Professionals</vt:lpstr>
      <vt:lpstr>New NRMCA Financial Resources</vt:lpstr>
      <vt:lpstr>Slide 54</vt:lpstr>
      <vt:lpstr>Slide 55</vt:lpstr>
      <vt:lpstr>Communication Targets</vt:lpstr>
      <vt:lpstr>Slide 57</vt:lpstr>
      <vt:lpstr>Green Building Targets</vt:lpstr>
      <vt:lpstr>Integrating National and Local Resources</vt:lpstr>
      <vt:lpstr>Potential Partnering</vt:lpstr>
      <vt:lpstr>Strategy for Promoting Concrete For Low/Mid-Rise Buildings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Moving towards preformance based specifications</dc:subject>
  <dc:creator>llemay</dc:creator>
  <dc:description>Based on a white paper from NRMCA, Colin Lobo_x000d_
Revised by Larry Roberts 9-03, revised by KR 10-03</dc:description>
  <cp:lastModifiedBy>llemay</cp:lastModifiedBy>
  <cp:revision>1424</cp:revision>
  <cp:lastPrinted>1601-01-01T00:00:00Z</cp:lastPrinted>
  <dcterms:created xsi:type="dcterms:W3CDTF">2015-04-03T14:20:36Z</dcterms:created>
  <dcterms:modified xsi:type="dcterms:W3CDTF">2015-10-05T11:28:31Z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