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114" r:id="rId2"/>
    <p:sldMasterId id="2147483655" r:id="rId3"/>
    <p:sldMasterId id="2147484238" r:id="rId4"/>
    <p:sldMasterId id="2147484265" r:id="rId5"/>
    <p:sldMasterId id="2147484278" r:id="rId6"/>
  </p:sldMasterIdLst>
  <p:notesMasterIdLst>
    <p:notesMasterId r:id="rId43"/>
  </p:notesMasterIdLst>
  <p:handoutMasterIdLst>
    <p:handoutMasterId r:id="rId44"/>
  </p:handoutMasterIdLst>
  <p:sldIdLst>
    <p:sldId id="257" r:id="rId7"/>
    <p:sldId id="258" r:id="rId8"/>
    <p:sldId id="386" r:id="rId9"/>
    <p:sldId id="873" r:id="rId10"/>
    <p:sldId id="872" r:id="rId11"/>
    <p:sldId id="874" r:id="rId12"/>
    <p:sldId id="899" r:id="rId13"/>
    <p:sldId id="900" r:id="rId14"/>
    <p:sldId id="901" r:id="rId15"/>
    <p:sldId id="875" r:id="rId16"/>
    <p:sldId id="886" r:id="rId17"/>
    <p:sldId id="887" r:id="rId18"/>
    <p:sldId id="888" r:id="rId19"/>
    <p:sldId id="883" r:id="rId20"/>
    <p:sldId id="906" r:id="rId21"/>
    <p:sldId id="907" r:id="rId22"/>
    <p:sldId id="908" r:id="rId23"/>
    <p:sldId id="903" r:id="rId24"/>
    <p:sldId id="902" r:id="rId25"/>
    <p:sldId id="905" r:id="rId26"/>
    <p:sldId id="885" r:id="rId27"/>
    <p:sldId id="877" r:id="rId28"/>
    <p:sldId id="878" r:id="rId29"/>
    <p:sldId id="879" r:id="rId30"/>
    <p:sldId id="889" r:id="rId31"/>
    <p:sldId id="880" r:id="rId32"/>
    <p:sldId id="881" r:id="rId33"/>
    <p:sldId id="890" r:id="rId34"/>
    <p:sldId id="891" r:id="rId35"/>
    <p:sldId id="892" r:id="rId36"/>
    <p:sldId id="893" r:id="rId37"/>
    <p:sldId id="894" r:id="rId38"/>
    <p:sldId id="895" r:id="rId39"/>
    <p:sldId id="896" r:id="rId40"/>
    <p:sldId id="897" r:id="rId41"/>
    <p:sldId id="898" r:id="rId42"/>
  </p:sldIdLst>
  <p:sldSz cx="9144000" cy="6858000" type="screen4x3"/>
  <p:notesSz cx="7026275" cy="9312275"/>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a:srgbClr val="FFFF00"/>
    <a:srgbClr val="CCCC00"/>
    <a:srgbClr val="33CC33"/>
    <a:srgbClr val="FFFFCC"/>
    <a:srgbClr val="FF00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1" autoAdjust="0"/>
    <p:restoredTop sz="68384" autoAdjust="0"/>
  </p:normalViewPr>
  <p:slideViewPr>
    <p:cSldViewPr>
      <p:cViewPr>
        <p:scale>
          <a:sx n="66" d="100"/>
          <a:sy n="66" d="100"/>
        </p:scale>
        <p:origin x="-1014"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7" d="100"/>
          <a:sy n="77" d="100"/>
        </p:scale>
        <p:origin x="-2094" y="-102"/>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spPr>
            <a:solidFill>
              <a:schemeClr val="bg1">
                <a:lumMod val="75000"/>
              </a:schemeClr>
            </a:solidFill>
          </c:spPr>
          <c:dPt>
            <c:idx val="6"/>
            <c:spPr>
              <a:solidFill>
                <a:srgbClr val="1F5F1F"/>
              </a:solidFill>
            </c:spPr>
          </c:dPt>
          <c:dLbls>
            <c:numFmt formatCode="#,##0.0" sourceLinked="0"/>
            <c:txPr>
              <a:bodyPr/>
              <a:lstStyle/>
              <a:p>
                <a:pPr>
                  <a:defRPr sz="1200" b="1"/>
                </a:pPr>
                <a:endParaRPr lang="en-US"/>
              </a:p>
            </c:txPr>
            <c:showVal val="1"/>
          </c:dLbls>
          <c:cat>
            <c:strRef>
              <c:f>Sheet1!$A$2:$A$12</c:f>
              <c:strCache>
                <c:ptCount val="11"/>
                <c:pt idx="0">
                  <c:v>CA Avocados</c:v>
                </c:pt>
                <c:pt idx="1">
                  <c:v>Eggs</c:v>
                </c:pt>
                <c:pt idx="2">
                  <c:v>Cotton</c:v>
                </c:pt>
                <c:pt idx="3">
                  <c:v>Soybeans</c:v>
                </c:pt>
                <c:pt idx="4">
                  <c:v>Walnuts</c:v>
                </c:pt>
                <c:pt idx="5">
                  <c:v>Beef</c:v>
                </c:pt>
                <c:pt idx="6">
                  <c:v>Average</c:v>
                </c:pt>
                <c:pt idx="7">
                  <c:v>Potatoes</c:v>
                </c:pt>
                <c:pt idx="8">
                  <c:v>Honey</c:v>
                </c:pt>
                <c:pt idx="9">
                  <c:v>Pork</c:v>
                </c:pt>
                <c:pt idx="10">
                  <c:v>Blueberries</c:v>
                </c:pt>
              </c:strCache>
            </c:strRef>
          </c:cat>
          <c:val>
            <c:numRef>
              <c:f>Sheet1!$B$2:$B$12</c:f>
              <c:numCache>
                <c:formatCode>General</c:formatCode>
                <c:ptCount val="11"/>
                <c:pt idx="0">
                  <c:v>2.1</c:v>
                </c:pt>
                <c:pt idx="1">
                  <c:v>3.5</c:v>
                </c:pt>
                <c:pt idx="2">
                  <c:v>4.5999999999999996</c:v>
                </c:pt>
                <c:pt idx="3">
                  <c:v>4.8</c:v>
                </c:pt>
                <c:pt idx="4">
                  <c:v>5.7</c:v>
                </c:pt>
                <c:pt idx="5">
                  <c:v>5.7</c:v>
                </c:pt>
                <c:pt idx="6">
                  <c:v>5.7</c:v>
                </c:pt>
                <c:pt idx="7">
                  <c:v>6.5</c:v>
                </c:pt>
                <c:pt idx="8">
                  <c:v>7</c:v>
                </c:pt>
                <c:pt idx="9">
                  <c:v>7.1</c:v>
                </c:pt>
                <c:pt idx="10">
                  <c:v>8.8000000000000007</c:v>
                </c:pt>
              </c:numCache>
            </c:numRef>
          </c:val>
        </c:ser>
        <c:gapWidth val="80"/>
        <c:axId val="127916672"/>
        <c:axId val="128074112"/>
      </c:barChart>
      <c:catAx>
        <c:axId val="127916672"/>
        <c:scaling>
          <c:orientation val="minMax"/>
        </c:scaling>
        <c:axPos val="l"/>
        <c:tickLblPos val="nextTo"/>
        <c:txPr>
          <a:bodyPr/>
          <a:lstStyle/>
          <a:p>
            <a:pPr>
              <a:defRPr sz="1200" b="1"/>
            </a:pPr>
            <a:endParaRPr lang="en-US"/>
          </a:p>
        </c:txPr>
        <c:crossAx val="128074112"/>
        <c:crosses val="autoZero"/>
        <c:auto val="1"/>
        <c:lblAlgn val="ctr"/>
        <c:lblOffset val="100"/>
      </c:catAx>
      <c:valAx>
        <c:axId val="128074112"/>
        <c:scaling>
          <c:orientation val="minMax"/>
        </c:scaling>
        <c:delete val="1"/>
        <c:axPos val="b"/>
        <c:numFmt formatCode="General" sourceLinked="1"/>
        <c:tickLblPos val="none"/>
        <c:crossAx val="127916672"/>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EA916-BB61-489E-AD4B-03CD3F28A1F3}"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73E42CF1-DF31-4A76-B54D-558063938AF1}">
      <dgm:prSet phldrT="[Text]"/>
      <dgm:spPr/>
      <dgm:t>
        <a:bodyPr/>
        <a:lstStyle/>
        <a:p>
          <a:r>
            <a:rPr lang="en-US" dirty="0" smtClean="0"/>
            <a:t>RMC Check-Off Board</a:t>
          </a:r>
          <a:endParaRPr lang="en-US" dirty="0"/>
        </a:p>
      </dgm:t>
    </dgm:pt>
    <dgm:pt modelId="{F7844C59-7EAD-4ADF-8B63-F1C452A9E393}" type="parTrans" cxnId="{F2A17584-3858-4A92-9B4E-416BE0037ED5}">
      <dgm:prSet/>
      <dgm:spPr/>
      <dgm:t>
        <a:bodyPr/>
        <a:lstStyle/>
        <a:p>
          <a:endParaRPr lang="en-US"/>
        </a:p>
      </dgm:t>
    </dgm:pt>
    <dgm:pt modelId="{3AB94EE2-0C17-44ED-ACEF-EB23991F3E84}" type="sibTrans" cxnId="{F2A17584-3858-4A92-9B4E-416BE0037ED5}">
      <dgm:prSet/>
      <dgm:spPr/>
      <dgm:t>
        <a:bodyPr/>
        <a:lstStyle/>
        <a:p>
          <a:endParaRPr lang="en-US"/>
        </a:p>
      </dgm:t>
    </dgm:pt>
    <dgm:pt modelId="{0D44E3DD-6551-4834-B129-BCBFEC38C018}">
      <dgm:prSet phldrT="[Text]"/>
      <dgm:spPr/>
      <dgm:t>
        <a:bodyPr/>
        <a:lstStyle/>
        <a:p>
          <a:r>
            <a:rPr lang="en-US" dirty="0" smtClean="0"/>
            <a:t>National Programming Funding</a:t>
          </a:r>
        </a:p>
        <a:p>
          <a:r>
            <a:rPr lang="en-US" dirty="0" smtClean="0"/>
            <a:t>Remainder</a:t>
          </a:r>
          <a:endParaRPr lang="en-US" dirty="0"/>
        </a:p>
      </dgm:t>
    </dgm:pt>
    <dgm:pt modelId="{15566524-AEE1-499B-ABD7-5090EEC83EC2}" type="parTrans" cxnId="{F6AF16C1-6D01-4651-9A0A-68800D0AB52F}">
      <dgm:prSet/>
      <dgm:spPr/>
      <dgm:t>
        <a:bodyPr/>
        <a:lstStyle/>
        <a:p>
          <a:endParaRPr lang="en-US"/>
        </a:p>
      </dgm:t>
    </dgm:pt>
    <dgm:pt modelId="{0D23006B-0C1D-4DE9-A916-8815BA0ACA67}" type="sibTrans" cxnId="{F6AF16C1-6D01-4651-9A0A-68800D0AB52F}">
      <dgm:prSet/>
      <dgm:spPr/>
      <dgm:t>
        <a:bodyPr/>
        <a:lstStyle/>
        <a:p>
          <a:endParaRPr lang="en-US"/>
        </a:p>
      </dgm:t>
    </dgm:pt>
    <dgm:pt modelId="{8D7F8214-68CA-4B31-9C83-BFEF8AC40E08}">
      <dgm:prSet phldrT="[Text]"/>
      <dgm:spPr/>
      <dgm:t>
        <a:bodyPr/>
        <a:lstStyle/>
        <a:p>
          <a:r>
            <a:rPr lang="en-US" dirty="0" smtClean="0"/>
            <a:t>Regional/State/Local Programming Funding</a:t>
          </a:r>
        </a:p>
        <a:p>
          <a:r>
            <a:rPr lang="en-US" dirty="0" smtClean="0"/>
            <a:t>45% Minimum</a:t>
          </a:r>
          <a:endParaRPr lang="en-US" dirty="0"/>
        </a:p>
      </dgm:t>
    </dgm:pt>
    <dgm:pt modelId="{98567286-7030-4E55-83E3-824FB280BEA0}" type="parTrans" cxnId="{21B24460-7BD5-4A9A-805C-A73FCC7E86D7}">
      <dgm:prSet/>
      <dgm:spPr/>
      <dgm:t>
        <a:bodyPr/>
        <a:lstStyle/>
        <a:p>
          <a:endParaRPr lang="en-US"/>
        </a:p>
      </dgm:t>
    </dgm:pt>
    <dgm:pt modelId="{D553D979-26B7-4BB6-B575-C7B792A87F60}" type="sibTrans" cxnId="{21B24460-7BD5-4A9A-805C-A73FCC7E86D7}">
      <dgm:prSet/>
      <dgm:spPr/>
      <dgm:t>
        <a:bodyPr/>
        <a:lstStyle/>
        <a:p>
          <a:endParaRPr lang="en-US"/>
        </a:p>
      </dgm:t>
    </dgm:pt>
    <dgm:pt modelId="{E2C89DD7-C825-4372-972C-9DC10D6A3D78}">
      <dgm:prSet phldrT="[Text]"/>
      <dgm:spPr/>
      <dgm:t>
        <a:bodyPr/>
        <a:lstStyle/>
        <a:p>
          <a:r>
            <a:rPr lang="en-US" dirty="0" smtClean="0"/>
            <a:t>Administrative Costs</a:t>
          </a:r>
        </a:p>
        <a:p>
          <a:r>
            <a:rPr lang="en-US" dirty="0" smtClean="0"/>
            <a:t>10% Maximum</a:t>
          </a:r>
          <a:endParaRPr lang="en-US" dirty="0"/>
        </a:p>
      </dgm:t>
    </dgm:pt>
    <dgm:pt modelId="{86B18063-1D0F-4BB3-84BC-27A5D3DD2451}" type="parTrans" cxnId="{44DB5857-6E26-4EBA-9324-7CAB7FCFA38A}">
      <dgm:prSet/>
      <dgm:spPr/>
      <dgm:t>
        <a:bodyPr/>
        <a:lstStyle/>
        <a:p>
          <a:endParaRPr lang="en-US"/>
        </a:p>
      </dgm:t>
    </dgm:pt>
    <dgm:pt modelId="{C735FC8C-2A5B-4360-91E7-067A39649998}" type="sibTrans" cxnId="{44DB5857-6E26-4EBA-9324-7CAB7FCFA38A}">
      <dgm:prSet/>
      <dgm:spPr/>
      <dgm:t>
        <a:bodyPr/>
        <a:lstStyle/>
        <a:p>
          <a:endParaRPr lang="en-US"/>
        </a:p>
      </dgm:t>
    </dgm:pt>
    <dgm:pt modelId="{147A5DFB-4A21-4492-A2F1-3335D8C771BF}" type="pres">
      <dgm:prSet presAssocID="{D4EEA916-BB61-489E-AD4B-03CD3F28A1F3}" presName="hierChild1" presStyleCnt="0">
        <dgm:presLayoutVars>
          <dgm:orgChart val="1"/>
          <dgm:chPref val="1"/>
          <dgm:dir/>
          <dgm:animOne val="branch"/>
          <dgm:animLvl val="lvl"/>
          <dgm:resizeHandles/>
        </dgm:presLayoutVars>
      </dgm:prSet>
      <dgm:spPr/>
      <dgm:t>
        <a:bodyPr/>
        <a:lstStyle/>
        <a:p>
          <a:endParaRPr lang="en-US"/>
        </a:p>
      </dgm:t>
    </dgm:pt>
    <dgm:pt modelId="{075281C8-F145-4F18-ACC8-B773C3F2603C}" type="pres">
      <dgm:prSet presAssocID="{73E42CF1-DF31-4A76-B54D-558063938AF1}" presName="hierRoot1" presStyleCnt="0">
        <dgm:presLayoutVars>
          <dgm:hierBranch val="init"/>
        </dgm:presLayoutVars>
      </dgm:prSet>
      <dgm:spPr/>
    </dgm:pt>
    <dgm:pt modelId="{4D71A6CA-5BD3-4153-B65F-6B96B4F5FA8F}" type="pres">
      <dgm:prSet presAssocID="{73E42CF1-DF31-4A76-B54D-558063938AF1}" presName="rootComposite1" presStyleCnt="0"/>
      <dgm:spPr/>
    </dgm:pt>
    <dgm:pt modelId="{11D0742D-C4AC-4F79-9792-C0BD537CFD8F}" type="pres">
      <dgm:prSet presAssocID="{73E42CF1-DF31-4A76-B54D-558063938AF1}" presName="rootText1" presStyleLbl="node0" presStyleIdx="0" presStyleCnt="1">
        <dgm:presLayoutVars>
          <dgm:chPref val="3"/>
        </dgm:presLayoutVars>
      </dgm:prSet>
      <dgm:spPr/>
      <dgm:t>
        <a:bodyPr/>
        <a:lstStyle/>
        <a:p>
          <a:endParaRPr lang="en-US"/>
        </a:p>
      </dgm:t>
    </dgm:pt>
    <dgm:pt modelId="{FFDEC1EE-C83D-4DDF-B777-DD6F19EF5A3C}" type="pres">
      <dgm:prSet presAssocID="{73E42CF1-DF31-4A76-B54D-558063938AF1}" presName="rootConnector1" presStyleLbl="node1" presStyleIdx="0" presStyleCnt="0"/>
      <dgm:spPr/>
      <dgm:t>
        <a:bodyPr/>
        <a:lstStyle/>
        <a:p>
          <a:endParaRPr lang="en-US"/>
        </a:p>
      </dgm:t>
    </dgm:pt>
    <dgm:pt modelId="{042FD0C2-EF93-4B8C-AEAA-CB446C568DC4}" type="pres">
      <dgm:prSet presAssocID="{73E42CF1-DF31-4A76-B54D-558063938AF1}" presName="hierChild2" presStyleCnt="0"/>
      <dgm:spPr/>
    </dgm:pt>
    <dgm:pt modelId="{51727D1B-CE3F-43AF-90F5-02A3C7B637BE}" type="pres">
      <dgm:prSet presAssocID="{15566524-AEE1-499B-ABD7-5090EEC83EC2}" presName="Name37" presStyleLbl="parChTrans1D2" presStyleIdx="0" presStyleCnt="3"/>
      <dgm:spPr/>
      <dgm:t>
        <a:bodyPr/>
        <a:lstStyle/>
        <a:p>
          <a:endParaRPr lang="en-US"/>
        </a:p>
      </dgm:t>
    </dgm:pt>
    <dgm:pt modelId="{E04F38FE-1968-4226-B46A-45196890FF2E}" type="pres">
      <dgm:prSet presAssocID="{0D44E3DD-6551-4834-B129-BCBFEC38C018}" presName="hierRoot2" presStyleCnt="0">
        <dgm:presLayoutVars>
          <dgm:hierBranch val="init"/>
        </dgm:presLayoutVars>
      </dgm:prSet>
      <dgm:spPr/>
    </dgm:pt>
    <dgm:pt modelId="{9B7ECB26-93D4-4B7D-BB7E-72DCE7916E9A}" type="pres">
      <dgm:prSet presAssocID="{0D44E3DD-6551-4834-B129-BCBFEC38C018}" presName="rootComposite" presStyleCnt="0"/>
      <dgm:spPr/>
    </dgm:pt>
    <dgm:pt modelId="{1D136D7B-41EC-4D3E-81F5-4374A963780B}" type="pres">
      <dgm:prSet presAssocID="{0D44E3DD-6551-4834-B129-BCBFEC38C018}" presName="rootText" presStyleLbl="node2" presStyleIdx="0" presStyleCnt="3">
        <dgm:presLayoutVars>
          <dgm:chPref val="3"/>
        </dgm:presLayoutVars>
      </dgm:prSet>
      <dgm:spPr/>
      <dgm:t>
        <a:bodyPr/>
        <a:lstStyle/>
        <a:p>
          <a:endParaRPr lang="en-US"/>
        </a:p>
      </dgm:t>
    </dgm:pt>
    <dgm:pt modelId="{37F17C09-28E8-482D-8CAC-0C4F16815682}" type="pres">
      <dgm:prSet presAssocID="{0D44E3DD-6551-4834-B129-BCBFEC38C018}" presName="rootConnector" presStyleLbl="node2" presStyleIdx="0" presStyleCnt="3"/>
      <dgm:spPr/>
      <dgm:t>
        <a:bodyPr/>
        <a:lstStyle/>
        <a:p>
          <a:endParaRPr lang="en-US"/>
        </a:p>
      </dgm:t>
    </dgm:pt>
    <dgm:pt modelId="{35C675F4-8A1A-48D7-AC51-8D7C99DAA86C}" type="pres">
      <dgm:prSet presAssocID="{0D44E3DD-6551-4834-B129-BCBFEC38C018}" presName="hierChild4" presStyleCnt="0"/>
      <dgm:spPr/>
    </dgm:pt>
    <dgm:pt modelId="{ACD87049-86E3-4BE5-87DF-41C7E0BF46A5}" type="pres">
      <dgm:prSet presAssocID="{0D44E3DD-6551-4834-B129-BCBFEC38C018}" presName="hierChild5" presStyleCnt="0"/>
      <dgm:spPr/>
    </dgm:pt>
    <dgm:pt modelId="{7DC8CD17-D465-4BF2-BA95-6CD810AF8FE8}" type="pres">
      <dgm:prSet presAssocID="{98567286-7030-4E55-83E3-824FB280BEA0}" presName="Name37" presStyleLbl="parChTrans1D2" presStyleIdx="1" presStyleCnt="3"/>
      <dgm:spPr/>
      <dgm:t>
        <a:bodyPr/>
        <a:lstStyle/>
        <a:p>
          <a:endParaRPr lang="en-US"/>
        </a:p>
      </dgm:t>
    </dgm:pt>
    <dgm:pt modelId="{C7060A96-8E59-4CEE-8A11-D07F6539F4DC}" type="pres">
      <dgm:prSet presAssocID="{8D7F8214-68CA-4B31-9C83-BFEF8AC40E08}" presName="hierRoot2" presStyleCnt="0">
        <dgm:presLayoutVars>
          <dgm:hierBranch val="init"/>
        </dgm:presLayoutVars>
      </dgm:prSet>
      <dgm:spPr/>
    </dgm:pt>
    <dgm:pt modelId="{3E39DF3D-428E-46EB-A23E-0EEEFB66D726}" type="pres">
      <dgm:prSet presAssocID="{8D7F8214-68CA-4B31-9C83-BFEF8AC40E08}" presName="rootComposite" presStyleCnt="0"/>
      <dgm:spPr/>
    </dgm:pt>
    <dgm:pt modelId="{3D34B151-6BED-4FDE-9A23-C0D917645F63}" type="pres">
      <dgm:prSet presAssocID="{8D7F8214-68CA-4B31-9C83-BFEF8AC40E08}" presName="rootText" presStyleLbl="node2" presStyleIdx="1" presStyleCnt="3" custScaleX="111165">
        <dgm:presLayoutVars>
          <dgm:chPref val="3"/>
        </dgm:presLayoutVars>
      </dgm:prSet>
      <dgm:spPr/>
      <dgm:t>
        <a:bodyPr/>
        <a:lstStyle/>
        <a:p>
          <a:endParaRPr lang="en-US"/>
        </a:p>
      </dgm:t>
    </dgm:pt>
    <dgm:pt modelId="{A5C09B94-1388-4BC1-B2D0-6801B9A62EFD}" type="pres">
      <dgm:prSet presAssocID="{8D7F8214-68CA-4B31-9C83-BFEF8AC40E08}" presName="rootConnector" presStyleLbl="node2" presStyleIdx="1" presStyleCnt="3"/>
      <dgm:spPr/>
      <dgm:t>
        <a:bodyPr/>
        <a:lstStyle/>
        <a:p>
          <a:endParaRPr lang="en-US"/>
        </a:p>
      </dgm:t>
    </dgm:pt>
    <dgm:pt modelId="{85B6C44F-272C-4372-9E56-5C6AF97AC62A}" type="pres">
      <dgm:prSet presAssocID="{8D7F8214-68CA-4B31-9C83-BFEF8AC40E08}" presName="hierChild4" presStyleCnt="0"/>
      <dgm:spPr/>
    </dgm:pt>
    <dgm:pt modelId="{6BB244E4-687C-445E-AE0C-B9CCCA488F29}" type="pres">
      <dgm:prSet presAssocID="{8D7F8214-68CA-4B31-9C83-BFEF8AC40E08}" presName="hierChild5" presStyleCnt="0"/>
      <dgm:spPr/>
    </dgm:pt>
    <dgm:pt modelId="{33549796-EBB2-48FA-8D51-4C288D71583B}" type="pres">
      <dgm:prSet presAssocID="{86B18063-1D0F-4BB3-84BC-27A5D3DD2451}" presName="Name37" presStyleLbl="parChTrans1D2" presStyleIdx="2" presStyleCnt="3"/>
      <dgm:spPr/>
      <dgm:t>
        <a:bodyPr/>
        <a:lstStyle/>
        <a:p>
          <a:endParaRPr lang="en-US"/>
        </a:p>
      </dgm:t>
    </dgm:pt>
    <dgm:pt modelId="{ADD83698-774A-49F7-9A90-45FFE6BB2B58}" type="pres">
      <dgm:prSet presAssocID="{E2C89DD7-C825-4372-972C-9DC10D6A3D78}" presName="hierRoot2" presStyleCnt="0">
        <dgm:presLayoutVars>
          <dgm:hierBranch val="init"/>
        </dgm:presLayoutVars>
      </dgm:prSet>
      <dgm:spPr/>
    </dgm:pt>
    <dgm:pt modelId="{20CFE5E9-4B7C-46CD-BB34-1C20444F4A44}" type="pres">
      <dgm:prSet presAssocID="{E2C89DD7-C825-4372-972C-9DC10D6A3D78}" presName="rootComposite" presStyleCnt="0"/>
      <dgm:spPr/>
    </dgm:pt>
    <dgm:pt modelId="{97DCEBE1-AB48-4190-8B87-28B2E0EB8B44}" type="pres">
      <dgm:prSet presAssocID="{E2C89DD7-C825-4372-972C-9DC10D6A3D78}" presName="rootText" presStyleLbl="node2" presStyleIdx="2" presStyleCnt="3">
        <dgm:presLayoutVars>
          <dgm:chPref val="3"/>
        </dgm:presLayoutVars>
      </dgm:prSet>
      <dgm:spPr/>
      <dgm:t>
        <a:bodyPr/>
        <a:lstStyle/>
        <a:p>
          <a:endParaRPr lang="en-US"/>
        </a:p>
      </dgm:t>
    </dgm:pt>
    <dgm:pt modelId="{F14CC96A-7B08-4825-9C15-B3FF33BF5F6D}" type="pres">
      <dgm:prSet presAssocID="{E2C89DD7-C825-4372-972C-9DC10D6A3D78}" presName="rootConnector" presStyleLbl="node2" presStyleIdx="2" presStyleCnt="3"/>
      <dgm:spPr/>
      <dgm:t>
        <a:bodyPr/>
        <a:lstStyle/>
        <a:p>
          <a:endParaRPr lang="en-US"/>
        </a:p>
      </dgm:t>
    </dgm:pt>
    <dgm:pt modelId="{3AD7A15E-0A03-49FF-A6E1-AF0E3A821BD7}" type="pres">
      <dgm:prSet presAssocID="{E2C89DD7-C825-4372-972C-9DC10D6A3D78}" presName="hierChild4" presStyleCnt="0"/>
      <dgm:spPr/>
    </dgm:pt>
    <dgm:pt modelId="{31C53A12-2E01-4D66-B2C0-2352D8E1FD87}" type="pres">
      <dgm:prSet presAssocID="{E2C89DD7-C825-4372-972C-9DC10D6A3D78}" presName="hierChild5" presStyleCnt="0"/>
      <dgm:spPr/>
    </dgm:pt>
    <dgm:pt modelId="{2641FDD6-FD03-4488-B756-D6D732CD66CE}" type="pres">
      <dgm:prSet presAssocID="{73E42CF1-DF31-4A76-B54D-558063938AF1}" presName="hierChild3" presStyleCnt="0"/>
      <dgm:spPr/>
    </dgm:pt>
  </dgm:ptLst>
  <dgm:cxnLst>
    <dgm:cxn modelId="{CEB7B180-DC77-4A35-B886-CADB26CB0080}" type="presOf" srcId="{73E42CF1-DF31-4A76-B54D-558063938AF1}" destId="{11D0742D-C4AC-4F79-9792-C0BD537CFD8F}" srcOrd="0" destOrd="0" presId="urn:microsoft.com/office/officeart/2005/8/layout/orgChart1"/>
    <dgm:cxn modelId="{E14AAE5E-4010-42EF-9D30-AAFC7A488935}" type="presOf" srcId="{8D7F8214-68CA-4B31-9C83-BFEF8AC40E08}" destId="{3D34B151-6BED-4FDE-9A23-C0D917645F63}" srcOrd="0" destOrd="0" presId="urn:microsoft.com/office/officeart/2005/8/layout/orgChart1"/>
    <dgm:cxn modelId="{F4BB394D-2F3A-4802-B9D6-A8C5FA2CB0E1}" type="presOf" srcId="{8D7F8214-68CA-4B31-9C83-BFEF8AC40E08}" destId="{A5C09B94-1388-4BC1-B2D0-6801B9A62EFD}" srcOrd="1" destOrd="0" presId="urn:microsoft.com/office/officeart/2005/8/layout/orgChart1"/>
    <dgm:cxn modelId="{F4987826-BDD5-47F8-A3F2-51A4E76573FC}" type="presOf" srcId="{D4EEA916-BB61-489E-AD4B-03CD3F28A1F3}" destId="{147A5DFB-4A21-4492-A2F1-3335D8C771BF}" srcOrd="0" destOrd="0" presId="urn:microsoft.com/office/officeart/2005/8/layout/orgChart1"/>
    <dgm:cxn modelId="{44DB5857-6E26-4EBA-9324-7CAB7FCFA38A}" srcId="{73E42CF1-DF31-4A76-B54D-558063938AF1}" destId="{E2C89DD7-C825-4372-972C-9DC10D6A3D78}" srcOrd="2" destOrd="0" parTransId="{86B18063-1D0F-4BB3-84BC-27A5D3DD2451}" sibTransId="{C735FC8C-2A5B-4360-91E7-067A39649998}"/>
    <dgm:cxn modelId="{35255825-C547-4593-9F9C-A497A2C03DC7}" type="presOf" srcId="{E2C89DD7-C825-4372-972C-9DC10D6A3D78}" destId="{F14CC96A-7B08-4825-9C15-B3FF33BF5F6D}" srcOrd="1" destOrd="0" presId="urn:microsoft.com/office/officeart/2005/8/layout/orgChart1"/>
    <dgm:cxn modelId="{E9F6CC98-7D78-417B-BDA1-E443FE674126}" type="presOf" srcId="{0D44E3DD-6551-4834-B129-BCBFEC38C018}" destId="{37F17C09-28E8-482D-8CAC-0C4F16815682}" srcOrd="1" destOrd="0" presId="urn:microsoft.com/office/officeart/2005/8/layout/orgChart1"/>
    <dgm:cxn modelId="{F12D71FD-1895-49D0-A2B6-5BE50998F2B9}" type="presOf" srcId="{E2C89DD7-C825-4372-972C-9DC10D6A3D78}" destId="{97DCEBE1-AB48-4190-8B87-28B2E0EB8B44}" srcOrd="0" destOrd="0" presId="urn:microsoft.com/office/officeart/2005/8/layout/orgChart1"/>
    <dgm:cxn modelId="{5673B256-19B4-40F8-B6B0-FE5EDB301373}" type="presOf" srcId="{0D44E3DD-6551-4834-B129-BCBFEC38C018}" destId="{1D136D7B-41EC-4D3E-81F5-4374A963780B}" srcOrd="0" destOrd="0" presId="urn:microsoft.com/office/officeart/2005/8/layout/orgChart1"/>
    <dgm:cxn modelId="{2BFDD4F9-CB5F-457A-A99A-AE4F0AE7B943}" type="presOf" srcId="{98567286-7030-4E55-83E3-824FB280BEA0}" destId="{7DC8CD17-D465-4BF2-BA95-6CD810AF8FE8}" srcOrd="0" destOrd="0" presId="urn:microsoft.com/office/officeart/2005/8/layout/orgChart1"/>
    <dgm:cxn modelId="{F20CBA98-8F77-4D4D-8D57-8CCE10408183}" type="presOf" srcId="{73E42CF1-DF31-4A76-B54D-558063938AF1}" destId="{FFDEC1EE-C83D-4DDF-B777-DD6F19EF5A3C}" srcOrd="1" destOrd="0" presId="urn:microsoft.com/office/officeart/2005/8/layout/orgChart1"/>
    <dgm:cxn modelId="{F2A17584-3858-4A92-9B4E-416BE0037ED5}" srcId="{D4EEA916-BB61-489E-AD4B-03CD3F28A1F3}" destId="{73E42CF1-DF31-4A76-B54D-558063938AF1}" srcOrd="0" destOrd="0" parTransId="{F7844C59-7EAD-4ADF-8B63-F1C452A9E393}" sibTransId="{3AB94EE2-0C17-44ED-ACEF-EB23991F3E84}"/>
    <dgm:cxn modelId="{F6AF16C1-6D01-4651-9A0A-68800D0AB52F}" srcId="{73E42CF1-DF31-4A76-B54D-558063938AF1}" destId="{0D44E3DD-6551-4834-B129-BCBFEC38C018}" srcOrd="0" destOrd="0" parTransId="{15566524-AEE1-499B-ABD7-5090EEC83EC2}" sibTransId="{0D23006B-0C1D-4DE9-A916-8815BA0ACA67}"/>
    <dgm:cxn modelId="{CBB713EB-B63A-4AD5-9A76-F9D27D364744}" type="presOf" srcId="{15566524-AEE1-499B-ABD7-5090EEC83EC2}" destId="{51727D1B-CE3F-43AF-90F5-02A3C7B637BE}" srcOrd="0" destOrd="0" presId="urn:microsoft.com/office/officeart/2005/8/layout/orgChart1"/>
    <dgm:cxn modelId="{21B24460-7BD5-4A9A-805C-A73FCC7E86D7}" srcId="{73E42CF1-DF31-4A76-B54D-558063938AF1}" destId="{8D7F8214-68CA-4B31-9C83-BFEF8AC40E08}" srcOrd="1" destOrd="0" parTransId="{98567286-7030-4E55-83E3-824FB280BEA0}" sibTransId="{D553D979-26B7-4BB6-B575-C7B792A87F60}"/>
    <dgm:cxn modelId="{9DB08AC3-EFF7-4286-8F0C-B9AB296DF21B}" type="presOf" srcId="{86B18063-1D0F-4BB3-84BC-27A5D3DD2451}" destId="{33549796-EBB2-48FA-8D51-4C288D71583B}" srcOrd="0" destOrd="0" presId="urn:microsoft.com/office/officeart/2005/8/layout/orgChart1"/>
    <dgm:cxn modelId="{E2BFAE7D-B0AF-4679-8C20-8FA95D484B40}" type="presParOf" srcId="{147A5DFB-4A21-4492-A2F1-3335D8C771BF}" destId="{075281C8-F145-4F18-ACC8-B773C3F2603C}" srcOrd="0" destOrd="0" presId="urn:microsoft.com/office/officeart/2005/8/layout/orgChart1"/>
    <dgm:cxn modelId="{D5AA344D-9794-4C72-B957-21F77EF20348}" type="presParOf" srcId="{075281C8-F145-4F18-ACC8-B773C3F2603C}" destId="{4D71A6CA-5BD3-4153-B65F-6B96B4F5FA8F}" srcOrd="0" destOrd="0" presId="urn:microsoft.com/office/officeart/2005/8/layout/orgChart1"/>
    <dgm:cxn modelId="{1383FF74-5C0C-4199-83A8-60A3B02BD59C}" type="presParOf" srcId="{4D71A6CA-5BD3-4153-B65F-6B96B4F5FA8F}" destId="{11D0742D-C4AC-4F79-9792-C0BD537CFD8F}" srcOrd="0" destOrd="0" presId="urn:microsoft.com/office/officeart/2005/8/layout/orgChart1"/>
    <dgm:cxn modelId="{FA65A397-B7A3-4219-B806-9E38B9CD7DC8}" type="presParOf" srcId="{4D71A6CA-5BD3-4153-B65F-6B96B4F5FA8F}" destId="{FFDEC1EE-C83D-4DDF-B777-DD6F19EF5A3C}" srcOrd="1" destOrd="0" presId="urn:microsoft.com/office/officeart/2005/8/layout/orgChart1"/>
    <dgm:cxn modelId="{8E268A85-3FD9-437C-9EB1-239E8CE1DA35}" type="presParOf" srcId="{075281C8-F145-4F18-ACC8-B773C3F2603C}" destId="{042FD0C2-EF93-4B8C-AEAA-CB446C568DC4}" srcOrd="1" destOrd="0" presId="urn:microsoft.com/office/officeart/2005/8/layout/orgChart1"/>
    <dgm:cxn modelId="{07802629-3A8D-459B-8454-79E0997F64BB}" type="presParOf" srcId="{042FD0C2-EF93-4B8C-AEAA-CB446C568DC4}" destId="{51727D1B-CE3F-43AF-90F5-02A3C7B637BE}" srcOrd="0" destOrd="0" presId="urn:microsoft.com/office/officeart/2005/8/layout/orgChart1"/>
    <dgm:cxn modelId="{814355B5-65BA-4AF6-93E3-F1946D107C0D}" type="presParOf" srcId="{042FD0C2-EF93-4B8C-AEAA-CB446C568DC4}" destId="{E04F38FE-1968-4226-B46A-45196890FF2E}" srcOrd="1" destOrd="0" presId="urn:microsoft.com/office/officeart/2005/8/layout/orgChart1"/>
    <dgm:cxn modelId="{E75D92C8-0DF8-4CF5-893F-D00645B4FCC1}" type="presParOf" srcId="{E04F38FE-1968-4226-B46A-45196890FF2E}" destId="{9B7ECB26-93D4-4B7D-BB7E-72DCE7916E9A}" srcOrd="0" destOrd="0" presId="urn:microsoft.com/office/officeart/2005/8/layout/orgChart1"/>
    <dgm:cxn modelId="{7B6ED74F-4195-4C45-89CC-99CF98AC755E}" type="presParOf" srcId="{9B7ECB26-93D4-4B7D-BB7E-72DCE7916E9A}" destId="{1D136D7B-41EC-4D3E-81F5-4374A963780B}" srcOrd="0" destOrd="0" presId="urn:microsoft.com/office/officeart/2005/8/layout/orgChart1"/>
    <dgm:cxn modelId="{DB5A9C3A-F1E1-436C-A1ED-811BAFDD738A}" type="presParOf" srcId="{9B7ECB26-93D4-4B7D-BB7E-72DCE7916E9A}" destId="{37F17C09-28E8-482D-8CAC-0C4F16815682}" srcOrd="1" destOrd="0" presId="urn:microsoft.com/office/officeart/2005/8/layout/orgChart1"/>
    <dgm:cxn modelId="{41C8F4D6-6EDE-4590-BE0F-985ED7235838}" type="presParOf" srcId="{E04F38FE-1968-4226-B46A-45196890FF2E}" destId="{35C675F4-8A1A-48D7-AC51-8D7C99DAA86C}" srcOrd="1" destOrd="0" presId="urn:microsoft.com/office/officeart/2005/8/layout/orgChart1"/>
    <dgm:cxn modelId="{A07EFF58-0259-4386-9313-143F1AF1002E}" type="presParOf" srcId="{E04F38FE-1968-4226-B46A-45196890FF2E}" destId="{ACD87049-86E3-4BE5-87DF-41C7E0BF46A5}" srcOrd="2" destOrd="0" presId="urn:microsoft.com/office/officeart/2005/8/layout/orgChart1"/>
    <dgm:cxn modelId="{D8382811-E74E-4C52-8B39-48A47C7A1086}" type="presParOf" srcId="{042FD0C2-EF93-4B8C-AEAA-CB446C568DC4}" destId="{7DC8CD17-D465-4BF2-BA95-6CD810AF8FE8}" srcOrd="2" destOrd="0" presId="urn:microsoft.com/office/officeart/2005/8/layout/orgChart1"/>
    <dgm:cxn modelId="{DB984E87-B0CF-496F-BBB7-C27D85F3EF3E}" type="presParOf" srcId="{042FD0C2-EF93-4B8C-AEAA-CB446C568DC4}" destId="{C7060A96-8E59-4CEE-8A11-D07F6539F4DC}" srcOrd="3" destOrd="0" presId="urn:microsoft.com/office/officeart/2005/8/layout/orgChart1"/>
    <dgm:cxn modelId="{A5941290-7FD2-486B-B4BD-447764A457C6}" type="presParOf" srcId="{C7060A96-8E59-4CEE-8A11-D07F6539F4DC}" destId="{3E39DF3D-428E-46EB-A23E-0EEEFB66D726}" srcOrd="0" destOrd="0" presId="urn:microsoft.com/office/officeart/2005/8/layout/orgChart1"/>
    <dgm:cxn modelId="{C8BA61D7-F8CA-403F-A8BC-0461025B2759}" type="presParOf" srcId="{3E39DF3D-428E-46EB-A23E-0EEEFB66D726}" destId="{3D34B151-6BED-4FDE-9A23-C0D917645F63}" srcOrd="0" destOrd="0" presId="urn:microsoft.com/office/officeart/2005/8/layout/orgChart1"/>
    <dgm:cxn modelId="{BE17E1AB-3E68-4E74-9D06-B86E5EF904FE}" type="presParOf" srcId="{3E39DF3D-428E-46EB-A23E-0EEEFB66D726}" destId="{A5C09B94-1388-4BC1-B2D0-6801B9A62EFD}" srcOrd="1" destOrd="0" presId="urn:microsoft.com/office/officeart/2005/8/layout/orgChart1"/>
    <dgm:cxn modelId="{D6816561-EF92-4B40-98CD-3EC559ED36B7}" type="presParOf" srcId="{C7060A96-8E59-4CEE-8A11-D07F6539F4DC}" destId="{85B6C44F-272C-4372-9E56-5C6AF97AC62A}" srcOrd="1" destOrd="0" presId="urn:microsoft.com/office/officeart/2005/8/layout/orgChart1"/>
    <dgm:cxn modelId="{5D541382-8480-4DAD-ABCF-6CB5ECB2C6B9}" type="presParOf" srcId="{C7060A96-8E59-4CEE-8A11-D07F6539F4DC}" destId="{6BB244E4-687C-445E-AE0C-B9CCCA488F29}" srcOrd="2" destOrd="0" presId="urn:microsoft.com/office/officeart/2005/8/layout/orgChart1"/>
    <dgm:cxn modelId="{506BD55A-AB2D-4C9E-9775-13308089D1FE}" type="presParOf" srcId="{042FD0C2-EF93-4B8C-AEAA-CB446C568DC4}" destId="{33549796-EBB2-48FA-8D51-4C288D71583B}" srcOrd="4" destOrd="0" presId="urn:microsoft.com/office/officeart/2005/8/layout/orgChart1"/>
    <dgm:cxn modelId="{031AB75F-9B16-48E8-9A3B-6F94591892C1}" type="presParOf" srcId="{042FD0C2-EF93-4B8C-AEAA-CB446C568DC4}" destId="{ADD83698-774A-49F7-9A90-45FFE6BB2B58}" srcOrd="5" destOrd="0" presId="urn:microsoft.com/office/officeart/2005/8/layout/orgChart1"/>
    <dgm:cxn modelId="{09372B12-8002-4CEC-B31A-CA4C33DE9690}" type="presParOf" srcId="{ADD83698-774A-49F7-9A90-45FFE6BB2B58}" destId="{20CFE5E9-4B7C-46CD-BB34-1C20444F4A44}" srcOrd="0" destOrd="0" presId="urn:microsoft.com/office/officeart/2005/8/layout/orgChart1"/>
    <dgm:cxn modelId="{33F2F776-7B07-402C-AC24-B0A58BB07E74}" type="presParOf" srcId="{20CFE5E9-4B7C-46CD-BB34-1C20444F4A44}" destId="{97DCEBE1-AB48-4190-8B87-28B2E0EB8B44}" srcOrd="0" destOrd="0" presId="urn:microsoft.com/office/officeart/2005/8/layout/orgChart1"/>
    <dgm:cxn modelId="{A0DFF07D-A7CA-4219-B8D2-E6396CFFE5E1}" type="presParOf" srcId="{20CFE5E9-4B7C-46CD-BB34-1C20444F4A44}" destId="{F14CC96A-7B08-4825-9C15-B3FF33BF5F6D}" srcOrd="1" destOrd="0" presId="urn:microsoft.com/office/officeart/2005/8/layout/orgChart1"/>
    <dgm:cxn modelId="{67EF14F3-5374-4596-BA3F-5B289EE0695F}" type="presParOf" srcId="{ADD83698-774A-49F7-9A90-45FFE6BB2B58}" destId="{3AD7A15E-0A03-49FF-A6E1-AF0E3A821BD7}" srcOrd="1" destOrd="0" presId="urn:microsoft.com/office/officeart/2005/8/layout/orgChart1"/>
    <dgm:cxn modelId="{E173FE4A-3202-4180-95F4-07E5329E3F79}" type="presParOf" srcId="{ADD83698-774A-49F7-9A90-45FFE6BB2B58}" destId="{31C53A12-2E01-4D66-B2C0-2352D8E1FD87}" srcOrd="2" destOrd="0" presId="urn:microsoft.com/office/officeart/2005/8/layout/orgChart1"/>
    <dgm:cxn modelId="{5E049D8F-FD19-4A26-A338-E87240B38A95}" type="presParOf" srcId="{075281C8-F145-4F18-ACC8-B773C3F2603C}" destId="{2641FDD6-FD03-4488-B756-D6D732CD66CE}"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549796-EBB2-48FA-8D51-4C288D71583B}">
      <dsp:nvSpPr>
        <dsp:cNvPr id="0" name=""/>
        <dsp:cNvSpPr/>
      </dsp:nvSpPr>
      <dsp:spPr>
        <a:xfrm>
          <a:off x="3238499" y="2042805"/>
          <a:ext cx="2319409" cy="384789"/>
        </a:xfrm>
        <a:custGeom>
          <a:avLst/>
          <a:gdLst/>
          <a:ahLst/>
          <a:cxnLst/>
          <a:rect l="0" t="0" r="0" b="0"/>
          <a:pathLst>
            <a:path>
              <a:moveTo>
                <a:pt x="0" y="0"/>
              </a:moveTo>
              <a:lnTo>
                <a:pt x="0" y="192394"/>
              </a:lnTo>
              <a:lnTo>
                <a:pt x="2319409" y="192394"/>
              </a:lnTo>
              <a:lnTo>
                <a:pt x="2319409" y="384789"/>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8CD17-D465-4BF2-BA95-6CD810AF8FE8}">
      <dsp:nvSpPr>
        <dsp:cNvPr id="0" name=""/>
        <dsp:cNvSpPr/>
      </dsp:nvSpPr>
      <dsp:spPr>
        <a:xfrm>
          <a:off x="3192779" y="2042805"/>
          <a:ext cx="91440" cy="384789"/>
        </a:xfrm>
        <a:custGeom>
          <a:avLst/>
          <a:gdLst/>
          <a:ahLst/>
          <a:cxnLst/>
          <a:rect l="0" t="0" r="0" b="0"/>
          <a:pathLst>
            <a:path>
              <a:moveTo>
                <a:pt x="45720" y="0"/>
              </a:moveTo>
              <a:lnTo>
                <a:pt x="45720" y="384789"/>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727D1B-CE3F-43AF-90F5-02A3C7B637BE}">
      <dsp:nvSpPr>
        <dsp:cNvPr id="0" name=""/>
        <dsp:cNvSpPr/>
      </dsp:nvSpPr>
      <dsp:spPr>
        <a:xfrm>
          <a:off x="919090" y="2042805"/>
          <a:ext cx="2319409" cy="384789"/>
        </a:xfrm>
        <a:custGeom>
          <a:avLst/>
          <a:gdLst/>
          <a:ahLst/>
          <a:cxnLst/>
          <a:rect l="0" t="0" r="0" b="0"/>
          <a:pathLst>
            <a:path>
              <a:moveTo>
                <a:pt x="2319409" y="0"/>
              </a:moveTo>
              <a:lnTo>
                <a:pt x="2319409" y="192394"/>
              </a:lnTo>
              <a:lnTo>
                <a:pt x="0" y="192394"/>
              </a:lnTo>
              <a:lnTo>
                <a:pt x="0" y="384789"/>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0742D-C4AC-4F79-9792-C0BD537CFD8F}">
      <dsp:nvSpPr>
        <dsp:cNvPr id="0" name=""/>
        <dsp:cNvSpPr/>
      </dsp:nvSpPr>
      <dsp:spPr>
        <a:xfrm>
          <a:off x="2322334" y="1126640"/>
          <a:ext cx="1832330" cy="916165"/>
        </a:xfrm>
        <a:prstGeom prst="rect">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RMC Check-Off Board</a:t>
          </a:r>
          <a:endParaRPr lang="en-US" sz="1500" kern="1200" dirty="0"/>
        </a:p>
      </dsp:txBody>
      <dsp:txXfrm>
        <a:off x="2322334" y="1126640"/>
        <a:ext cx="1832330" cy="916165"/>
      </dsp:txXfrm>
    </dsp:sp>
    <dsp:sp modelId="{1D136D7B-41EC-4D3E-81F5-4374A963780B}">
      <dsp:nvSpPr>
        <dsp:cNvPr id="0" name=""/>
        <dsp:cNvSpPr/>
      </dsp:nvSpPr>
      <dsp:spPr>
        <a:xfrm>
          <a:off x="2925" y="2427594"/>
          <a:ext cx="1832330" cy="91616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National Programming Funding</a:t>
          </a:r>
        </a:p>
        <a:p>
          <a:pPr lvl="0" algn="ctr" defTabSz="666750">
            <a:lnSpc>
              <a:spcPct val="90000"/>
            </a:lnSpc>
            <a:spcBef>
              <a:spcPct val="0"/>
            </a:spcBef>
            <a:spcAft>
              <a:spcPct val="35000"/>
            </a:spcAft>
          </a:pPr>
          <a:r>
            <a:rPr lang="en-US" sz="1500" kern="1200" dirty="0" smtClean="0"/>
            <a:t>Remainder</a:t>
          </a:r>
          <a:endParaRPr lang="en-US" sz="1500" kern="1200" dirty="0"/>
        </a:p>
      </dsp:txBody>
      <dsp:txXfrm>
        <a:off x="2925" y="2427594"/>
        <a:ext cx="1832330" cy="916165"/>
      </dsp:txXfrm>
    </dsp:sp>
    <dsp:sp modelId="{3D34B151-6BED-4FDE-9A23-C0D917645F63}">
      <dsp:nvSpPr>
        <dsp:cNvPr id="0" name=""/>
        <dsp:cNvSpPr/>
      </dsp:nvSpPr>
      <dsp:spPr>
        <a:xfrm>
          <a:off x="2220045" y="2427594"/>
          <a:ext cx="2036909" cy="91616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Regional/State/Local Programming Funding</a:t>
          </a:r>
        </a:p>
        <a:p>
          <a:pPr lvl="0" algn="ctr" defTabSz="666750">
            <a:lnSpc>
              <a:spcPct val="90000"/>
            </a:lnSpc>
            <a:spcBef>
              <a:spcPct val="0"/>
            </a:spcBef>
            <a:spcAft>
              <a:spcPct val="35000"/>
            </a:spcAft>
          </a:pPr>
          <a:r>
            <a:rPr lang="en-US" sz="1500" kern="1200" dirty="0" smtClean="0"/>
            <a:t>45% Minimum</a:t>
          </a:r>
          <a:endParaRPr lang="en-US" sz="1500" kern="1200" dirty="0"/>
        </a:p>
      </dsp:txBody>
      <dsp:txXfrm>
        <a:off x="2220045" y="2427594"/>
        <a:ext cx="2036909" cy="916165"/>
      </dsp:txXfrm>
    </dsp:sp>
    <dsp:sp modelId="{97DCEBE1-AB48-4190-8B87-28B2E0EB8B44}">
      <dsp:nvSpPr>
        <dsp:cNvPr id="0" name=""/>
        <dsp:cNvSpPr/>
      </dsp:nvSpPr>
      <dsp:spPr>
        <a:xfrm>
          <a:off x="4641744" y="2427594"/>
          <a:ext cx="1832330" cy="91616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Administrative Costs</a:t>
          </a:r>
        </a:p>
        <a:p>
          <a:pPr lvl="0" algn="ctr" defTabSz="666750">
            <a:lnSpc>
              <a:spcPct val="90000"/>
            </a:lnSpc>
            <a:spcBef>
              <a:spcPct val="0"/>
            </a:spcBef>
            <a:spcAft>
              <a:spcPct val="35000"/>
            </a:spcAft>
          </a:pPr>
          <a:r>
            <a:rPr lang="en-US" sz="1500" kern="1200" dirty="0" smtClean="0"/>
            <a:t>10% Maximum</a:t>
          </a:r>
          <a:endParaRPr lang="en-US" sz="1500" kern="1200" dirty="0"/>
        </a:p>
      </dsp:txBody>
      <dsp:txXfrm>
        <a:off x="4641744" y="2427594"/>
        <a:ext cx="1832330" cy="9161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1" y="0"/>
            <a:ext cx="3045356" cy="464342"/>
          </a:xfrm>
          <a:prstGeom prst="rect">
            <a:avLst/>
          </a:prstGeom>
          <a:noFill/>
          <a:ln w="9525">
            <a:noFill/>
            <a:miter lim="800000"/>
            <a:headEnd/>
            <a:tailEnd/>
          </a:ln>
          <a:effectLst/>
        </p:spPr>
        <p:txBody>
          <a:bodyPr vert="horz" wrap="square" lIns="92885" tIns="46444" rIns="92885" bIns="46444" numCol="1" anchor="t" anchorCtr="0" compatLnSpc="1">
            <a:prstTxWarp prst="textNoShape">
              <a:avLst/>
            </a:prstTxWarp>
          </a:bodyPr>
          <a:lstStyle>
            <a:lvl1pPr defTabSz="928963">
              <a:defRPr sz="1200">
                <a:cs typeface="+mn-cs"/>
              </a:defRPr>
            </a:lvl1pPr>
          </a:lstStyle>
          <a:p>
            <a:pPr>
              <a:defRPr/>
            </a:pPr>
            <a:endParaRPr lang="en-US"/>
          </a:p>
        </p:txBody>
      </p:sp>
      <p:sp>
        <p:nvSpPr>
          <p:cNvPr id="192515" name="Rectangle 3"/>
          <p:cNvSpPr>
            <a:spLocks noGrp="1" noChangeArrowheads="1"/>
          </p:cNvSpPr>
          <p:nvPr>
            <p:ph type="dt" sz="quarter" idx="1"/>
          </p:nvPr>
        </p:nvSpPr>
        <p:spPr bwMode="auto">
          <a:xfrm>
            <a:off x="3979330" y="0"/>
            <a:ext cx="3045356" cy="464342"/>
          </a:xfrm>
          <a:prstGeom prst="rect">
            <a:avLst/>
          </a:prstGeom>
          <a:noFill/>
          <a:ln w="9525">
            <a:noFill/>
            <a:miter lim="800000"/>
            <a:headEnd/>
            <a:tailEnd/>
          </a:ln>
          <a:effectLst/>
        </p:spPr>
        <p:txBody>
          <a:bodyPr vert="horz" wrap="square" lIns="92885" tIns="46444" rIns="92885" bIns="46444" numCol="1" anchor="t" anchorCtr="0" compatLnSpc="1">
            <a:prstTxWarp prst="textNoShape">
              <a:avLst/>
            </a:prstTxWarp>
          </a:bodyPr>
          <a:lstStyle>
            <a:lvl1pPr algn="r" defTabSz="928963">
              <a:defRPr sz="1200">
                <a:cs typeface="+mn-cs"/>
              </a:defRPr>
            </a:lvl1pPr>
          </a:lstStyle>
          <a:p>
            <a:pPr>
              <a:defRPr/>
            </a:pPr>
            <a:endParaRPr lang="en-US"/>
          </a:p>
        </p:txBody>
      </p:sp>
      <p:sp>
        <p:nvSpPr>
          <p:cNvPr id="192516" name="Rectangle 4"/>
          <p:cNvSpPr>
            <a:spLocks noGrp="1" noChangeArrowheads="1"/>
          </p:cNvSpPr>
          <p:nvPr>
            <p:ph type="ftr" sz="quarter" idx="2"/>
          </p:nvPr>
        </p:nvSpPr>
        <p:spPr bwMode="auto">
          <a:xfrm>
            <a:off x="1" y="8846345"/>
            <a:ext cx="3045356" cy="464342"/>
          </a:xfrm>
          <a:prstGeom prst="rect">
            <a:avLst/>
          </a:prstGeom>
          <a:noFill/>
          <a:ln w="9525">
            <a:noFill/>
            <a:miter lim="800000"/>
            <a:headEnd/>
            <a:tailEnd/>
          </a:ln>
          <a:effectLst/>
        </p:spPr>
        <p:txBody>
          <a:bodyPr vert="horz" wrap="square" lIns="92885" tIns="46444" rIns="92885" bIns="46444" numCol="1" anchor="b" anchorCtr="0" compatLnSpc="1">
            <a:prstTxWarp prst="textNoShape">
              <a:avLst/>
            </a:prstTxWarp>
          </a:bodyPr>
          <a:lstStyle>
            <a:lvl1pPr defTabSz="928963">
              <a:defRPr sz="1200">
                <a:cs typeface="+mn-cs"/>
              </a:defRPr>
            </a:lvl1pPr>
          </a:lstStyle>
          <a:p>
            <a:pPr>
              <a:defRPr/>
            </a:pPr>
            <a:endParaRPr lang="en-US"/>
          </a:p>
        </p:txBody>
      </p:sp>
      <p:sp>
        <p:nvSpPr>
          <p:cNvPr id="192517" name="Rectangle 5"/>
          <p:cNvSpPr>
            <a:spLocks noGrp="1" noChangeArrowheads="1"/>
          </p:cNvSpPr>
          <p:nvPr>
            <p:ph type="sldNum" sz="quarter" idx="3"/>
          </p:nvPr>
        </p:nvSpPr>
        <p:spPr bwMode="auto">
          <a:xfrm>
            <a:off x="3979330" y="8846345"/>
            <a:ext cx="3045356" cy="464342"/>
          </a:xfrm>
          <a:prstGeom prst="rect">
            <a:avLst/>
          </a:prstGeom>
          <a:noFill/>
          <a:ln w="9525">
            <a:noFill/>
            <a:miter lim="800000"/>
            <a:headEnd/>
            <a:tailEnd/>
          </a:ln>
          <a:effectLst/>
        </p:spPr>
        <p:txBody>
          <a:bodyPr vert="horz" wrap="square" lIns="92885" tIns="46444" rIns="92885" bIns="46444" numCol="1" anchor="b" anchorCtr="0" compatLnSpc="1">
            <a:prstTxWarp prst="textNoShape">
              <a:avLst/>
            </a:prstTxWarp>
          </a:bodyPr>
          <a:lstStyle>
            <a:lvl1pPr algn="r" defTabSz="928963">
              <a:defRPr sz="1200">
                <a:cs typeface="+mn-cs"/>
              </a:defRPr>
            </a:lvl1pPr>
          </a:lstStyle>
          <a:p>
            <a:pPr>
              <a:defRPr/>
            </a:pPr>
            <a:fld id="{8391D336-E968-4FCE-92FB-99FEF7B0CDA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4"/>
          <p:cNvSpPr>
            <a:spLocks noGrp="1" noRot="1" noChangeAspect="1" noChangeArrowheads="1" noTextEdit="1"/>
          </p:cNvSpPr>
          <p:nvPr>
            <p:ph type="sldImg" idx="2"/>
          </p:nvPr>
        </p:nvSpPr>
        <p:spPr bwMode="auto">
          <a:xfrm>
            <a:off x="4230688" y="463550"/>
            <a:ext cx="1866900" cy="14001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467783" y="1863728"/>
            <a:ext cx="6324603" cy="6984206"/>
          </a:xfrm>
          <a:prstGeom prst="rect">
            <a:avLst/>
          </a:prstGeom>
          <a:noFill/>
          <a:ln w="9525">
            <a:noFill/>
            <a:miter lim="800000"/>
            <a:headEnd/>
            <a:tailEnd/>
          </a:ln>
          <a:effectLst/>
        </p:spPr>
        <p:txBody>
          <a:bodyPr vert="horz" wrap="square" lIns="92885" tIns="46444" rIns="92885" bIns="464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7858" name="Rectangle 2"/>
          <p:cNvSpPr>
            <a:spLocks noGrp="1" noChangeArrowheads="1"/>
          </p:cNvSpPr>
          <p:nvPr>
            <p:ph type="sldNum" sz="quarter" idx="5"/>
          </p:nvPr>
        </p:nvSpPr>
        <p:spPr bwMode="auto">
          <a:xfrm>
            <a:off x="3979330" y="8846345"/>
            <a:ext cx="3045356" cy="464342"/>
          </a:xfrm>
          <a:prstGeom prst="rect">
            <a:avLst/>
          </a:prstGeom>
          <a:noFill/>
          <a:ln w="9525">
            <a:noFill/>
            <a:miter lim="800000"/>
            <a:headEnd/>
            <a:tailEnd/>
          </a:ln>
          <a:effectLst/>
        </p:spPr>
        <p:txBody>
          <a:bodyPr vert="horz" wrap="square" lIns="92890" tIns="46447" rIns="92890" bIns="46447" numCol="1" anchor="b" anchorCtr="0" compatLnSpc="1">
            <a:prstTxWarp prst="textNoShape">
              <a:avLst/>
            </a:prstTxWarp>
          </a:bodyPr>
          <a:lstStyle>
            <a:lvl1pPr algn="r" defTabSz="928963">
              <a:defRPr sz="1200">
                <a:cs typeface="+mn-cs"/>
              </a:defRPr>
            </a:lvl1pPr>
          </a:lstStyle>
          <a:p>
            <a:pPr>
              <a:defRPr/>
            </a:pPr>
            <a:fld id="{D2574FD5-03EA-47F0-AAF0-7178D8CE9C5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sldNum" sz="quarter" idx="5"/>
          </p:nvPr>
        </p:nvSpPr>
        <p:spPr>
          <a:noFill/>
        </p:spPr>
        <p:txBody>
          <a:bodyPr/>
          <a:lstStyle/>
          <a:p>
            <a:pPr defTabSz="928766"/>
            <a:fld id="{BE6C5B2C-1342-4863-BC15-F4A6843EB5F5}" type="slidenum">
              <a:rPr lang="en-US" smtClean="0">
                <a:cs typeface="Arial" charset="0"/>
              </a:rPr>
              <a:pPr defTabSz="928766"/>
              <a:t>1</a:t>
            </a:fld>
            <a:endParaRPr lang="en-US" dirty="0" smtClean="0">
              <a:cs typeface="Arial" charset="0"/>
            </a:endParaRPr>
          </a:p>
        </p:txBody>
      </p:sp>
      <p:sp>
        <p:nvSpPr>
          <p:cNvPr id="78851" name="Rectangle 2"/>
          <p:cNvSpPr>
            <a:spLocks noGrp="1" noRot="1" noChangeAspect="1" noChangeArrowheads="1" noTextEdit="1"/>
          </p:cNvSpPr>
          <p:nvPr>
            <p:ph type="sldImg"/>
          </p:nvPr>
        </p:nvSpPr>
        <p:spPr>
          <a:xfrm>
            <a:off x="5224463" y="268288"/>
            <a:ext cx="1277937" cy="958850"/>
          </a:xfrm>
          <a:ln/>
        </p:spPr>
      </p:sp>
      <p:sp>
        <p:nvSpPr>
          <p:cNvPr id="78852" name="Rectangle 3"/>
          <p:cNvSpPr>
            <a:spLocks noGrp="1" noChangeArrowheads="1"/>
          </p:cNvSpPr>
          <p:nvPr>
            <p:ph type="body" idx="1"/>
          </p:nvPr>
        </p:nvSpPr>
        <p:spPr>
          <a:xfrm>
            <a:off x="467783" y="1038410"/>
            <a:ext cx="6324603" cy="8851114"/>
          </a:xfrm>
          <a:noFill/>
          <a:ln/>
        </p:spPr>
        <p:txBody>
          <a:bodyPr/>
          <a:lstStyle/>
          <a:p>
            <a:pPr eaLnBrk="1" hangingPunct="1"/>
            <a:r>
              <a:rPr lang="en-US" sz="1500" b="1" dirty="0" smtClean="0"/>
              <a:t>Thank you for inviting me to speak with you about the benefits of belonging to the National Ready Mixed Concrete Association</a:t>
            </a:r>
            <a:r>
              <a:rPr lang="en-US" sz="1500" b="1" baseline="0" dirty="0" smtClean="0"/>
              <a:t> – the ONLY national trade association representing your interests as a ready mixed concrete producer.</a:t>
            </a:r>
          </a:p>
          <a:p>
            <a:pPr eaLnBrk="1" hangingPunct="1"/>
            <a:endParaRPr lang="en-US" sz="1500" b="1" baseline="0" dirty="0" smtClean="0"/>
          </a:p>
          <a:p>
            <a:pPr eaLnBrk="1" hangingPunct="1"/>
            <a:r>
              <a:rPr lang="en-US" sz="1500" b="1" baseline="0" dirty="0" smtClean="0"/>
              <a:t>My name is Ric Suzio. I am president of the L. Suzio Concrete Company in Meriden, CT and the immediate past chairman of the National Ready Mixed Concrete Association. Like many of you perhaps, my company is a small, family owned business that struggles with all of the complexities of operating in today’s business environment. The benefits we get from our NRMCA membership make it easier to run our business, stay up-to-date on federal regulations and educate our workforce, just to name a few. </a:t>
            </a:r>
          </a:p>
          <a:p>
            <a:pPr eaLnBrk="1" hangingPunct="1"/>
            <a:endParaRPr lang="en-US" sz="1500" b="1" baseline="0" dirty="0" smtClean="0"/>
          </a:p>
          <a:p>
            <a:pPr eaLnBrk="1" hangingPunct="1"/>
            <a:r>
              <a:rPr lang="en-US" sz="1500" b="1" baseline="0" dirty="0" smtClean="0"/>
              <a:t>As a member of several trade associations, I can honestly say that by far, NRMCA returns the most on our investment of any other association investments we make.</a:t>
            </a:r>
            <a:endParaRPr lang="en-US" sz="1500" b="1" dirty="0" smtClean="0"/>
          </a:p>
          <a:p>
            <a:pPr eaLnBrk="1" hangingPunct="1"/>
            <a:endParaRPr lang="en-US" sz="1500" b="1" dirty="0" smtClean="0">
              <a:solidFill>
                <a:srgbClr val="C00000"/>
              </a:solidFill>
            </a:endParaRPr>
          </a:p>
          <a:p>
            <a:pPr eaLnBrk="1" hangingPunct="1"/>
            <a:r>
              <a:rPr lang="en-US" sz="1500" b="1" dirty="0" smtClean="0">
                <a:solidFill>
                  <a:srgbClr val="C00000"/>
                </a:solidFill>
              </a:rPr>
              <a:t>I</a:t>
            </a:r>
            <a:r>
              <a:rPr lang="en-US" sz="1500" b="1" baseline="0" dirty="0" smtClean="0">
                <a:solidFill>
                  <a:srgbClr val="C00000"/>
                </a:solidFill>
              </a:rPr>
              <a:t> know we have quite a few NRMCA members in the group and I want to thank you and your companies for your continuing support. I hope you’ll come away a few new ideas about to take advantage of all of the benefits of belonging. For the non-members in the group – I hope you’ll learn about how NRMCA is making a difference in the industry and how your company can become a part of this great organization.</a:t>
            </a:r>
          </a:p>
          <a:p>
            <a:pPr eaLnBrk="1" hangingPunct="1"/>
            <a:endParaRPr lang="en-US" sz="1500" b="1" baseline="0" dirty="0" smtClean="0">
              <a:solidFill>
                <a:srgbClr val="C00000"/>
              </a:solidFill>
            </a:endParaRPr>
          </a:p>
          <a:p>
            <a:pPr eaLnBrk="1" hangingPunct="1"/>
            <a:endParaRPr lang="en-US" sz="1500" b="1" dirty="0" smtClean="0">
              <a:solidFill>
                <a:srgbClr val="C00000"/>
              </a:solidFill>
            </a:endParaRPr>
          </a:p>
          <a:p>
            <a:pPr eaLnBrk="1" hangingPunct="1"/>
            <a:endParaRPr lang="en-US" sz="1500" b="1" dirty="0" smtClean="0">
              <a:solidFill>
                <a:srgbClr val="FF0000"/>
              </a:solidFill>
            </a:endParaRPr>
          </a:p>
          <a:p>
            <a:pPr eaLnBrk="1" hangingPunct="1">
              <a:lnSpc>
                <a:spcPct val="150000"/>
              </a:lnSpc>
            </a:pPr>
            <a:endParaRPr lang="en-US" sz="1500" b="1" dirty="0" smtClean="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10</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When we ask our members what the</a:t>
            </a:r>
            <a:r>
              <a:rPr lang="en-US" sz="1500" b="1" baseline="0" dirty="0" smtClean="0">
                <a:solidFill>
                  <a:srgbClr val="FF0000"/>
                </a:solidFill>
                <a:cs typeface="Arial" charset="0"/>
              </a:rPr>
              <a:t> most impactful and important benefit of belonging to NRMCA  is they consistently tell us it’s the association’s work on regulatory compliance and the advice and guidance NRMCA provides.</a:t>
            </a: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As I mentioned earlier, NRMCA is the ONLY national trade association representing the ready mixed concrete industry’s interests in front of federal regulators – EPA, OSHA, FMCSA.</a:t>
            </a: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And we have a track record to be proud of!</a:t>
            </a:r>
          </a:p>
          <a:p>
            <a:pPr eaLnBrk="1" hangingPunct="1"/>
            <a:endParaRPr lang="en-US" sz="1500" b="1" baseline="0" dirty="0" smtClean="0">
              <a:solidFill>
                <a:srgbClr val="FF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11</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NRMCA</a:t>
            </a:r>
            <a:r>
              <a:rPr lang="en-US" sz="1500" b="1" baseline="0" dirty="0" smtClean="0">
                <a:solidFill>
                  <a:srgbClr val="FF0000"/>
                </a:solidFill>
                <a:cs typeface="Arial" charset="0"/>
              </a:rPr>
              <a:t> secured much need clarity on several issues concerning hours of service rules:</a:t>
            </a: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Through a concerted effort, including multiple meetings with FMCSA, NRMCA secured new guidance on the 30 minute break rule that is favorable to the industry. The new guidelines succeed in exempting 95% of the industry from having to take the 30 minute break.</a:t>
            </a: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In late December, NRMCA secured suspension of the two restrictions that had been placed on the use of the 34-hour restart.</a:t>
            </a:r>
            <a:r>
              <a:rPr lang="en-US" sz="1000" kern="1200" dirty="0" smtClean="0">
                <a:solidFill>
                  <a:schemeClr val="tx1"/>
                </a:solidFill>
                <a:latin typeface="Arial" charset="0"/>
                <a:ea typeface="+mn-ea"/>
                <a:cs typeface="+mn-cs"/>
              </a:rPr>
              <a:t> </a:t>
            </a:r>
            <a:r>
              <a:rPr lang="en-US" sz="1000" b="1" kern="1200" dirty="0" smtClean="0">
                <a:solidFill>
                  <a:schemeClr val="tx1"/>
                </a:solidFill>
                <a:latin typeface="Arial" charset="0"/>
                <a:ea typeface="+mn-ea"/>
                <a:cs typeface="+mn-cs"/>
              </a:rPr>
              <a:t>While the suspension is only temporary, it is a welcome and much needed suspension of an onerous, burdensome regulation. More importantly though, this win signals a change in the ability of industry to successfully challenge onerous and overly burdensome regulations. The change now makes it more likely to achieve further rescissions on the hours of service front.</a:t>
            </a:r>
          </a:p>
          <a:p>
            <a:pPr eaLnBrk="1" hangingPunct="1"/>
            <a:endParaRPr lang="en-US" sz="1000" b="1" kern="1200" dirty="0" smtClean="0">
              <a:solidFill>
                <a:schemeClr val="tx1"/>
              </a:solidFill>
              <a:latin typeface="Arial" charset="0"/>
              <a:ea typeface="+mn-ea"/>
              <a:cs typeface="+mn-cs"/>
            </a:endParaRPr>
          </a:p>
          <a:p>
            <a:pPr eaLnBrk="1" hangingPunct="1"/>
            <a:r>
              <a:rPr lang="en-US" sz="1000" b="1" kern="1200" dirty="0" smtClean="0">
                <a:solidFill>
                  <a:schemeClr val="tx1"/>
                </a:solidFill>
                <a:latin typeface="Arial" charset="0"/>
                <a:ea typeface="+mn-ea"/>
                <a:cs typeface="+mn-cs"/>
              </a:rPr>
              <a:t>And again in late December, we achieved another</a:t>
            </a:r>
            <a:r>
              <a:rPr lang="en-US" sz="1000" b="1" kern="1200" baseline="0" dirty="0" smtClean="0">
                <a:solidFill>
                  <a:schemeClr val="tx1"/>
                </a:solidFill>
                <a:latin typeface="Arial" charset="0"/>
                <a:ea typeface="+mn-ea"/>
                <a:cs typeface="+mn-cs"/>
              </a:rPr>
              <a:t> </a:t>
            </a:r>
            <a:r>
              <a:rPr lang="en-US" sz="1000" b="1" kern="1200" dirty="0" smtClean="0">
                <a:solidFill>
                  <a:schemeClr val="tx1"/>
                </a:solidFill>
                <a:latin typeface="Arial" charset="0"/>
                <a:ea typeface="+mn-ea"/>
                <a:cs typeface="+mn-cs"/>
              </a:rPr>
              <a:t>a major victory for the ready mixed concrete industry: EPA classified fly ash as a "subtitle D" solid waste, effectively eliminating the hazardous waste label and allowing for the continued beneficial use of fly ash in ready mixed concrete. </a:t>
            </a:r>
          </a:p>
          <a:p>
            <a:pPr eaLnBrk="1" hangingPunct="1"/>
            <a:endParaRPr lang="en-US" sz="1000" b="1" kern="1200" dirty="0" smtClean="0">
              <a:solidFill>
                <a:schemeClr val="tx1"/>
              </a:solidFill>
              <a:latin typeface="Arial" charset="0"/>
              <a:ea typeface="+mn-ea"/>
              <a:cs typeface="+mn-cs"/>
            </a:endParaRPr>
          </a:p>
          <a:p>
            <a:pPr eaLnBrk="1" hangingPunct="1"/>
            <a:endParaRPr lang="en-US" sz="1500" b="1" dirty="0" smtClean="0">
              <a:solidFill>
                <a:srgbClr val="FF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12</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We look forward to continued</a:t>
            </a:r>
            <a:r>
              <a:rPr lang="en-US" sz="1500" b="1" baseline="0" dirty="0" smtClean="0">
                <a:solidFill>
                  <a:srgbClr val="FF0000"/>
                </a:solidFill>
                <a:cs typeface="Arial" charset="0"/>
              </a:rPr>
              <a:t> success in 2015:</a:t>
            </a:r>
          </a:p>
          <a:p>
            <a:pPr eaLnBrk="1" hangingPunct="1"/>
            <a:endParaRPr lang="en-US" sz="1500" b="1" baseline="0" dirty="0" smtClean="0">
              <a:solidFill>
                <a:srgbClr val="FF0000"/>
              </a:solidFill>
              <a:cs typeface="Arial" charset="0"/>
            </a:endParaRPr>
          </a:p>
          <a:p>
            <a:pPr eaLnBrk="1" hangingPunct="1"/>
            <a:r>
              <a:rPr lang="en-US" sz="1000" b="1" kern="1200" dirty="0" smtClean="0">
                <a:solidFill>
                  <a:schemeClr val="tx1"/>
                </a:solidFill>
                <a:latin typeface="Arial" charset="0"/>
                <a:ea typeface="+mn-ea"/>
                <a:cs typeface="+mn-cs"/>
              </a:rPr>
              <a:t>Following up on our successes on</a:t>
            </a:r>
            <a:r>
              <a:rPr lang="en-US" sz="1000" b="1" kern="1200" baseline="0" dirty="0" smtClean="0">
                <a:solidFill>
                  <a:schemeClr val="tx1"/>
                </a:solidFill>
                <a:latin typeface="Arial" charset="0"/>
                <a:ea typeface="+mn-ea"/>
                <a:cs typeface="+mn-cs"/>
              </a:rPr>
              <a:t> the hours of service rules, </a:t>
            </a:r>
            <a:r>
              <a:rPr lang="en-US" sz="1000" b="1" kern="1200" dirty="0" smtClean="0">
                <a:solidFill>
                  <a:schemeClr val="tx1"/>
                </a:solidFill>
                <a:latin typeface="Arial" charset="0"/>
                <a:ea typeface="+mn-ea"/>
                <a:cs typeface="+mn-cs"/>
              </a:rPr>
              <a:t>NRMCA is well suited in 2015 to strengthen efforts to highlight the growing problem with the arbitrary 12-hour return time limit contained in the 100 air-mile logging exemption. NRMCA has submitted multiple comments to FMCSA questioning the provision’s validity and reasoning, which has forced FMCSA to recognize the issue as a problem. To this end, NRMCA is currently in the process of pushing for a formal rulemaking on the issue in 2015.</a:t>
            </a:r>
            <a:endParaRPr lang="en-US" sz="1500" b="1" baseline="0" dirty="0" smtClean="0">
              <a:solidFill>
                <a:srgbClr val="FF0000"/>
              </a:solidFill>
              <a:cs typeface="Arial" charset="0"/>
            </a:endParaRP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OSHA’s crystalline silica proposed rule overhauling exposure limits was first published in 2013. Due in large part to NRMCA’s  vocal leadership in opposition to this, NRMCA believes OSHA has been forced into more realistically applying the rule to our industry and NRMCA believes OSHA will re-evaluate the proposed rule’s perimeters.</a:t>
            </a:r>
          </a:p>
          <a:p>
            <a:pPr eaLnBrk="1" hangingPunct="1"/>
            <a:endParaRPr lang="en-US" sz="1500" b="1" baseline="0" dirty="0" smtClean="0">
              <a:solidFill>
                <a:srgbClr val="FF0000"/>
              </a:solidFill>
              <a:cs typeface="Arial" charset="0"/>
            </a:endParaRPr>
          </a:p>
          <a:p>
            <a:pPr eaLnBrk="1" hangingPunct="1"/>
            <a:r>
              <a:rPr lang="en-US" sz="1000" b="1" kern="1200" dirty="0" smtClean="0">
                <a:solidFill>
                  <a:schemeClr val="tx1"/>
                </a:solidFill>
                <a:latin typeface="Arial" charset="0"/>
                <a:ea typeface="+mn-ea"/>
                <a:cs typeface="+mn-cs"/>
              </a:rPr>
              <a:t>One of the most contentious regulatory items for the industry is FMCSA’s Compliance, Safety, Accountability (CSA) Program. The most cited CSA problem is the absence of including crash fault data in the program when determining how safe or unsafe a driver or a company may be. Due to the relentless outcry from numerous groups, including NRMCA, FMCSA took its first steps to allow this fault data to be incorporated. Through the continued efforts by NRMCA and others, NRMCA is urging FMCSA to stay on track in 2015 to correcting this discrepancy within the program.</a:t>
            </a:r>
          </a:p>
          <a:p>
            <a:pPr eaLnBrk="1" hangingPunct="1"/>
            <a:endParaRPr lang="en-US" sz="1000" b="1" kern="1200" dirty="0" smtClean="0">
              <a:solidFill>
                <a:schemeClr val="tx1"/>
              </a:solidFill>
              <a:latin typeface="Arial" charset="0"/>
              <a:ea typeface="+mn-ea"/>
              <a:cs typeface="+mn-cs"/>
            </a:endParaRPr>
          </a:p>
          <a:p>
            <a:pPr eaLnBrk="1" hangingPunct="1"/>
            <a:endParaRPr lang="en-US" sz="1000" b="1" kern="1200" dirty="0" smtClean="0">
              <a:solidFill>
                <a:schemeClr val="tx1"/>
              </a:solidFill>
              <a:latin typeface="Arial" charset="0"/>
              <a:ea typeface="+mn-ea"/>
              <a:cs typeface="+mn-cs"/>
            </a:endParaRPr>
          </a:p>
          <a:p>
            <a:pPr eaLnBrk="1" hangingPunct="1"/>
            <a:endParaRPr lang="en-US" sz="1000" b="1" kern="1200" dirty="0" smtClean="0">
              <a:solidFill>
                <a:schemeClr val="tx1"/>
              </a:solidFill>
              <a:latin typeface="Arial" charset="0"/>
              <a:ea typeface="+mn-ea"/>
              <a:cs typeface="+mn-cs"/>
            </a:endParaRPr>
          </a:p>
          <a:p>
            <a:pPr eaLnBrk="1" hangingPunct="1"/>
            <a:endParaRPr lang="en-US" sz="1500" b="1" dirty="0" smtClean="0">
              <a:solidFill>
                <a:srgbClr val="FF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13</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These are just a small sampling of the work NRMCA is doing on the industry’s behalf. Stay tuned for more updates and more victories for the industry!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One</a:t>
            </a:r>
            <a:r>
              <a:rPr lang="en-US" b="1" baseline="0" dirty="0" smtClean="0"/>
              <a:t> of the most exciting programs NRMCA has rolled out in recent years is our design assistance program. NRMCA provides members and their contractor partners – free of charge -  with detailed parking lot design recommendations, streets and local road design guidance and CAD jointing recommendations. </a:t>
            </a:r>
            <a:r>
              <a:rPr lang="en-US" b="1" dirty="0" smtClean="0"/>
              <a:t>The program helps deliver quality concrete paving designs to increase</a:t>
            </a:r>
            <a:r>
              <a:rPr lang="en-US" b="1" baseline="0" dirty="0" smtClean="0"/>
              <a:t> </a:t>
            </a:r>
            <a:r>
              <a:rPr lang="en-US" b="1" dirty="0" smtClean="0"/>
              <a:t>the likelihood for more successful concrete projects.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6DCCB-EC8B-4AD8-AEE0-750D8E73808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Over </a:t>
            </a:r>
            <a:r>
              <a:rPr lang="en-US" b="1" dirty="0"/>
              <a:t>the last two years there </a:t>
            </a:r>
            <a:r>
              <a:rPr lang="en-US" b="1" dirty="0" smtClean="0"/>
              <a:t>have </a:t>
            </a:r>
            <a:r>
              <a:rPr lang="en-US" b="1" dirty="0"/>
              <a:t>been </a:t>
            </a:r>
            <a:r>
              <a:rPr lang="en-US" b="1" dirty="0" smtClean="0"/>
              <a:t>39 DAP’s </a:t>
            </a:r>
            <a:r>
              <a:rPr lang="en-US" b="1" dirty="0"/>
              <a:t>submitted from </a:t>
            </a:r>
            <a:r>
              <a:rPr lang="en-US" b="1" dirty="0" smtClean="0"/>
              <a:t>Virginia </a:t>
            </a:r>
            <a:r>
              <a:rPr lang="en-US" b="1" dirty="0"/>
              <a:t>from partners and State Affiliates. </a:t>
            </a:r>
            <a:r>
              <a:rPr lang="en-US" b="1" dirty="0" smtClean="0"/>
              <a:t>While some have gone </a:t>
            </a:r>
            <a:r>
              <a:rPr lang="en-US" b="1" dirty="0"/>
              <a:t>asphalt</a:t>
            </a:r>
            <a:r>
              <a:rPr lang="en-US" b="1" dirty="0" smtClean="0"/>
              <a:t>, ten of the 39 submitted have chosen </a:t>
            </a:r>
            <a:r>
              <a:rPr lang="en-US" b="1" dirty="0"/>
              <a:t>concrete. </a:t>
            </a:r>
            <a:r>
              <a:rPr lang="en-US" b="1" dirty="0" smtClean="0"/>
              <a:t>Since 2013, as a direct result of the DAP program 14,315 CY of concrete pavement have been, or are scheduled to be placed in Virginia.</a:t>
            </a:r>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And while many of the projects submitted are still undecided, the point is that each DAP offers us the opportunity to affect change at the designer level. By helping them to understand concrete design, it is taking the mystery and uncertainty out of offering a concrete alternate.</a:t>
            </a:r>
            <a:r>
              <a:rPr lang="en-US" dirty="0" smtClean="0"/>
              <a:t> </a:t>
            </a:r>
            <a:endParaRPr lang="en-US" b="1" dirty="0"/>
          </a:p>
          <a:p>
            <a:endParaRPr lang="en-US" b="1" baseline="0" dirty="0" smtClean="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All in all, over the last 2 years, NRMCA’s DAP has influenced</a:t>
            </a:r>
            <a:r>
              <a:rPr lang="en-US" b="1" baseline="0" dirty="0" smtClean="0"/>
              <a:t> the placement of over half a million cubic yards of concrete and has enhanced the professional reputations of those members that have taken advantage of this powerful member benefit. If your company needs help making the case for concrete, I encourage you to look into NRMCA’s DAP.</a:t>
            </a:r>
          </a:p>
          <a:p>
            <a:endParaRPr lang="en-US" b="1" baseline="0" dirty="0" smtClean="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members are taking advantage of our new Concrete Parking Lots Boot Camp.</a:t>
            </a:r>
            <a:r>
              <a:rPr lang="en-US" baseline="0" dirty="0" smtClean="0"/>
              <a:t> As a matter of fact, NRMCA recently conducted Boot camps with two Virginia producers, Titan and Chandler Concrete.</a:t>
            </a:r>
          </a:p>
          <a:p>
            <a:endParaRPr lang="en-US" baseline="0" dirty="0" smtClean="0"/>
          </a:p>
          <a:p>
            <a:r>
              <a:rPr lang="en-US" baseline="0" dirty="0" smtClean="0"/>
              <a:t>The Boot Camp is a 10 hour hands-on program that provides a collaborative sales approach based on a partnership between the ready mix producer and a key contractor offering a structured plan to increase concrete yardage by utilizing NRMCA tools and programs, including DAP and the concrete pavement analyst software  and establishing an ongoing internal process to expand opportunities and measure progress. </a:t>
            </a:r>
          </a:p>
          <a:p>
            <a:endParaRPr lang="en-US" baseline="0" dirty="0" smtClean="0"/>
          </a:p>
          <a:p>
            <a:r>
              <a:rPr lang="en-US" baseline="0" dirty="0" smtClean="0"/>
              <a:t>Successful boot camps in the New Jersey/New York area have already resulted in DAP submissions representing over 1 million square feet of potential concrete.</a:t>
            </a:r>
          </a:p>
          <a:p>
            <a:endParaRPr lang="en-US" baseline="0" dirty="0" smtClean="0"/>
          </a:p>
          <a:p>
            <a:r>
              <a:rPr lang="en-US" baseline="0" dirty="0" smtClean="0"/>
              <a:t>(This might be a good time to call on anyone from Titan or Chandler who participated in the boot camp to give a first hand account.)</a:t>
            </a:r>
          </a:p>
          <a:p>
            <a:endParaRPr lang="en-US" baseline="0" dirty="0" smtClean="0"/>
          </a:p>
          <a:p>
            <a:r>
              <a:rPr lang="en-US" baseline="0" dirty="0" smtClean="0"/>
              <a:t>If your company is interested in conducting a Boot camp, contact your National Resource Director, Phil Kresge.</a:t>
            </a:r>
            <a:endParaRPr lang="en-US"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Inspired by our success with the design assistance program for paving projects, NRMCA has added Gregg Lewis to the national</a:t>
            </a:r>
            <a:r>
              <a:rPr lang="en-US" baseline="0" dirty="0" smtClean="0"/>
              <a:t> team to develop a similar program for buildings, specifically in the low – mid-rise market.</a:t>
            </a:r>
          </a:p>
          <a:p>
            <a:endParaRPr lang="en-US" baseline="0" dirty="0" smtClean="0"/>
          </a:p>
          <a:p>
            <a:r>
              <a:rPr lang="en-US" baseline="0" dirty="0" smtClean="0"/>
              <a:t>With the softwood lumber industry making gains into this market, NRMCA is taking steps to counter their efforts and secure concrete’s share of this market.</a:t>
            </a:r>
            <a:endParaRPr lang="en-US"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sldNum" sz="quarter" idx="5"/>
          </p:nvPr>
        </p:nvSpPr>
        <p:spPr>
          <a:noFill/>
        </p:spPr>
        <p:txBody>
          <a:bodyPr/>
          <a:lstStyle/>
          <a:p>
            <a:pPr defTabSz="928766"/>
            <a:fld id="{9CF5DBF9-8198-41C7-8DBE-F2C7F18B3819}" type="slidenum">
              <a:rPr lang="en-US" smtClean="0">
                <a:cs typeface="Arial" charset="0"/>
              </a:rPr>
              <a:pPr defTabSz="928766"/>
              <a:t>2</a:t>
            </a:fld>
            <a:endParaRPr lang="en-US" dirty="0" smtClean="0">
              <a:cs typeface="Arial" charset="0"/>
            </a:endParaRPr>
          </a:p>
        </p:txBody>
      </p:sp>
      <p:sp>
        <p:nvSpPr>
          <p:cNvPr id="79875" name="Rectangle 2"/>
          <p:cNvSpPr>
            <a:spLocks noGrp="1" noRot="1" noChangeAspect="1" noChangeArrowheads="1" noTextEdit="1"/>
          </p:cNvSpPr>
          <p:nvPr>
            <p:ph type="sldImg"/>
          </p:nvPr>
        </p:nvSpPr>
        <p:spPr>
          <a:xfrm>
            <a:off x="5394325" y="309563"/>
            <a:ext cx="1350963" cy="1014412"/>
          </a:xfrm>
          <a:ln/>
        </p:spPr>
      </p:sp>
      <p:sp>
        <p:nvSpPr>
          <p:cNvPr id="79876" name="Rectangle 3"/>
          <p:cNvSpPr>
            <a:spLocks noGrp="1" noChangeArrowheads="1"/>
          </p:cNvSpPr>
          <p:nvPr>
            <p:ph type="body" idx="1"/>
          </p:nvPr>
        </p:nvSpPr>
        <p:spPr>
          <a:xfrm>
            <a:off x="458235" y="1448683"/>
            <a:ext cx="6402566" cy="6249529"/>
          </a:xfrm>
          <a:noFill/>
          <a:ln/>
        </p:spPr>
        <p:txBody>
          <a:bodyPr/>
          <a:lstStyle/>
          <a:p>
            <a:pPr eaLnBrk="1" hangingPunct="1"/>
            <a:r>
              <a:rPr lang="en-US" sz="1600" b="1" dirty="0" smtClean="0">
                <a:solidFill>
                  <a:srgbClr val="C00000"/>
                </a:solidFill>
              </a:rPr>
              <a:t>This</a:t>
            </a:r>
            <a:r>
              <a:rPr lang="en-US" sz="1600" b="1" baseline="0" dirty="0" smtClean="0">
                <a:solidFill>
                  <a:srgbClr val="C00000"/>
                </a:solidFill>
              </a:rPr>
              <a:t> year, NRMCA is celebrating 85 years of service to the industry! And over the course of time, NRMCA has proven to be a great partner to producers, state associations and other construction materials  associations with the goal of making ready mixed concrete the construction material of choice!</a:t>
            </a:r>
          </a:p>
          <a:p>
            <a:pPr eaLnBrk="1" hangingPunct="1"/>
            <a:endParaRPr lang="en-US" sz="1600" b="1" baseline="0" dirty="0" smtClean="0">
              <a:solidFill>
                <a:srgbClr val="C00000"/>
              </a:solidFill>
            </a:endParaRPr>
          </a:p>
          <a:p>
            <a:pPr eaLnBrk="1" hangingPunct="1"/>
            <a:endParaRPr lang="en-US" sz="1600" b="1" dirty="0" smtClean="0">
              <a:solidFill>
                <a:srgbClr val="C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members report that NRMCA’s benchmarking surveys are at the top of the list of the reasons they maintain membership. Many of you may be familiar with the annual Industry Data Survey which benchmarks the financial health of the industry. But that’s just the tip of the iceberg. The compensation survey, fleet benchmarking, safety and quality surveys also deliver quality information to our members and help them benchmark their own operations and identify improvements or refinements that will help the company perform at its maximum potential. If your company is an NRMCA member, but doesn’t </a:t>
            </a:r>
            <a:r>
              <a:rPr lang="en-US" baseline="0" dirty="0" err="1" smtClean="0"/>
              <a:t>paeticipate</a:t>
            </a:r>
            <a:r>
              <a:rPr lang="en-US" baseline="0" dirty="0" smtClean="0"/>
              <a:t> in these surveys, I encourage you to start this year.</a:t>
            </a:r>
            <a:endParaRPr lang="en-US"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sldNum" sz="quarter" idx="5"/>
          </p:nvPr>
        </p:nvSpPr>
        <p:spPr>
          <a:noFill/>
        </p:spPr>
        <p:txBody>
          <a:bodyPr/>
          <a:lstStyle/>
          <a:p>
            <a:pPr defTabSz="928766"/>
            <a:fld id="{9CF5DBF9-8198-41C7-8DBE-F2C7F18B3819}" type="slidenum">
              <a:rPr lang="en-US" smtClean="0">
                <a:cs typeface="Arial" charset="0"/>
              </a:rPr>
              <a:pPr defTabSz="928766"/>
              <a:t>21</a:t>
            </a:fld>
            <a:endParaRPr lang="en-US" dirty="0" smtClean="0">
              <a:cs typeface="Arial" charset="0"/>
            </a:endParaRPr>
          </a:p>
        </p:txBody>
      </p:sp>
      <p:sp>
        <p:nvSpPr>
          <p:cNvPr id="79875" name="Rectangle 2"/>
          <p:cNvSpPr>
            <a:spLocks noGrp="1" noRot="1" noChangeAspect="1" noChangeArrowheads="1" noTextEdit="1"/>
          </p:cNvSpPr>
          <p:nvPr>
            <p:ph type="sldImg"/>
          </p:nvPr>
        </p:nvSpPr>
        <p:spPr>
          <a:xfrm>
            <a:off x="5394325" y="309563"/>
            <a:ext cx="1350963" cy="1014412"/>
          </a:xfrm>
          <a:ln/>
        </p:spPr>
      </p:sp>
      <p:sp>
        <p:nvSpPr>
          <p:cNvPr id="79876" name="Rectangle 3"/>
          <p:cNvSpPr>
            <a:spLocks noGrp="1" noChangeArrowheads="1"/>
          </p:cNvSpPr>
          <p:nvPr>
            <p:ph type="body" idx="1"/>
          </p:nvPr>
        </p:nvSpPr>
        <p:spPr>
          <a:xfrm>
            <a:off x="458235" y="1448683"/>
            <a:ext cx="6402566" cy="6249529"/>
          </a:xfrm>
          <a:noFill/>
          <a:ln/>
        </p:spPr>
        <p:txBody>
          <a:bodyPr/>
          <a:lstStyle/>
          <a:p>
            <a:pPr eaLnBrk="1" hangingPunct="1"/>
            <a:r>
              <a:rPr lang="en-US" sz="1600" b="1" dirty="0" smtClean="0">
                <a:solidFill>
                  <a:srgbClr val="C00000"/>
                </a:solidFill>
              </a:rPr>
              <a:t>As I mentioned at the beginning, the benefits of belonging to NRMCA are too numerous to detail in the short time we have here. Again, I encourage you to explore the full range of benefits and the work NRMCA is doing by reading through</a:t>
            </a:r>
            <a:r>
              <a:rPr lang="en-US" sz="1600" b="1" baseline="0" dirty="0" smtClean="0">
                <a:solidFill>
                  <a:srgbClr val="C00000"/>
                </a:solidFill>
              </a:rPr>
              <a:t> the 2014 President’s Report document and by visiting www.nrmca.org.</a:t>
            </a:r>
          </a:p>
          <a:p>
            <a:pPr eaLnBrk="1" hangingPunct="1"/>
            <a:endParaRPr lang="en-US" sz="1600" b="1" baseline="0" dirty="0" smtClean="0">
              <a:solidFill>
                <a:srgbClr val="C00000"/>
              </a:solidFill>
            </a:endParaRPr>
          </a:p>
          <a:p>
            <a:pPr eaLnBrk="1" hangingPunct="1"/>
            <a:r>
              <a:rPr lang="en-US" sz="1600" b="1" baseline="0" dirty="0" smtClean="0">
                <a:solidFill>
                  <a:srgbClr val="C00000"/>
                </a:solidFill>
              </a:rPr>
              <a:t>As I end the membership portion of my presentation, I want to again thank the members of NRMCA for your continued support.</a:t>
            </a:r>
          </a:p>
          <a:p>
            <a:pPr eaLnBrk="1" hangingPunct="1"/>
            <a:endParaRPr lang="en-US" sz="1600" b="1" baseline="0" dirty="0" smtClean="0">
              <a:solidFill>
                <a:srgbClr val="C00000"/>
              </a:solidFill>
            </a:endParaRPr>
          </a:p>
          <a:p>
            <a:pPr eaLnBrk="1" hangingPunct="1"/>
            <a:r>
              <a:rPr lang="en-US" sz="1600" b="1" baseline="0" dirty="0" smtClean="0">
                <a:solidFill>
                  <a:srgbClr val="C00000"/>
                </a:solidFill>
              </a:rPr>
              <a:t>And to the non-members in the room I ask “What are you waiting for?”</a:t>
            </a:r>
          </a:p>
          <a:p>
            <a:pPr eaLnBrk="1" hangingPunct="1"/>
            <a:endParaRPr lang="en-US" sz="1600" b="1" baseline="0" dirty="0" smtClean="0">
              <a:solidFill>
                <a:srgbClr val="C00000"/>
              </a:solidFill>
            </a:endParaRPr>
          </a:p>
          <a:p>
            <a:pPr eaLnBrk="1" hangingPunct="1"/>
            <a:r>
              <a:rPr lang="en-US" sz="1600" b="1" baseline="0" dirty="0" smtClean="0">
                <a:solidFill>
                  <a:srgbClr val="C00000"/>
                </a:solidFill>
              </a:rPr>
              <a:t>You are already benefiting from the work NRMCA and its members are doing in the industry. We need every ready mixed concrete producer to join the association to support this vital work.</a:t>
            </a:r>
          </a:p>
          <a:p>
            <a:pPr eaLnBrk="1" hangingPunct="1"/>
            <a:endParaRPr lang="en-US" sz="1600" b="1" baseline="0" dirty="0" smtClean="0">
              <a:solidFill>
                <a:srgbClr val="C00000"/>
              </a:solidFill>
            </a:endParaRPr>
          </a:p>
          <a:p>
            <a:pPr eaLnBrk="1" hangingPunct="1"/>
            <a:endParaRPr lang="en-US" sz="1600" b="1" baseline="0" dirty="0" smtClean="0">
              <a:solidFill>
                <a:srgbClr val="C00000"/>
              </a:solidFill>
            </a:endParaRPr>
          </a:p>
          <a:p>
            <a:pPr eaLnBrk="1" hangingPunct="1"/>
            <a:endParaRPr lang="en-US" sz="1600" b="1" dirty="0" smtClean="0">
              <a:solidFill>
                <a:srgbClr val="C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Apart</a:t>
            </a:r>
            <a:r>
              <a:rPr lang="en-US" b="1" baseline="0" dirty="0" smtClean="0"/>
              <a:t> from the association, there is another idea being discussed in the industry that would united the entire industry and could fundamentally change how the industry funds and conducts education, promotion and research.</a:t>
            </a:r>
          </a:p>
          <a:p>
            <a:endParaRPr lang="en-US" b="1" baseline="0" dirty="0" smtClean="0"/>
          </a:p>
          <a:p>
            <a:r>
              <a:rPr lang="en-US" b="1" baseline="0" dirty="0" smtClean="0"/>
              <a:t>In March 2013, the NRMCA board of directors voted to educate the industry about the idea of a check-off program for the ready mixed concrete industry and, with demonstrated industry support, pursue check-off legislation in Congress.</a:t>
            </a:r>
            <a:endParaRPr lang="en-US" b="1" dirty="0"/>
          </a:p>
        </p:txBody>
      </p:sp>
      <p:sp>
        <p:nvSpPr>
          <p:cNvPr id="4" name="Slide Number Placeholder 3"/>
          <p:cNvSpPr>
            <a:spLocks noGrp="1"/>
          </p:cNvSpPr>
          <p:nvPr>
            <p:ph type="sldNum" sz="quarter" idx="10"/>
          </p:nvPr>
        </p:nvSpPr>
        <p:spPr/>
        <p:txBody>
          <a:bodyPr/>
          <a:lstStyle/>
          <a:p>
            <a:fld id="{7221C8F6-7400-45DA-BE0F-B1D5E287780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Is anyone here familiar with national or state check-off programs?</a:t>
            </a:r>
            <a:r>
              <a:rPr lang="en-US" b="1" baseline="0" dirty="0" smtClean="0"/>
              <a:t> </a:t>
            </a:r>
          </a:p>
          <a:p>
            <a:endParaRPr lang="en-US" b="1" baseline="0" dirty="0" smtClean="0"/>
          </a:p>
          <a:p>
            <a:r>
              <a:rPr lang="en-US" b="1" baseline="0" dirty="0" smtClean="0"/>
              <a:t>If you’ve ever heard the phrases: Beef, it’s what’s for dinner, Cotton, the fabric of our lives, Pork, the other white meat, or Got milk? You are at least familiar with the product of some of the largest, most well established national check-offs in the country.</a:t>
            </a:r>
          </a:p>
          <a:p>
            <a:endParaRPr lang="en-US" b="1" dirty="0" smtClean="0"/>
          </a:p>
          <a:p>
            <a:r>
              <a:rPr lang="en-US" b="1" dirty="0" smtClean="0"/>
              <a:t>Check-offs are not voluntary, but mandatory for all industry participants in the industry that chooses to implement them. </a:t>
            </a:r>
            <a:endParaRPr lang="en-US" b="1" dirty="0"/>
          </a:p>
        </p:txBody>
      </p:sp>
      <p:sp>
        <p:nvSpPr>
          <p:cNvPr id="4" name="Slide Number Placeholder 3"/>
          <p:cNvSpPr>
            <a:spLocks noGrp="1"/>
          </p:cNvSpPr>
          <p:nvPr>
            <p:ph type="sldNum" sz="quarter" idx="10"/>
          </p:nvPr>
        </p:nvSpPr>
        <p:spPr/>
        <p:txBody>
          <a:bodyPr/>
          <a:lstStyle/>
          <a:p>
            <a:fld id="{46D54EBB-099F-47F5-BE74-87F29446202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 a nut shell, check off programs are a</a:t>
            </a:r>
            <a:r>
              <a:rPr lang="en-US" b="1" baseline="0" dirty="0" smtClean="0"/>
              <a:t> federally mandated system of collecting assessments from industry participants to fund generic promotion, research and education to the benefit of all.</a:t>
            </a:r>
            <a:endParaRPr lang="en-US" b="1" dirty="0"/>
          </a:p>
        </p:txBody>
      </p:sp>
      <p:sp>
        <p:nvSpPr>
          <p:cNvPr id="4" name="Slide Number Placeholder 3"/>
          <p:cNvSpPr>
            <a:spLocks noGrp="1"/>
          </p:cNvSpPr>
          <p:nvPr>
            <p:ph type="sldNum" sz="quarter" idx="10"/>
          </p:nvPr>
        </p:nvSpPr>
        <p:spPr/>
        <p:txBody>
          <a:bodyPr/>
          <a:lstStyle/>
          <a:p>
            <a:fld id="{46D54EBB-099F-47F5-BE74-87F29446202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733" eaLnBrk="1" fontAlgn="auto" hangingPunct="1">
              <a:spcBef>
                <a:spcPts val="0"/>
              </a:spcBef>
              <a:spcAft>
                <a:spcPts val="0"/>
              </a:spcAft>
              <a:defRPr/>
            </a:pPr>
            <a:r>
              <a:rPr lang="en-US" b="1" dirty="0" smtClean="0"/>
              <a:t>The latest entry into the check-off arena, and the one that</a:t>
            </a:r>
            <a:r>
              <a:rPr lang="en-US" b="1" baseline="0" dirty="0" smtClean="0"/>
              <a:t> should be of most concern for the ready mixed concrete industry is the softwood lumber board. </a:t>
            </a:r>
            <a:endParaRPr lang="en-US" b="1" dirty="0"/>
          </a:p>
        </p:txBody>
      </p:sp>
      <p:sp>
        <p:nvSpPr>
          <p:cNvPr id="4" name="Slide Number Placeholder 3"/>
          <p:cNvSpPr>
            <a:spLocks noGrp="1"/>
          </p:cNvSpPr>
          <p:nvPr>
            <p:ph type="sldNum" sz="quarter" idx="10"/>
          </p:nvPr>
        </p:nvSpPr>
        <p:spPr/>
        <p:txBody>
          <a:bodyPr/>
          <a:lstStyle/>
          <a:p>
            <a:fld id="{46D54EBB-099F-47F5-BE74-87F29446202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D54EBB-099F-47F5-BE74-87F29446202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D54EBB-099F-47F5-BE74-87F29446202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industries establish check-off programs – because of proven</a:t>
            </a:r>
            <a:r>
              <a:rPr lang="en-US" baseline="0" dirty="0" smtClean="0"/>
              <a:t> return on investment.</a:t>
            </a:r>
            <a:endParaRPr lang="en-US" dirty="0"/>
          </a:p>
        </p:txBody>
      </p:sp>
      <p:sp>
        <p:nvSpPr>
          <p:cNvPr id="4" name="Slide Number Placeholder 3"/>
          <p:cNvSpPr>
            <a:spLocks noGrp="1"/>
          </p:cNvSpPr>
          <p:nvPr>
            <p:ph type="sldNum" sz="quarter" idx="10"/>
          </p:nvPr>
        </p:nvSpPr>
        <p:spPr/>
        <p:txBody>
          <a:bodyPr/>
          <a:lstStyle/>
          <a:p>
            <a:fld id="{7221C8F6-7400-45DA-BE0F-B1D5E287780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D54EBB-099F-47F5-BE74-87F29446202C}"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3</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Since our time here is limited, I thought</a:t>
            </a:r>
            <a:r>
              <a:rPr lang="en-US" sz="1500" b="1" baseline="0" dirty="0" smtClean="0">
                <a:solidFill>
                  <a:srgbClr val="FF0000"/>
                </a:solidFill>
                <a:cs typeface="Arial" charset="0"/>
              </a:rPr>
              <a:t> I would focus on the four benefits that members tell us are most important to them. For a more comprehensive overview of all of the work NRMCA does on behalf of the industry, I invite you to read through the 2014 NRMCA President’s Report at your seat.</a:t>
            </a:r>
            <a:endParaRPr lang="en-US" sz="1500" b="1" dirty="0" smtClean="0">
              <a:solidFill>
                <a:srgbClr val="FF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Important to note that check-off legislation would not give the federal government any added regulatory authority over the industry. The government’s role is to make sure the check-off board lives up to the Act and the Order that the industry will have voted to approve.</a:t>
            </a:r>
            <a:endParaRPr lang="en-US" sz="1600" dirty="0"/>
          </a:p>
        </p:txBody>
      </p:sp>
      <p:sp>
        <p:nvSpPr>
          <p:cNvPr id="4" name="Slide Number Placeholder 3"/>
          <p:cNvSpPr>
            <a:spLocks noGrp="1"/>
          </p:cNvSpPr>
          <p:nvPr>
            <p:ph type="sldNum" sz="quarter" idx="10"/>
          </p:nvPr>
        </p:nvSpPr>
        <p:spPr/>
        <p:txBody>
          <a:bodyPr/>
          <a:lstStyle/>
          <a:p>
            <a:fld id="{7221C8F6-7400-45DA-BE0F-B1D5E2877802}"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D54EBB-099F-47F5-BE74-87F29446202C}"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D54EBB-099F-47F5-BE74-87F29446202C}"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D54EBB-099F-47F5-BE74-87F29446202C}"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As you may know, there has been a lot of talk in the industry about this program. </a:t>
            </a:r>
          </a:p>
          <a:p>
            <a:endParaRPr lang="en-US" b="1" dirty="0" smtClean="0"/>
          </a:p>
          <a:p>
            <a:r>
              <a:rPr lang="en-US" b="1" dirty="0" smtClean="0"/>
              <a:t>The future of this idea is truly in your hands. As industry participants,</a:t>
            </a:r>
            <a:r>
              <a:rPr lang="en-US" b="1" baseline="0" dirty="0" smtClean="0"/>
              <a:t> you have the power to make this happen or voice your opposition. </a:t>
            </a:r>
          </a:p>
          <a:p>
            <a:endParaRPr lang="en-US" b="1" baseline="0" dirty="0" smtClean="0"/>
          </a:p>
          <a:p>
            <a:r>
              <a:rPr lang="en-US" b="1" baseline="0" dirty="0" smtClean="0"/>
              <a:t>Are there any questions?</a:t>
            </a:r>
          </a:p>
          <a:p>
            <a:endParaRPr lang="en-US" b="1" baseline="0" dirty="0" smtClean="0"/>
          </a:p>
          <a:p>
            <a:r>
              <a:rPr lang="en-US" b="1" baseline="0" dirty="0" smtClean="0"/>
              <a:t>There is a check-off questionnaire at your place, please complete it and return to Kathleen Carr-Smith so that we can record your thoughts on the proposed program.</a:t>
            </a:r>
            <a:endParaRPr lang="en-US" b="1" dirty="0"/>
          </a:p>
        </p:txBody>
      </p:sp>
      <p:sp>
        <p:nvSpPr>
          <p:cNvPr id="4" name="Slide Number Placeholder 3"/>
          <p:cNvSpPr>
            <a:spLocks noGrp="1"/>
          </p:cNvSpPr>
          <p:nvPr>
            <p:ph type="sldNum" sz="quarter" idx="10"/>
          </p:nvPr>
        </p:nvSpPr>
        <p:spPr/>
        <p:txBody>
          <a:bodyPr/>
          <a:lstStyle/>
          <a:p>
            <a:fld id="{7221C8F6-7400-45DA-BE0F-B1D5E2877802}" type="slidenum">
              <a:rPr lang="en-US" smtClean="0"/>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sldNum" sz="quarter" idx="5"/>
          </p:nvPr>
        </p:nvSpPr>
        <p:spPr>
          <a:noFill/>
        </p:spPr>
        <p:txBody>
          <a:bodyPr/>
          <a:lstStyle/>
          <a:p>
            <a:pPr defTabSz="928766"/>
            <a:fld id="{9CF5DBF9-8198-41C7-8DBE-F2C7F18B3819}" type="slidenum">
              <a:rPr lang="en-US" smtClean="0">
                <a:cs typeface="Arial" charset="0"/>
              </a:rPr>
              <a:pPr defTabSz="928766"/>
              <a:t>36</a:t>
            </a:fld>
            <a:endParaRPr lang="en-US" dirty="0" smtClean="0">
              <a:cs typeface="Arial" charset="0"/>
            </a:endParaRPr>
          </a:p>
        </p:txBody>
      </p:sp>
      <p:sp>
        <p:nvSpPr>
          <p:cNvPr id="79875" name="Rectangle 2"/>
          <p:cNvSpPr>
            <a:spLocks noGrp="1" noRot="1" noChangeAspect="1" noChangeArrowheads="1" noTextEdit="1"/>
          </p:cNvSpPr>
          <p:nvPr>
            <p:ph type="sldImg"/>
          </p:nvPr>
        </p:nvSpPr>
        <p:spPr>
          <a:xfrm>
            <a:off x="5394325" y="309563"/>
            <a:ext cx="1350963" cy="1014412"/>
          </a:xfrm>
          <a:ln/>
        </p:spPr>
      </p:sp>
      <p:sp>
        <p:nvSpPr>
          <p:cNvPr id="79876" name="Rectangle 3"/>
          <p:cNvSpPr>
            <a:spLocks noGrp="1" noChangeArrowheads="1"/>
          </p:cNvSpPr>
          <p:nvPr>
            <p:ph type="body" idx="1"/>
          </p:nvPr>
        </p:nvSpPr>
        <p:spPr>
          <a:xfrm>
            <a:off x="458235" y="1448683"/>
            <a:ext cx="6402566" cy="6249529"/>
          </a:xfrm>
          <a:noFill/>
          <a:ln/>
        </p:spPr>
        <p:txBody>
          <a:bodyPr/>
          <a:lstStyle/>
          <a:p>
            <a:pPr eaLnBrk="1" hangingPunct="1"/>
            <a:r>
              <a:rPr lang="en-US" sz="1600" b="1" baseline="0" dirty="0" smtClean="0">
                <a:solidFill>
                  <a:srgbClr val="C00000"/>
                </a:solidFill>
              </a:rPr>
              <a:t>Thank you again for giving me the time to discuss how your company should be taking advantage of all that NRMCA has to offer.</a:t>
            </a:r>
          </a:p>
          <a:p>
            <a:pPr eaLnBrk="1" hangingPunct="1"/>
            <a:endParaRPr lang="en-US" sz="1600" b="1" dirty="0" smtClean="0">
              <a:solidFill>
                <a:srgbClr val="C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4</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In the most recent satisfaction survey, NRMCA members named access to quality,</a:t>
            </a:r>
            <a:r>
              <a:rPr lang="en-US" sz="1500" b="1" baseline="0" dirty="0" smtClean="0">
                <a:solidFill>
                  <a:srgbClr val="FF0000"/>
                </a:solidFill>
                <a:cs typeface="Arial" charset="0"/>
              </a:rPr>
              <a:t> affordable education as one of the top reasons for their membership. With over 3,000 industry participants last year, NRMCA’s education program is a leader in training the industry’s workforce at all levels – from drivers to sales professionals, from plant operators to environmental personnel.</a:t>
            </a:r>
            <a:endParaRPr lang="en-US" sz="1500" b="1" dirty="0" smtClean="0">
              <a:solidFill>
                <a:srgbClr val="FF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5</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dirty="0" smtClean="0">
                <a:solidFill>
                  <a:srgbClr val="FF0000"/>
                </a:solidFill>
                <a:cs typeface="Arial" charset="0"/>
              </a:rPr>
              <a:t>NRMCA believes an educated workforce is essential</a:t>
            </a:r>
            <a:r>
              <a:rPr lang="en-US" sz="1500" b="1" baseline="0" dirty="0" smtClean="0">
                <a:solidFill>
                  <a:srgbClr val="FF0000"/>
                </a:solidFill>
                <a:cs typeface="Arial" charset="0"/>
              </a:rPr>
              <a:t> to our mission of advancing the ready mixed concrete industry. In 2014 NRMCA hosted more than 25,000 hours of educational instruction through almost 100 different offerings.  Only a small number of these offerings were traditional face-to-face, instructor-led classes. The vast majority of NRMCA’s educational opportunities are on-line classes and webinars.</a:t>
            </a:r>
            <a:endParaRPr lang="en-US" sz="1500" b="1" dirty="0" smtClean="0">
              <a:solidFill>
                <a:srgbClr val="FF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6</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500" b="1" baseline="0" dirty="0" smtClean="0">
                <a:solidFill>
                  <a:srgbClr val="FF0000"/>
                </a:solidFill>
                <a:cs typeface="Arial" charset="0"/>
              </a:rPr>
              <a:t>NRMCA recognizes that pulling your personnel away from the plant is both difficult and expensive. That’s why we have worked hard to expand online learning opportunities for the industry. While maintaining the quality and depth of expertise NRMCA is known for, these online courses help members raise the professional bar for their employees and saves them time and money.</a:t>
            </a:r>
          </a:p>
          <a:p>
            <a:pPr eaLnBrk="1" hangingPunct="1"/>
            <a:endParaRPr lang="en-US" sz="1500" b="1" baseline="0" dirty="0" smtClean="0">
              <a:solidFill>
                <a:srgbClr val="FF0000"/>
              </a:solidFill>
              <a:cs typeface="Arial" charset="0"/>
            </a:endParaRPr>
          </a:p>
          <a:p>
            <a:pPr eaLnBrk="1" hangingPunct="1"/>
            <a:r>
              <a:rPr lang="en-US" sz="1500" b="1" dirty="0" smtClean="0">
                <a:solidFill>
                  <a:srgbClr val="FF0000"/>
                </a:solidFill>
                <a:cs typeface="Arial" charset="0"/>
              </a:rPr>
              <a:t>2 out of 3</a:t>
            </a:r>
            <a:r>
              <a:rPr lang="en-US" sz="1500" b="1" baseline="0" dirty="0" smtClean="0">
                <a:solidFill>
                  <a:srgbClr val="FF0000"/>
                </a:solidFill>
                <a:cs typeface="Arial" charset="0"/>
              </a:rPr>
              <a:t> NRMCA online classes cost members less than $100 – and almost 1/3 of them are free to members! As a matter of fact, on average, NRMCA classes cost less than half of the national average for professional training. There is no better education investment in the industry.</a:t>
            </a:r>
          </a:p>
          <a:p>
            <a:pPr eaLnBrk="1" hangingPunct="1"/>
            <a:endParaRPr lang="en-US" sz="1500" b="1" baseline="0" dirty="0" smtClean="0">
              <a:solidFill>
                <a:srgbClr val="FF0000"/>
              </a:solidFill>
              <a:cs typeface="Arial" charset="0"/>
            </a:endParaRPr>
          </a:p>
          <a:p>
            <a:pPr eaLnBrk="1" hangingPunct="1"/>
            <a:r>
              <a:rPr lang="en-US" sz="1500" b="1" baseline="0" dirty="0" smtClean="0">
                <a:solidFill>
                  <a:srgbClr val="FF0000"/>
                </a:solidFill>
                <a:cs typeface="Arial" charset="0"/>
              </a:rPr>
              <a:t>Many of these classes, like CDP and the online safety course have benchmarking tools built right in so you can track your employees’ progress and build an educational program that meets your company’s specific needs.</a:t>
            </a:r>
            <a:endParaRPr lang="en-US" sz="1500" b="1" dirty="0" smtClean="0">
              <a:solidFill>
                <a:srgbClr val="FF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NRMCA’s online safety series is a great example of how NRMCA is delivering great education to the industry through affordable and accessible means. Through generous funding from the RMC Research &amp; Education Foundation, we’re very excited to be expanding our Online</a:t>
            </a:r>
            <a:r>
              <a:rPr lang="en-US" baseline="0" dirty="0" smtClean="0"/>
              <a:t> Safety Series this year. </a:t>
            </a:r>
          </a:p>
          <a:p>
            <a:endParaRPr lang="en-US" baseline="0" dirty="0" smtClean="0"/>
          </a:p>
          <a:p>
            <a:r>
              <a:rPr lang="en-US" sz="1000" b="0" i="0" kern="1200" dirty="0" smtClean="0">
                <a:solidFill>
                  <a:schemeClr val="tx1"/>
                </a:solidFill>
                <a:latin typeface="Arial" charset="0"/>
                <a:ea typeface="+mn-ea"/>
                <a:cs typeface="+mn-cs"/>
              </a:rPr>
              <a:t>The Safety Series is a library of publications and training resources to help the ready mixed concrete industry meet their safety needs and comply with regulations on the federal level. The goal of each publication is to increase safety awareness while reducing injuries and violations. What’s unique about the library is that it is written by ready mixed concrete safety professionals for ready mixed concrete professionals who understand how a safety concept is specifically applied to a task. </a:t>
            </a:r>
          </a:p>
          <a:p>
            <a:endParaRPr lang="en-US" sz="1000" b="0" i="0" kern="1200" dirty="0" smtClean="0">
              <a:solidFill>
                <a:schemeClr val="tx1"/>
              </a:solidFill>
              <a:latin typeface="Arial" charset="0"/>
              <a:ea typeface="+mn-ea"/>
              <a:cs typeface="+mn-cs"/>
            </a:endParaRPr>
          </a:p>
          <a:p>
            <a:r>
              <a:rPr lang="en-US" sz="1000" b="0" i="0" kern="1200" dirty="0" smtClean="0">
                <a:solidFill>
                  <a:schemeClr val="tx1"/>
                </a:solidFill>
                <a:latin typeface="Arial" charset="0"/>
                <a:ea typeface="+mn-ea"/>
                <a:cs typeface="+mn-cs"/>
              </a:rPr>
              <a:t>The online lessons are available 24 hours a day, seven days a week, and can be viewed on any computer, be it at work or home. The series contains an assessment tool to measure learning as preferred by OSHA as well as other regulatory agencies and insurance carriers. The online version also includes an automatic recordkeeping system that tracks proof of training by name-title-date.</a:t>
            </a:r>
            <a:endParaRPr lang="en-US" b="0"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sldNum" sz="quarter" idx="5"/>
          </p:nvPr>
        </p:nvSpPr>
        <p:spPr>
          <a:noFill/>
        </p:spPr>
        <p:txBody>
          <a:bodyPr/>
          <a:lstStyle/>
          <a:p>
            <a:pPr defTabSz="928766"/>
            <a:fld id="{8CEA0A23-B079-4049-A779-7FE328E1817A}" type="slidenum">
              <a:rPr lang="en-US" smtClean="0">
                <a:cs typeface="Arial" charset="0"/>
              </a:rPr>
              <a:pPr defTabSz="928766"/>
              <a:t>8</a:t>
            </a:fld>
            <a:endParaRPr lang="en-US" dirty="0" smtClean="0">
              <a:cs typeface="Arial" charset="0"/>
            </a:endParaRPr>
          </a:p>
        </p:txBody>
      </p:sp>
      <p:sp>
        <p:nvSpPr>
          <p:cNvPr id="81923" name="Rectangle 2"/>
          <p:cNvSpPr>
            <a:spLocks noGrp="1" noRot="1" noChangeAspect="1" noChangeArrowheads="1" noTextEdit="1"/>
          </p:cNvSpPr>
          <p:nvPr>
            <p:ph type="sldImg"/>
          </p:nvPr>
        </p:nvSpPr>
        <p:spPr>
          <a:xfrm>
            <a:off x="4862513" y="309563"/>
            <a:ext cx="1865312" cy="1398587"/>
          </a:xfrm>
          <a:solidFill>
            <a:srgbClr val="FFFFFF"/>
          </a:solidFill>
          <a:ln/>
        </p:spPr>
      </p:sp>
      <p:sp>
        <p:nvSpPr>
          <p:cNvPr id="81924" name="Rectangle 3"/>
          <p:cNvSpPr>
            <a:spLocks noGrp="1" noChangeArrowheads="1"/>
          </p:cNvSpPr>
          <p:nvPr>
            <p:ph type="body" idx="1"/>
          </p:nvPr>
        </p:nvSpPr>
        <p:spPr>
          <a:xfrm>
            <a:off x="311856" y="1731740"/>
            <a:ext cx="6402566" cy="6844268"/>
          </a:xfrm>
          <a:solidFill>
            <a:srgbClr val="FFFFFF"/>
          </a:solidFill>
          <a:ln/>
        </p:spPr>
        <p:txBody>
          <a:bodyPr lIns="91153" tIns="45576" rIns="91153" bIns="45576"/>
          <a:lstStyle/>
          <a:p>
            <a:pPr eaLnBrk="1" hangingPunct="1"/>
            <a:r>
              <a:rPr lang="en-US" sz="1000" b="1" kern="1200" dirty="0" smtClean="0">
                <a:solidFill>
                  <a:schemeClr val="tx1"/>
                </a:solidFill>
                <a:latin typeface="Arial" charset="0"/>
                <a:ea typeface="+mn-ea"/>
                <a:cs typeface="+mn-cs"/>
              </a:rPr>
              <a:t>Broadly speaking, NRMCA classes are themed in three areas:  content that relates to (1) mandatory actions and compliance, (2) increasing profitability through performance, and (3) building career engagement versus job execution. </a:t>
            </a:r>
          </a:p>
          <a:p>
            <a:pPr eaLnBrk="1" hangingPunct="1"/>
            <a:endParaRPr lang="en-US" sz="1000" b="1" kern="1200" dirty="0" smtClean="0">
              <a:solidFill>
                <a:schemeClr val="tx1"/>
              </a:solidFill>
              <a:latin typeface="Arial" charset="0"/>
              <a:ea typeface="+mn-ea"/>
              <a:cs typeface="+mn-cs"/>
            </a:endParaRPr>
          </a:p>
          <a:p>
            <a:pPr eaLnBrk="1" hangingPunct="1"/>
            <a:r>
              <a:rPr lang="en-US" sz="1000" b="1" kern="1200" dirty="0" smtClean="0">
                <a:solidFill>
                  <a:schemeClr val="tx1"/>
                </a:solidFill>
                <a:latin typeface="Arial" charset="0"/>
                <a:ea typeface="+mn-ea"/>
                <a:cs typeface="+mn-cs"/>
              </a:rPr>
              <a:t>All in all, NRMCA is THE resource to turn to for</a:t>
            </a:r>
            <a:r>
              <a:rPr lang="en-US" sz="1000" b="1" kern="1200" baseline="0" dirty="0" smtClean="0">
                <a:solidFill>
                  <a:schemeClr val="tx1"/>
                </a:solidFill>
                <a:latin typeface="Arial" charset="0"/>
                <a:ea typeface="+mn-ea"/>
                <a:cs typeface="+mn-cs"/>
              </a:rPr>
              <a:t> affordable, industry-specific training that will help your company build an educated, motivated workforce to help your company achieve its goals.</a:t>
            </a:r>
          </a:p>
          <a:p>
            <a:pPr eaLnBrk="1" hangingPunct="1"/>
            <a:endParaRPr lang="en-US" sz="1000" b="1" kern="1200" baseline="0" dirty="0" smtClean="0">
              <a:solidFill>
                <a:schemeClr val="tx1"/>
              </a:solidFill>
              <a:latin typeface="Arial" charset="0"/>
              <a:ea typeface="+mn-ea"/>
              <a:cs typeface="+mn-cs"/>
            </a:endParaRPr>
          </a:p>
          <a:p>
            <a:pPr eaLnBrk="1" hangingPunct="1"/>
            <a:r>
              <a:rPr lang="en-US" sz="1000" b="1" kern="1200" baseline="0" dirty="0" smtClean="0">
                <a:solidFill>
                  <a:schemeClr val="tx1"/>
                </a:solidFill>
                <a:latin typeface="Arial" charset="0"/>
                <a:ea typeface="+mn-ea"/>
                <a:cs typeface="+mn-cs"/>
              </a:rPr>
              <a:t>As I said in the beginning, check out the President’s Report at your seat where you can get a much fuller view on all the NRMCA educational opportunities available to the industry.</a:t>
            </a:r>
            <a:endParaRPr lang="en-US" sz="1500" b="1" dirty="0" smtClean="0">
              <a:solidFill>
                <a:srgbClr val="FF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i="0" kern="1200" dirty="0" smtClean="0">
                <a:solidFill>
                  <a:schemeClr val="tx1"/>
                </a:solidFill>
                <a:latin typeface="Arial" charset="0"/>
                <a:ea typeface="+mn-ea"/>
                <a:cs typeface="+mn-cs"/>
              </a:rPr>
              <a:t>NRMCA’s education activities don’t stop at traditional training and coursework. NRMCA’s education department is also looking for solutions to the problems facing the industry today. </a:t>
            </a:r>
          </a:p>
          <a:p>
            <a:endParaRPr lang="en-US" sz="1000" b="0" i="0" kern="1200" dirty="0" smtClean="0">
              <a:solidFill>
                <a:schemeClr val="tx1"/>
              </a:solidFill>
              <a:latin typeface="Arial" charset="0"/>
              <a:ea typeface="+mn-ea"/>
              <a:cs typeface="+mn-cs"/>
            </a:endParaRPr>
          </a:p>
          <a:p>
            <a:r>
              <a:rPr lang="en-US" sz="1000" b="0" i="0" kern="1200" dirty="0" smtClean="0">
                <a:solidFill>
                  <a:schemeClr val="tx1"/>
                </a:solidFill>
                <a:latin typeface="Arial" charset="0"/>
                <a:ea typeface="+mn-ea"/>
                <a:cs typeface="+mn-cs"/>
              </a:rPr>
              <a:t>Driver retention</a:t>
            </a:r>
            <a:r>
              <a:rPr lang="en-US" sz="1000" b="0" i="0" kern="1200" baseline="0" dirty="0" smtClean="0">
                <a:solidFill>
                  <a:schemeClr val="tx1"/>
                </a:solidFill>
                <a:latin typeface="Arial" charset="0"/>
                <a:ea typeface="+mn-ea"/>
                <a:cs typeface="+mn-cs"/>
              </a:rPr>
              <a:t> and recruitment is a challenge to many of us in the industry. </a:t>
            </a:r>
            <a:r>
              <a:rPr lang="en-US" sz="1000" b="0" i="0" kern="1200" dirty="0" smtClean="0">
                <a:solidFill>
                  <a:schemeClr val="tx1"/>
                </a:solidFill>
                <a:latin typeface="Arial" charset="0"/>
                <a:ea typeface="+mn-ea"/>
                <a:cs typeface="+mn-cs"/>
              </a:rPr>
              <a:t>In response</a:t>
            </a:r>
            <a:r>
              <a:rPr lang="en-US" sz="1000" b="0" i="0" kern="1200" baseline="0" dirty="0" smtClean="0">
                <a:solidFill>
                  <a:schemeClr val="tx1"/>
                </a:solidFill>
                <a:latin typeface="Arial" charset="0"/>
                <a:ea typeface="+mn-ea"/>
                <a:cs typeface="+mn-cs"/>
              </a:rPr>
              <a:t> to our members’ needs NRMCA is currently conducting a survey to catalog industry recruitment and retention strategies with the goal of designing materials and strategies to help the industry recruit the best drivers and keep them engaged and committed to the industry in the long-term. </a:t>
            </a:r>
          </a:p>
          <a:p>
            <a:endParaRPr lang="en-US" sz="1000" b="0" i="0" kern="1200" baseline="0" dirty="0" smtClean="0">
              <a:solidFill>
                <a:schemeClr val="tx1"/>
              </a:solidFill>
              <a:latin typeface="Arial" charset="0"/>
              <a:ea typeface="+mn-ea"/>
              <a:cs typeface="+mn-cs"/>
            </a:endParaRPr>
          </a:p>
          <a:p>
            <a:r>
              <a:rPr lang="en-US" dirty="0" smtClean="0"/>
              <a:t>If your company is a member</a:t>
            </a:r>
            <a:r>
              <a:rPr lang="en-US" baseline="0" dirty="0" smtClean="0"/>
              <a:t> of NRMCA, I encourage your to participate in this survey so that as an industry we can address  this vital issue. You can access the survey through the NRMCA website at www.nrmca.org.</a:t>
            </a:r>
            <a:endParaRPr lang="en-US" dirty="0"/>
          </a:p>
        </p:txBody>
      </p:sp>
      <p:sp>
        <p:nvSpPr>
          <p:cNvPr id="4" name="Slide Number Placeholder 3"/>
          <p:cNvSpPr>
            <a:spLocks noGrp="1"/>
          </p:cNvSpPr>
          <p:nvPr>
            <p:ph type="sldNum" sz="quarter" idx="10"/>
          </p:nvPr>
        </p:nvSpPr>
        <p:spPr/>
        <p:txBody>
          <a:bodyPr/>
          <a:lstStyle/>
          <a:p>
            <a:pPr>
              <a:defRPr/>
            </a:pPr>
            <a:fld id="{D2574FD5-03EA-47F0-AAF0-7178D8CE9C5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150938" y="1489075"/>
            <a:ext cx="6769100" cy="4606925"/>
          </a:xfrm>
          <a:prstGeom prst="rect">
            <a:avLst/>
          </a:prstGeom>
          <a:noFill/>
          <a:ln w="9525">
            <a:noFill/>
            <a:miter lim="800000"/>
            <a:headEnd/>
            <a:tailEnd/>
          </a:ln>
        </p:spPr>
      </p:pic>
      <p:sp>
        <p:nvSpPr>
          <p:cNvPr id="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cs typeface="+mn-cs"/>
            </a:endParaRPr>
          </a:p>
        </p:txBody>
      </p:sp>
      <p:sp>
        <p:nvSpPr>
          <p:cNvPr id="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cs typeface="+mn-cs"/>
            </a:endParaRPr>
          </a:p>
        </p:txBody>
      </p:sp>
      <p:pic>
        <p:nvPicPr>
          <p:cNvPr id="7" name="Picture 9"/>
          <p:cNvPicPr>
            <a:picLocks noChangeAspect="1" noChangeArrowheads="1"/>
          </p:cNvPicPr>
          <p:nvPr userDrawn="1"/>
        </p:nvPicPr>
        <p:blipFill>
          <a:blip r:embed="rId3" cstate="print"/>
          <a:srcRect/>
          <a:stretch>
            <a:fillRect/>
          </a:stretch>
        </p:blipFill>
        <p:spPr bwMode="auto">
          <a:xfrm>
            <a:off x="657225" y="5251450"/>
            <a:ext cx="1579563" cy="1371600"/>
          </a:xfrm>
          <a:prstGeom prst="rect">
            <a:avLst/>
          </a:prstGeom>
          <a:noFill/>
          <a:ln w="9525">
            <a:noFill/>
            <a:miter lim="800000"/>
            <a:headEnd/>
            <a:tailEnd/>
          </a:ln>
        </p:spPr>
      </p:pic>
      <p:sp>
        <p:nvSpPr>
          <p:cNvPr id="716803" name="Rectangle 3"/>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716804" name="Rectangle 4"/>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8" name="Rectangle 5"/>
          <p:cNvSpPr>
            <a:spLocks noGrp="1" noChangeArrowheads="1"/>
          </p:cNvSpPr>
          <p:nvPr>
            <p:ph type="dt" sz="half" idx="10"/>
          </p:nvPr>
        </p:nvSpPr>
        <p:spPr>
          <a:xfrm>
            <a:off x="4187825" y="6176963"/>
            <a:ext cx="2133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1"/>
          </p:nvPr>
        </p:nvSpPr>
        <p:spPr>
          <a:xfrm>
            <a:off x="6410325" y="6167438"/>
            <a:ext cx="2133600" cy="457200"/>
          </a:xfrm>
        </p:spPr>
        <p:txBody>
          <a:bodyPr/>
          <a:lstStyle>
            <a:lvl1pPr>
              <a:defRPr/>
            </a:lvl1pPr>
          </a:lstStyle>
          <a:p>
            <a:pPr>
              <a:defRPr/>
            </a:pPr>
            <a:fld id="{789217B3-2257-4B2F-B393-AA586E448933}"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F17FAC-9D64-4FFE-BD3C-27A3D9349D83}"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ED4A42-8A88-4DEA-AF7B-F77F6526F521}"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79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A24E6BC-6FD7-4991-BAA1-3B7E9038D749}"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4305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4305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8461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461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7D045D6-A8CC-4318-AB0B-6258A353CB42}"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4305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C088292-F73B-4F17-937D-541429F8F54C}"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1C0081-3348-412B-A2A0-66A90DAF783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C0081-3348-412B-A2A0-66A90DAF783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C0081-3348-412B-A2A0-66A90DAF783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1C0081-3348-412B-A2A0-66A90DAF783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1C0081-3348-412B-A2A0-66A90DAF7832}" type="datetimeFigureOut">
              <a:rPr lang="en-US" smtClean="0"/>
              <a:pPr/>
              <a:t>5/11/2015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B535875-3F49-4065-BBD6-42A266B1D94A}"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1C0081-3348-412B-A2A0-66A90DAF7832}" type="datetimeFigureOut">
              <a:rPr lang="en-US" smtClean="0"/>
              <a:pPr/>
              <a:t>5/11/2015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0081-3348-412B-A2A0-66A90DAF7832}" type="datetimeFigureOut">
              <a:rPr lang="en-US" smtClean="0"/>
              <a:pPr/>
              <a:t>5/11/2015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C0081-3348-412B-A2A0-66A90DAF783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C0081-3348-412B-A2A0-66A90DAF7832}" type="datetimeFigureOut">
              <a:rPr lang="en-US" smtClean="0"/>
              <a:pPr/>
              <a:t>5/11/2015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C0081-3348-412B-A2A0-66A90DAF783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1C0081-3348-412B-A2A0-66A90DAF7832}" type="datetimeFigureOut">
              <a:rPr lang="en-US" smtClean="0"/>
              <a:pPr/>
              <a:t>5/11/2015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402F7-270A-4A8C-8C58-55F8FD7CD6D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150938" y="1489075"/>
            <a:ext cx="6769100" cy="4606925"/>
          </a:xfrm>
          <a:prstGeom prst="rect">
            <a:avLst/>
          </a:prstGeom>
          <a:noFill/>
          <a:ln w="9525">
            <a:noFill/>
            <a:miter lim="800000"/>
            <a:headEnd/>
            <a:tailEnd/>
          </a:ln>
        </p:spPr>
      </p:pic>
      <p:sp>
        <p:nvSpPr>
          <p:cNvPr id="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cs typeface="+mn-cs"/>
            </a:endParaRPr>
          </a:p>
        </p:txBody>
      </p:sp>
      <p:sp>
        <p:nvSpPr>
          <p:cNvPr id="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cs typeface="+mn-cs"/>
            </a:endParaRPr>
          </a:p>
        </p:txBody>
      </p:sp>
      <p:pic>
        <p:nvPicPr>
          <p:cNvPr id="7" name="Picture 9"/>
          <p:cNvPicPr>
            <a:picLocks noChangeAspect="1" noChangeArrowheads="1"/>
          </p:cNvPicPr>
          <p:nvPr/>
        </p:nvPicPr>
        <p:blipFill>
          <a:blip r:embed="rId3" cstate="print"/>
          <a:srcRect/>
          <a:stretch>
            <a:fillRect/>
          </a:stretch>
        </p:blipFill>
        <p:spPr bwMode="auto">
          <a:xfrm>
            <a:off x="657225" y="5251450"/>
            <a:ext cx="1579563" cy="1371600"/>
          </a:xfrm>
          <a:prstGeom prst="rect">
            <a:avLst/>
          </a:prstGeom>
          <a:noFill/>
          <a:ln w="9525">
            <a:noFill/>
            <a:miter lim="800000"/>
            <a:headEnd/>
            <a:tailEnd/>
          </a:ln>
        </p:spPr>
      </p:pic>
      <p:sp>
        <p:nvSpPr>
          <p:cNvPr id="1088515" name="Rectangle 3"/>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088516" name="Rectangle 4"/>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8" name="Rectangle 5"/>
          <p:cNvSpPr>
            <a:spLocks noGrp="1" noChangeArrowheads="1"/>
          </p:cNvSpPr>
          <p:nvPr>
            <p:ph type="dt" sz="half" idx="10"/>
          </p:nvPr>
        </p:nvSpPr>
        <p:spPr>
          <a:xfrm>
            <a:off x="4187825" y="6176963"/>
            <a:ext cx="2133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1"/>
          </p:nvPr>
        </p:nvSpPr>
        <p:spPr>
          <a:xfrm>
            <a:off x="6410325" y="6167438"/>
            <a:ext cx="2133600" cy="457200"/>
          </a:xfrm>
        </p:spPr>
        <p:txBody>
          <a:bodyPr/>
          <a:lstStyle>
            <a:lvl1pPr>
              <a:defRPr/>
            </a:lvl1pPr>
          </a:lstStyle>
          <a:p>
            <a:pPr>
              <a:defRPr/>
            </a:pPr>
            <a:fld id="{AFAAF9C1-BC71-4692-8E25-9CCCF2B39A18}"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EFCF26-7F12-4182-BCD1-E8B47665DBC5}"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AA9A2AD-29D6-47A9-BF96-841D1CDC7998}"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FCB0F5-3674-4765-88E3-7A2098C22403}"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3CF644-B009-4C69-B555-E522AD5601FA}"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708159C-94BB-43B9-A989-9629663F4BF4}"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9DC1BE7-D604-4D32-8912-1E04760DB2A0}"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F0ECFBB-20FE-4222-8530-C514F1D5E8C5}"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5056C6-ECC8-4393-A9F2-D4A5EA0F872C}"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F08885-572E-420E-AA39-994FB699B629}"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925E8F-7CC4-4EE6-B35F-BE27F849D604}"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05973F-2304-4DDD-B4BD-C974BA237A71}"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r>
              <a:rPr lang="en-US" sz="1200" kern="1200">
                <a:solidFill>
                  <a:srgbClr val="000000"/>
                </a:solidFill>
                <a:latin typeface="Garamond" pitchFamily="-111" charset="0"/>
                <a:ea typeface="ＭＳ Ｐゴシック" pitchFamily="-111" charset="-128"/>
                <a:cs typeface="Arial"/>
              </a:rPr>
              <a:t>              </a:t>
            </a:r>
            <a:fld id="{918F91F0-6C59-48D4-99BF-F108DDE59D57}" type="datetime1">
              <a:rPr lang="en-US" sz="1200" kern="1200">
                <a:solidFill>
                  <a:srgbClr val="000000"/>
                </a:solidFill>
                <a:latin typeface="Garamond" pitchFamily="-111" charset="0"/>
                <a:ea typeface="ＭＳ Ｐゴシック" pitchFamily="-111" charset="-128"/>
                <a:cs typeface="Arial"/>
              </a:rPr>
              <a:pPr algn="l" rtl="0" fontAlgn="base">
                <a:spcBef>
                  <a:spcPct val="0"/>
                </a:spcBef>
                <a:spcAft>
                  <a:spcPct val="0"/>
                </a:spcAft>
                <a:defRPr/>
              </a:pPr>
              <a:t>5/11/2015</a:t>
            </a:fld>
            <a:endParaRPr lang="en-US" sz="1200" kern="1200">
              <a:solidFill>
                <a:srgbClr val="000000"/>
              </a:solidFill>
              <a:latin typeface="Garamond" pitchFamily="-111" charset="0"/>
              <a:ea typeface="ＭＳ Ｐゴシック" pitchFamily="-111" charset="-128"/>
              <a:cs typeface="Arial"/>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r>
              <a:rPr lang="en-US" sz="1200" kern="1200">
                <a:solidFill>
                  <a:srgbClr val="000000"/>
                </a:solidFill>
                <a:latin typeface="Garamond" pitchFamily="-111" charset="0"/>
                <a:ea typeface="ＭＳ Ｐゴシック" pitchFamily="-111" charset="-128"/>
                <a:cs typeface="Arial"/>
              </a:rPr>
              <a:t>Hard Rock Activists - P. Dunn, D. Ingerson, J. Tuggle</a:t>
            </a: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6DFDA1A-B345-4385-A901-8F8E85D2B00A}" type="slidenum">
              <a:rPr lang="en-US" sz="1200" kern="1200">
                <a:solidFill>
                  <a:srgbClr val="000000"/>
                </a:solidFill>
                <a:latin typeface="Garamond" pitchFamily="-111" charset="0"/>
                <a:ea typeface="ＭＳ Ｐゴシック" pitchFamily="-111" charset="-128"/>
                <a:cs typeface="Arial"/>
              </a:rPr>
              <a:pPr algn="r" rtl="0" fontAlgn="base">
                <a:spcBef>
                  <a:spcPct val="0"/>
                </a:spcBef>
                <a:spcAft>
                  <a:spcPct val="0"/>
                </a:spcAft>
                <a:defRPr/>
              </a:pPr>
              <a:t>‹#›</a:t>
            </a:fld>
            <a:endParaRPr lang="en-US" sz="1200" kern="1200">
              <a:solidFill>
                <a:srgbClr val="000000"/>
              </a:solidFill>
              <a:latin typeface="Garamond" pitchFamily="-111" charset="0"/>
              <a:ea typeface="ＭＳ Ｐゴシック" pitchFamily="-111" charset="-128"/>
              <a:cs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lide1.jpg"/>
          <p:cNvPicPr>
            <a:picLocks noChangeAspect="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9429" y="3871686"/>
            <a:ext cx="6400800" cy="167277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p:cNvPicPr>
            <a:picLocks noChangeAspect="1" noChangeArrowheads="1"/>
          </p:cNvPicPr>
          <p:nvPr userDrawn="1"/>
        </p:nvPicPr>
        <p:blipFill>
          <a:blip r:embed="rId3" cstate="print"/>
          <a:srcRect/>
          <a:stretch>
            <a:fillRect/>
          </a:stretch>
        </p:blipFill>
        <p:spPr bwMode="auto">
          <a:xfrm>
            <a:off x="1150938" y="1489075"/>
            <a:ext cx="6769100" cy="4606925"/>
          </a:xfrm>
          <a:prstGeom prst="rect">
            <a:avLst/>
          </a:prstGeom>
          <a:noFill/>
          <a:ln w="9525">
            <a:noFill/>
            <a:miter lim="800000"/>
            <a:headEnd/>
            <a:tailEnd/>
          </a:ln>
        </p:spPr>
      </p:pic>
      <p:pic>
        <p:nvPicPr>
          <p:cNvPr id="6" name="Picture 9"/>
          <p:cNvPicPr>
            <a:picLocks noChangeAspect="1" noChangeArrowheads="1"/>
          </p:cNvPicPr>
          <p:nvPr userDrawn="1"/>
        </p:nvPicPr>
        <p:blipFill>
          <a:blip r:embed="rId4" cstate="print"/>
          <a:srcRect/>
          <a:stretch>
            <a:fillRect/>
          </a:stretch>
        </p:blipFill>
        <p:spPr bwMode="auto">
          <a:xfrm>
            <a:off x="657225" y="5251450"/>
            <a:ext cx="1579563" cy="1371600"/>
          </a:xfrm>
          <a:prstGeom prst="rect">
            <a:avLst/>
          </a:prstGeom>
          <a:noFill/>
          <a:ln w="9525">
            <a:noFill/>
            <a:miter lim="800000"/>
            <a:headEnd/>
            <a:tailEnd/>
          </a:ln>
        </p:spPr>
      </p:pic>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16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84B612-4676-4D5F-9326-40343239FC63}"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472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4705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5" descr="slid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1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1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51429"/>
            <a:ext cx="4040188" cy="7234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29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0457"/>
            <a:ext cx="4041775" cy="6944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47445"/>
            <a:ext cx="4041775" cy="3427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2859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123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570" y="443775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29570" y="511177"/>
            <a:ext cx="5486400" cy="3857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529570" y="500448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79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a:t>              </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A24E6BC-6FD7-4991-BAA1-3B7E9038D749}" type="slidenum">
              <a:rPr lang="en-US" altLang="en-US"/>
              <a:pPr>
                <a:defRPr/>
              </a:pPr>
              <a:t>‹#›</a:t>
            </a:fld>
            <a:endParaRPr lang="en-US" altLang="en-US"/>
          </a:p>
        </p:txBody>
      </p:sp>
    </p:spTree>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4305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4305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8461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461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a:t>              </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C7D045D6-A8CC-4318-AB0B-6258A353CB42}"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4305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305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3C088292-F73B-4F17-937D-541429F8F54C}"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274518C-1BA4-416C-AF74-0CCC71F6B297}"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lide1.jpg"/>
          <p:cNvPicPr>
            <a:picLocks noChangeAspect="1"/>
          </p:cNvPicPr>
          <p:nvPr/>
        </p:nvPicPr>
        <p:blipFill>
          <a:blip r:embed="rId2" cstate="print"/>
          <a:srcRect/>
          <a:stretch>
            <a:fillRect/>
          </a:stretch>
        </p:blipFill>
        <p:spPr bwMode="auto">
          <a:xfrm>
            <a:off x="0" y="14288"/>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9429" y="3871686"/>
            <a:ext cx="6400800" cy="167277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168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472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4705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5" descr="slid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01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01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51429"/>
            <a:ext cx="4040188" cy="7234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292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80457"/>
            <a:ext cx="4041775" cy="6944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47445"/>
            <a:ext cx="4041775" cy="3427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2859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1238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9570" y="443775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29570" y="511177"/>
            <a:ext cx="5486400" cy="3857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529570" y="500448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A1BBC79-1829-4636-A888-B19881C30573}"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F585488-54F2-4800-997B-415EF5A9B4C1}"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1B3C0A-C2BC-4318-8C22-FEEEFB32B62E}"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295D1D9-BE42-4C5A-846B-DFD54F9AEFDC}" type="slidenum">
              <a:rPr lang="en-US" altLang="en-US"/>
              <a:pPr>
                <a:defRPr/>
              </a:pPr>
              <a:t>‹#›</a:t>
            </a:fld>
            <a:endParaRPr lang="en-US" altLang="en-US"/>
          </a:p>
        </p:txBody>
      </p:sp>
    </p:spTree>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3.jpeg"/><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6" cstate="print"/>
          <a:srcRect/>
          <a:stretch>
            <a:fillRect/>
          </a:stretch>
        </p:blipFill>
        <p:spPr bwMode="auto">
          <a:xfrm>
            <a:off x="1150938" y="1489075"/>
            <a:ext cx="6769100" cy="46069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71578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mn-cs"/>
              </a:defRPr>
            </a:lvl1pPr>
          </a:lstStyle>
          <a:p>
            <a:pPr>
              <a:defRPr/>
            </a:pPr>
            <a:r>
              <a:rPr lang="en-US"/>
              <a:t>              </a:t>
            </a:r>
            <a:endParaRPr lang="en-US" altLang="en-US"/>
          </a:p>
        </p:txBody>
      </p:sp>
      <p:sp>
        <p:nvSpPr>
          <p:cNvPr id="7157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mn-cs"/>
              </a:defRPr>
            </a:lvl1pPr>
          </a:lstStyle>
          <a:p>
            <a:pPr>
              <a:defRPr/>
            </a:pPr>
            <a:endParaRPr lang="en-US" altLang="en-US"/>
          </a:p>
        </p:txBody>
      </p:sp>
      <p:sp>
        <p:nvSpPr>
          <p:cNvPr id="71578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mn-cs"/>
              </a:defRPr>
            </a:lvl1pPr>
          </a:lstStyle>
          <a:p>
            <a:pPr>
              <a:defRPr/>
            </a:pPr>
            <a:fld id="{4486283F-0BD6-402E-AF8B-1F7AABE73BF4}" type="slidenum">
              <a:rPr lang="en-US" altLang="en-US"/>
              <a:pPr>
                <a:defRPr/>
              </a:pPr>
              <a:t>‹#›</a:t>
            </a:fld>
            <a:endParaRPr lang="en-US" altLang="en-US"/>
          </a:p>
        </p:txBody>
      </p:sp>
      <p:sp>
        <p:nvSpPr>
          <p:cNvPr id="71578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cs typeface="+mn-cs"/>
            </a:endParaRPr>
          </a:p>
        </p:txBody>
      </p:sp>
      <p:sp>
        <p:nvSpPr>
          <p:cNvPr id="71578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cs typeface="+mn-cs"/>
            </a:endParaRPr>
          </a:p>
        </p:txBody>
      </p:sp>
      <p:sp>
        <p:nvSpPr>
          <p:cNvPr id="715785" name="Text Box 9"/>
          <p:cNvSpPr txBox="1">
            <a:spLocks noChangeArrowheads="1"/>
          </p:cNvSpPr>
          <p:nvPr/>
        </p:nvSpPr>
        <p:spPr bwMode="auto">
          <a:xfrm>
            <a:off x="7086600" y="6229350"/>
            <a:ext cx="2057400" cy="274638"/>
          </a:xfrm>
          <a:prstGeom prst="rect">
            <a:avLst/>
          </a:prstGeom>
          <a:noFill/>
          <a:ln w="9525">
            <a:noFill/>
            <a:miter lim="800000"/>
            <a:headEnd/>
            <a:tailEnd/>
          </a:ln>
          <a:effectLst/>
        </p:spPr>
        <p:txBody>
          <a:bodyPr>
            <a:spAutoFit/>
          </a:bodyPr>
          <a:lstStyle/>
          <a:p>
            <a:pPr>
              <a:spcBef>
                <a:spcPct val="50000"/>
              </a:spcBef>
              <a:defRPr/>
            </a:pPr>
            <a:r>
              <a:rPr lang="en-US" sz="1200">
                <a:solidFill>
                  <a:srgbClr val="00602F"/>
                </a:solidFill>
                <a:cs typeface="+mn-cs"/>
              </a:rPr>
              <a:t>WWW. NRMCA.ORG</a:t>
            </a:r>
          </a:p>
        </p:txBody>
      </p:sp>
      <p:sp>
        <p:nvSpPr>
          <p:cNvPr id="1034" name="Rectangle 10"/>
          <p:cNvSpPr>
            <a:spLocks noGrp="1" noChangeArrowheads="1"/>
          </p:cNvSpPr>
          <p:nvPr>
            <p:ph type="body" idx="1"/>
          </p:nvPr>
        </p:nvSpPr>
        <p:spPr bwMode="auto">
          <a:xfrm>
            <a:off x="457200" y="154305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5" name="Picture 11"/>
          <p:cNvPicPr>
            <a:picLocks noChangeAspect="1" noChangeArrowheads="1"/>
          </p:cNvPicPr>
          <p:nvPr userDrawn="1"/>
        </p:nvPicPr>
        <p:blipFill>
          <a:blip r:embed="rId17" cstate="print"/>
          <a:srcRect/>
          <a:stretch>
            <a:fillRect/>
          </a:stretch>
        </p:blipFill>
        <p:spPr bwMode="auto">
          <a:xfrm>
            <a:off x="479425" y="6207125"/>
            <a:ext cx="58102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2"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Lst>
  <p:transition advClick="0"/>
  <p:timing>
    <p:tnLst>
      <p:par>
        <p:cTn id="1" dur="indefinite" restart="never" nodeType="tmRoot"/>
      </p:par>
    </p:tnLst>
  </p:timing>
  <p:hf sldNum="0"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C0081-3348-412B-A2A0-66A90DAF7832}" type="datetimeFigureOut">
              <a:rPr lang="en-US" smtClean="0"/>
              <a:pPr/>
              <a:t>5/11/2015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402F7-270A-4A8C-8C58-55F8FD7CD6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1150938" y="1489075"/>
            <a:ext cx="6769100" cy="4606925"/>
          </a:xfrm>
          <a:prstGeom prst="rect">
            <a:avLst/>
          </a:prstGeom>
          <a:noFill/>
          <a:ln w="9525">
            <a:noFill/>
            <a:miter lim="800000"/>
            <a:headEnd/>
            <a:tailEnd/>
          </a:ln>
        </p:spPr>
      </p:pic>
      <p:sp>
        <p:nvSpPr>
          <p:cNvPr id="2051" name="Rectangle 3"/>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874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cs typeface="+mn-cs"/>
              </a:defRPr>
            </a:lvl1pPr>
          </a:lstStyle>
          <a:p>
            <a:pPr>
              <a:defRPr/>
            </a:pPr>
            <a:r>
              <a:rPr lang="en-US"/>
              <a:t>              </a:t>
            </a:r>
            <a:endParaRPr lang="en-US" altLang="en-US"/>
          </a:p>
        </p:txBody>
      </p:sp>
      <p:sp>
        <p:nvSpPr>
          <p:cNvPr id="10874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cs typeface="+mn-cs"/>
              </a:defRPr>
            </a:lvl1pPr>
          </a:lstStyle>
          <a:p>
            <a:pPr>
              <a:defRPr/>
            </a:pPr>
            <a:endParaRPr lang="en-US" altLang="en-US"/>
          </a:p>
        </p:txBody>
      </p:sp>
      <p:sp>
        <p:nvSpPr>
          <p:cNvPr id="10874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cs typeface="+mn-cs"/>
              </a:defRPr>
            </a:lvl1pPr>
          </a:lstStyle>
          <a:p>
            <a:pPr>
              <a:defRPr/>
            </a:pPr>
            <a:fld id="{EC79F696-A20B-4DEE-8E44-E318AE75F27A}" type="slidenum">
              <a:rPr lang="en-US" altLang="en-US"/>
              <a:pPr>
                <a:defRPr/>
              </a:pPr>
              <a:t>‹#›</a:t>
            </a:fld>
            <a:endParaRPr lang="en-US" altLang="en-US"/>
          </a:p>
        </p:txBody>
      </p:sp>
      <p:sp>
        <p:nvSpPr>
          <p:cNvPr id="10874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cs typeface="+mn-cs"/>
            </a:endParaRPr>
          </a:p>
        </p:txBody>
      </p:sp>
      <p:sp>
        <p:nvSpPr>
          <p:cNvPr id="10874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cs typeface="+mn-cs"/>
            </a:endParaRPr>
          </a:p>
        </p:txBody>
      </p:sp>
      <p:sp>
        <p:nvSpPr>
          <p:cNvPr id="1087497" name="Text Box 9"/>
          <p:cNvSpPr txBox="1">
            <a:spLocks noChangeArrowheads="1"/>
          </p:cNvSpPr>
          <p:nvPr/>
        </p:nvSpPr>
        <p:spPr bwMode="auto">
          <a:xfrm>
            <a:off x="7086600" y="6229350"/>
            <a:ext cx="2057400" cy="274638"/>
          </a:xfrm>
          <a:prstGeom prst="rect">
            <a:avLst/>
          </a:prstGeom>
          <a:noFill/>
          <a:ln w="9525">
            <a:noFill/>
            <a:miter lim="800000"/>
            <a:headEnd/>
            <a:tailEnd/>
          </a:ln>
          <a:effectLst/>
        </p:spPr>
        <p:txBody>
          <a:bodyPr>
            <a:spAutoFit/>
          </a:bodyPr>
          <a:lstStyle/>
          <a:p>
            <a:pPr>
              <a:spcBef>
                <a:spcPct val="50000"/>
              </a:spcBef>
              <a:defRPr/>
            </a:pPr>
            <a:r>
              <a:rPr lang="en-US" sz="1200">
                <a:solidFill>
                  <a:srgbClr val="00602F"/>
                </a:solidFill>
                <a:cs typeface="+mn-cs"/>
              </a:rPr>
              <a:t>WWW. NRMCA.ORG</a:t>
            </a:r>
          </a:p>
        </p:txBody>
      </p:sp>
      <p:sp>
        <p:nvSpPr>
          <p:cNvPr id="2058" name="Rectangle 10"/>
          <p:cNvSpPr>
            <a:spLocks noGrp="1" noChangeArrowheads="1"/>
          </p:cNvSpPr>
          <p:nvPr>
            <p:ph type="body" idx="1"/>
          </p:nvPr>
        </p:nvSpPr>
        <p:spPr bwMode="auto">
          <a:xfrm>
            <a:off x="457200" y="154305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9" name="Picture 11"/>
          <p:cNvPicPr>
            <a:picLocks noChangeAspect="1" noChangeArrowheads="1"/>
          </p:cNvPicPr>
          <p:nvPr/>
        </p:nvPicPr>
        <p:blipFill>
          <a:blip r:embed="rId14" cstate="print"/>
          <a:srcRect/>
          <a:stretch>
            <a:fillRect/>
          </a:stretch>
        </p:blipFill>
        <p:spPr bwMode="auto">
          <a:xfrm>
            <a:off x="479425" y="6207125"/>
            <a:ext cx="58102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3"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iming>
    <p:tnLst>
      <p:par>
        <p:cTn id="1" dur="indefinite" restart="never" nodeType="tmRoot"/>
      </p:par>
    </p:tnLst>
  </p:timing>
  <p:hf sldNum="0"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150938" y="1489075"/>
            <a:ext cx="6769100" cy="460692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225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11" charset="0"/>
              </a:defRPr>
            </a:lvl1pPr>
          </a:lstStyle>
          <a:p>
            <a:pPr algn="l" rtl="0" fontAlgn="base">
              <a:spcBef>
                <a:spcPct val="0"/>
              </a:spcBef>
              <a:spcAft>
                <a:spcPct val="0"/>
              </a:spcAft>
              <a:defRPr/>
            </a:pPr>
            <a:r>
              <a:rPr lang="en-US" kern="1200">
                <a:solidFill>
                  <a:srgbClr val="000000"/>
                </a:solidFill>
                <a:ea typeface="ＭＳ Ｐゴシック" pitchFamily="-111" charset="-128"/>
                <a:cs typeface="Arial"/>
              </a:rPr>
              <a:t>              </a:t>
            </a:r>
            <a:fld id="{7858459D-98C1-4018-8F8A-82CCB7D2CD03}" type="datetime1">
              <a:rPr lang="en-US" kern="1200">
                <a:solidFill>
                  <a:srgbClr val="000000"/>
                </a:solidFill>
                <a:ea typeface="ＭＳ Ｐゴシック" pitchFamily="-111" charset="-128"/>
                <a:cs typeface="Arial"/>
              </a:rPr>
              <a:pPr algn="l" rtl="0" fontAlgn="base">
                <a:spcBef>
                  <a:spcPct val="0"/>
                </a:spcBef>
                <a:spcAft>
                  <a:spcPct val="0"/>
                </a:spcAft>
                <a:defRPr/>
              </a:pPr>
              <a:t>5/11/2015</a:t>
            </a:fld>
            <a:endParaRPr lang="en-US" kern="1200">
              <a:solidFill>
                <a:srgbClr val="000000"/>
              </a:solidFill>
              <a:ea typeface="ＭＳ Ｐゴシック" pitchFamily="-111" charset="-128"/>
              <a:cs typeface="Arial"/>
            </a:endParaRPr>
          </a:p>
        </p:txBody>
      </p:sp>
      <p:sp>
        <p:nvSpPr>
          <p:cNvPr id="622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11" charset="0"/>
              </a:defRPr>
            </a:lvl1pPr>
          </a:lstStyle>
          <a:p>
            <a:pPr rtl="0" fontAlgn="base">
              <a:spcBef>
                <a:spcPct val="0"/>
              </a:spcBef>
              <a:spcAft>
                <a:spcPct val="0"/>
              </a:spcAft>
              <a:defRPr/>
            </a:pPr>
            <a:r>
              <a:rPr lang="en-US" kern="1200">
                <a:solidFill>
                  <a:srgbClr val="000000"/>
                </a:solidFill>
                <a:ea typeface="ＭＳ Ｐゴシック" pitchFamily="-111" charset="-128"/>
                <a:cs typeface="Arial"/>
              </a:rPr>
              <a:t>Hard Rock Activists - P. Dunn, D. Ingerson, J. Tuggle</a:t>
            </a:r>
          </a:p>
        </p:txBody>
      </p:sp>
      <p:sp>
        <p:nvSpPr>
          <p:cNvPr id="6225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11" charset="0"/>
              </a:defRPr>
            </a:lvl1pPr>
          </a:lstStyle>
          <a:p>
            <a:pPr rtl="0" fontAlgn="base">
              <a:spcBef>
                <a:spcPct val="0"/>
              </a:spcBef>
              <a:spcAft>
                <a:spcPct val="0"/>
              </a:spcAft>
              <a:defRPr/>
            </a:pPr>
            <a:fld id="{9E91F78A-197A-404E-B2D2-15CE503D9483}" type="slidenum">
              <a:rPr lang="en-US" kern="1200">
                <a:solidFill>
                  <a:srgbClr val="000000"/>
                </a:solidFill>
                <a:ea typeface="ＭＳ Ｐゴシック" pitchFamily="-111" charset="-128"/>
                <a:cs typeface="Arial"/>
              </a:rPr>
              <a:pPr rtl="0" fontAlgn="base">
                <a:spcBef>
                  <a:spcPct val="0"/>
                </a:spcBef>
                <a:spcAft>
                  <a:spcPct val="0"/>
                </a:spcAft>
                <a:defRPr/>
              </a:pPr>
              <a:t>‹#›</a:t>
            </a:fld>
            <a:endParaRPr lang="en-US" kern="1200">
              <a:solidFill>
                <a:srgbClr val="000000"/>
              </a:solidFill>
              <a:ea typeface="ＭＳ Ｐゴシック" pitchFamily="-111" charset="-128"/>
              <a:cs typeface="Arial"/>
            </a:endParaRPr>
          </a:p>
        </p:txBody>
      </p:sp>
      <p:sp>
        <p:nvSpPr>
          <p:cNvPr id="6225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l" rtl="0" fontAlgn="base">
              <a:spcBef>
                <a:spcPct val="0"/>
              </a:spcBef>
              <a:spcAft>
                <a:spcPct val="0"/>
              </a:spcAft>
              <a:defRPr/>
            </a:pPr>
            <a:endParaRPr lang="en-US" kern="1200">
              <a:solidFill>
                <a:srgbClr val="000000"/>
              </a:solidFill>
              <a:latin typeface="Arial" charset="0"/>
              <a:ea typeface="ＭＳ Ｐゴシック" pitchFamily="-111" charset="-128"/>
              <a:cs typeface="Arial"/>
            </a:endParaRPr>
          </a:p>
        </p:txBody>
      </p:sp>
      <p:sp>
        <p:nvSpPr>
          <p:cNvPr id="6226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l" rtl="0" fontAlgn="base">
              <a:spcBef>
                <a:spcPct val="0"/>
              </a:spcBef>
              <a:spcAft>
                <a:spcPct val="0"/>
              </a:spcAft>
              <a:defRPr/>
            </a:pPr>
            <a:endParaRPr lang="en-US" kern="1200">
              <a:solidFill>
                <a:srgbClr val="000000"/>
              </a:solidFill>
              <a:latin typeface="Arial" charset="0"/>
              <a:ea typeface="ＭＳ Ｐゴシック" pitchFamily="-111" charset="-128"/>
              <a:cs typeface="Arial"/>
            </a:endParaRPr>
          </a:p>
        </p:txBody>
      </p:sp>
      <p:sp>
        <p:nvSpPr>
          <p:cNvPr id="622601" name="Text Box 9"/>
          <p:cNvSpPr txBox="1">
            <a:spLocks noChangeArrowheads="1"/>
          </p:cNvSpPr>
          <p:nvPr/>
        </p:nvSpPr>
        <p:spPr bwMode="auto">
          <a:xfrm>
            <a:off x="7086600" y="6229350"/>
            <a:ext cx="2057400" cy="276225"/>
          </a:xfrm>
          <a:prstGeom prst="rect">
            <a:avLst/>
          </a:prstGeom>
          <a:noFill/>
          <a:ln w="9525">
            <a:noFill/>
            <a:miter lim="800000"/>
            <a:headEnd/>
            <a:tailEnd/>
          </a:ln>
          <a:effectLst/>
        </p:spPr>
        <p:txBody>
          <a:bodyPr>
            <a:spAutoFit/>
          </a:bodyPr>
          <a:lstStyle/>
          <a:p>
            <a:pPr algn="l" rtl="0" fontAlgn="base">
              <a:spcBef>
                <a:spcPct val="50000"/>
              </a:spcBef>
              <a:spcAft>
                <a:spcPct val="0"/>
              </a:spcAft>
              <a:defRPr/>
            </a:pPr>
            <a:r>
              <a:rPr lang="en-US" sz="1200" kern="1200">
                <a:solidFill>
                  <a:srgbClr val="00602F"/>
                </a:solidFill>
                <a:latin typeface="Arial" charset="0"/>
                <a:ea typeface="ＭＳ Ｐゴシック" pitchFamily="-111" charset="-128"/>
                <a:cs typeface="Arial"/>
              </a:rPr>
              <a:t>WWW. NRMCA.ORG</a:t>
            </a:r>
          </a:p>
        </p:txBody>
      </p:sp>
      <p:sp>
        <p:nvSpPr>
          <p:cNvPr id="9226" name="Rectangle 10"/>
          <p:cNvSpPr>
            <a:spLocks noGrp="1" noChangeArrowheads="1"/>
          </p:cNvSpPr>
          <p:nvPr>
            <p:ph type="body" idx="1"/>
          </p:nvPr>
        </p:nvSpPr>
        <p:spPr bwMode="auto">
          <a:xfrm>
            <a:off x="457200" y="154305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7" name="Picture 11"/>
          <p:cNvPicPr>
            <a:picLocks noChangeAspect="1" noChangeArrowheads="1"/>
          </p:cNvPicPr>
          <p:nvPr/>
        </p:nvPicPr>
        <p:blipFill>
          <a:blip r:embed="rId4" cstate="print"/>
          <a:srcRect/>
          <a:stretch>
            <a:fillRect/>
          </a:stretch>
        </p:blipFill>
        <p:spPr bwMode="auto">
          <a:xfrm>
            <a:off x="479425" y="6207125"/>
            <a:ext cx="58102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9" r:id="rId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Arial" pitchFamily="-111" charset="0"/>
          <a:cs typeface="+mj-cs"/>
        </a:defRPr>
      </a:lvl1pPr>
      <a:lvl2pPr algn="l" rtl="0" eaLnBrk="0" fontAlgn="base" hangingPunct="0">
        <a:spcBef>
          <a:spcPct val="0"/>
        </a:spcBef>
        <a:spcAft>
          <a:spcPct val="0"/>
        </a:spcAft>
        <a:defRPr sz="4200">
          <a:solidFill>
            <a:schemeClr val="tx2"/>
          </a:solidFill>
          <a:latin typeface="Garamond" pitchFamily="18" charset="0"/>
          <a:ea typeface="Arial" pitchFamily="-111" charset="0"/>
          <a:cs typeface="Arial" charset="0"/>
        </a:defRPr>
      </a:lvl2pPr>
      <a:lvl3pPr algn="l" rtl="0" eaLnBrk="0" fontAlgn="base" hangingPunct="0">
        <a:spcBef>
          <a:spcPct val="0"/>
        </a:spcBef>
        <a:spcAft>
          <a:spcPct val="0"/>
        </a:spcAft>
        <a:defRPr sz="4200">
          <a:solidFill>
            <a:schemeClr val="tx2"/>
          </a:solidFill>
          <a:latin typeface="Garamond" pitchFamily="18" charset="0"/>
          <a:ea typeface="Arial" pitchFamily="-111" charset="0"/>
          <a:cs typeface="Arial" charset="0"/>
        </a:defRPr>
      </a:lvl3pPr>
      <a:lvl4pPr algn="l" rtl="0" eaLnBrk="0" fontAlgn="base" hangingPunct="0">
        <a:spcBef>
          <a:spcPct val="0"/>
        </a:spcBef>
        <a:spcAft>
          <a:spcPct val="0"/>
        </a:spcAft>
        <a:defRPr sz="4200">
          <a:solidFill>
            <a:schemeClr val="tx2"/>
          </a:solidFill>
          <a:latin typeface="Garamond" pitchFamily="18" charset="0"/>
          <a:ea typeface="Arial" pitchFamily="-111" charset="0"/>
          <a:cs typeface="Arial" charset="0"/>
        </a:defRPr>
      </a:lvl4pPr>
      <a:lvl5pPr algn="l" rtl="0" eaLnBrk="0" fontAlgn="base" hangingPunct="0">
        <a:spcBef>
          <a:spcPct val="0"/>
        </a:spcBef>
        <a:spcAft>
          <a:spcPct val="0"/>
        </a:spcAft>
        <a:defRPr sz="4200">
          <a:solidFill>
            <a:schemeClr val="tx2"/>
          </a:solidFill>
          <a:latin typeface="Garamond" pitchFamily="18" charset="0"/>
          <a:ea typeface="Arial" pitchFamily="-111"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111" charset="2"/>
        <a:buChar char="n"/>
        <a:defRPr sz="3000">
          <a:solidFill>
            <a:schemeClr val="tx1"/>
          </a:solidFill>
          <a:latin typeface="+mn-lt"/>
          <a:ea typeface="Arial" pitchFamily="-111" charset="0"/>
          <a:cs typeface="+mn-cs"/>
        </a:defRPr>
      </a:lvl1pPr>
      <a:lvl2pPr marL="669925" indent="-325438" algn="l" rtl="0" eaLnBrk="0" fontAlgn="base" hangingPunct="0">
        <a:spcBef>
          <a:spcPct val="20000"/>
        </a:spcBef>
        <a:spcAft>
          <a:spcPct val="0"/>
        </a:spcAft>
        <a:buClr>
          <a:schemeClr val="accent2"/>
        </a:buClr>
        <a:buSzPct val="60000"/>
        <a:buFont typeface="Wingdings" pitchFamily="-111" charset="2"/>
        <a:buChar char="q"/>
        <a:defRPr sz="2600">
          <a:solidFill>
            <a:schemeClr val="tx1"/>
          </a:solidFill>
          <a:latin typeface="+mn-lt"/>
          <a:ea typeface="Arial" pitchFamily="-111" charset="0"/>
          <a:cs typeface="+mn-cs"/>
        </a:defRPr>
      </a:lvl2pPr>
      <a:lvl3pPr marL="1022350" indent="-350838" algn="l" rtl="0" eaLnBrk="0" fontAlgn="base" hangingPunct="0">
        <a:spcBef>
          <a:spcPct val="20000"/>
        </a:spcBef>
        <a:spcAft>
          <a:spcPct val="0"/>
        </a:spcAft>
        <a:buClr>
          <a:schemeClr val="accent1"/>
        </a:buClr>
        <a:buSzPct val="65000"/>
        <a:buFont typeface="Wingdings" pitchFamily="-111" charset="2"/>
        <a:buChar char="n"/>
        <a:defRPr sz="2200">
          <a:solidFill>
            <a:schemeClr val="tx1"/>
          </a:solidFill>
          <a:latin typeface="+mn-lt"/>
          <a:ea typeface="Arial" pitchFamily="-111" charset="0"/>
          <a:cs typeface="+mn-cs"/>
        </a:defRPr>
      </a:lvl3pPr>
      <a:lvl4pPr marL="1339850" indent="-315913" algn="l" rtl="0" eaLnBrk="0" fontAlgn="base" hangingPunct="0">
        <a:spcBef>
          <a:spcPct val="20000"/>
        </a:spcBef>
        <a:spcAft>
          <a:spcPct val="0"/>
        </a:spcAft>
        <a:buClr>
          <a:schemeClr val="accent2"/>
        </a:buClr>
        <a:buSzPct val="70000"/>
        <a:buFont typeface="Wingdings" pitchFamily="-111" charset="2"/>
        <a:buChar char="q"/>
        <a:defRPr sz="2000">
          <a:solidFill>
            <a:schemeClr val="tx1"/>
          </a:solidFill>
          <a:latin typeface="+mn-lt"/>
          <a:ea typeface="Arial" pitchFamily="-111" charset="0"/>
          <a:cs typeface="+mn-cs"/>
        </a:defRPr>
      </a:lvl4pPr>
      <a:lvl5pPr marL="1681163" indent="-339725" algn="l" rtl="0" eaLnBrk="0" fontAlgn="base" hangingPunct="0">
        <a:spcBef>
          <a:spcPct val="20000"/>
        </a:spcBef>
        <a:spcAft>
          <a:spcPct val="0"/>
        </a:spcAft>
        <a:buClr>
          <a:schemeClr val="accent1"/>
        </a:buClr>
        <a:buSzPct val="75000"/>
        <a:buFont typeface="Wingdings" pitchFamily="-111" charset="2"/>
        <a:buChar char="§"/>
        <a:defRPr sz="2000">
          <a:solidFill>
            <a:schemeClr val="tx1"/>
          </a:solidFill>
          <a:latin typeface="+mn-lt"/>
          <a:ea typeface="Arial" pitchFamily="-111" charset="0"/>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slide2.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Text Placeholder 2"/>
          <p:cNvSpPr>
            <a:spLocks noGrp="1"/>
          </p:cNvSpPr>
          <p:nvPr>
            <p:ph type="body" idx="1"/>
          </p:nvPr>
        </p:nvSpPr>
        <p:spPr bwMode="auto">
          <a:xfrm>
            <a:off x="457200" y="1600200"/>
            <a:ext cx="8229600" cy="371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947738" y="5862638"/>
            <a:ext cx="2895600" cy="365125"/>
          </a:xfrm>
          <a:prstGeom prst="rect">
            <a:avLst/>
          </a:prstGeom>
        </p:spPr>
        <p:txBody>
          <a:bodyPr vert="horz" lIns="91440" tIns="45720" rIns="91440" bIns="45720" rtlCol="0" anchor="ctr"/>
          <a:lstStyle>
            <a:lvl1pPr algn="ctr">
              <a:defRPr sz="1200" b="1">
                <a:solidFill>
                  <a:schemeClr val="tx1">
                    <a:tint val="75000"/>
                  </a:schemeClr>
                </a:solidFill>
                <a:latin typeface="+mn-lt"/>
              </a:defRPr>
            </a:lvl1pPr>
          </a:lstStyle>
          <a:p>
            <a:pPr>
              <a:defRPr/>
            </a:pPr>
            <a:endParaRPr lang="en-US" altLang="en-US"/>
          </a:p>
        </p:txBody>
      </p:sp>
      <p:pic>
        <p:nvPicPr>
          <p:cNvPr id="6" name="Picture 2"/>
          <p:cNvPicPr>
            <a:picLocks noChangeAspect="1" noChangeArrowheads="1"/>
          </p:cNvPicPr>
          <p:nvPr userDrawn="1"/>
        </p:nvPicPr>
        <p:blipFill>
          <a:blip r:embed="rId15" cstate="print"/>
          <a:srcRect/>
          <a:stretch>
            <a:fillRect/>
          </a:stretch>
        </p:blipFill>
        <p:spPr bwMode="auto">
          <a:xfrm>
            <a:off x="1150938" y="1489075"/>
            <a:ext cx="6769100" cy="4606925"/>
          </a:xfrm>
          <a:prstGeom prst="rect">
            <a:avLst/>
          </a:prstGeom>
          <a:noFill/>
          <a:ln w="9525">
            <a:noFill/>
            <a:miter lim="800000"/>
            <a:headEnd/>
            <a:tailEnd/>
          </a:ln>
        </p:spPr>
      </p:pic>
      <p:pic>
        <p:nvPicPr>
          <p:cNvPr id="7" name="Picture 11"/>
          <p:cNvPicPr>
            <a:picLocks noChangeAspect="1" noChangeArrowheads="1"/>
          </p:cNvPicPr>
          <p:nvPr userDrawn="1"/>
        </p:nvPicPr>
        <p:blipFill>
          <a:blip r:embed="rId16" cstate="print"/>
          <a:srcRect/>
          <a:stretch>
            <a:fillRect/>
          </a:stretch>
        </p:blipFill>
        <p:spPr bwMode="auto">
          <a:xfrm>
            <a:off x="479425" y="6207125"/>
            <a:ext cx="581025"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Lst>
  <p:transition advClick="0"/>
  <p:timing>
    <p:tnLst>
      <p:par>
        <p:cTn id="1" dur="indefinite" restart="never" nodeType="tmRoot"/>
      </p:par>
    </p:tnLst>
  </p:timing>
  <p:hf sldNum="0" hdr="0" ftr="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l" rtl="0" eaLnBrk="1" fontAlgn="base" hangingPunct="1">
        <a:spcBef>
          <a:spcPct val="0"/>
        </a:spcBef>
        <a:spcAft>
          <a:spcPct val="0"/>
        </a:spcAft>
        <a:defRPr sz="3800" b="1">
          <a:solidFill>
            <a:schemeClr val="tx1"/>
          </a:solidFill>
          <a:latin typeface="Verdana" pitchFamily="34" charset="0"/>
        </a:defRPr>
      </a:lvl2pPr>
      <a:lvl3pPr algn="l" rtl="0" eaLnBrk="1" fontAlgn="base" hangingPunct="1">
        <a:spcBef>
          <a:spcPct val="0"/>
        </a:spcBef>
        <a:spcAft>
          <a:spcPct val="0"/>
        </a:spcAft>
        <a:defRPr sz="3800" b="1">
          <a:solidFill>
            <a:schemeClr val="tx1"/>
          </a:solidFill>
          <a:latin typeface="Verdana" pitchFamily="34" charset="0"/>
        </a:defRPr>
      </a:lvl3pPr>
      <a:lvl4pPr algn="l" rtl="0" eaLnBrk="1" fontAlgn="base" hangingPunct="1">
        <a:spcBef>
          <a:spcPct val="0"/>
        </a:spcBef>
        <a:spcAft>
          <a:spcPct val="0"/>
        </a:spcAft>
        <a:defRPr sz="3800" b="1">
          <a:solidFill>
            <a:schemeClr val="tx1"/>
          </a:solidFill>
          <a:latin typeface="Verdana" pitchFamily="34" charset="0"/>
        </a:defRPr>
      </a:lvl4pPr>
      <a:lvl5pPr algn="l" rtl="0" eaLnBrk="1" fontAlgn="base" hangingPunct="1">
        <a:spcBef>
          <a:spcPct val="0"/>
        </a:spcBef>
        <a:spcAft>
          <a:spcPct val="0"/>
        </a:spcAft>
        <a:defRPr sz="3800" b="1">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Tw Cen MT" pitchFamily="34" charset="0"/>
        </a:defRPr>
      </a:lvl6pPr>
      <a:lvl7pPr marL="914400" algn="ctr" rtl="0" eaLnBrk="1" fontAlgn="base" hangingPunct="1">
        <a:spcBef>
          <a:spcPct val="0"/>
        </a:spcBef>
        <a:spcAft>
          <a:spcPct val="0"/>
        </a:spcAft>
        <a:defRPr sz="4400">
          <a:solidFill>
            <a:schemeClr val="tx1"/>
          </a:solidFill>
          <a:latin typeface="Tw Cen MT" pitchFamily="34" charset="0"/>
        </a:defRPr>
      </a:lvl7pPr>
      <a:lvl8pPr marL="1371600" algn="ctr" rtl="0" eaLnBrk="1" fontAlgn="base" hangingPunct="1">
        <a:spcBef>
          <a:spcPct val="0"/>
        </a:spcBef>
        <a:spcAft>
          <a:spcPct val="0"/>
        </a:spcAft>
        <a:defRPr sz="4400">
          <a:solidFill>
            <a:schemeClr val="tx1"/>
          </a:solidFill>
          <a:latin typeface="Tw Cen MT" pitchFamily="34" charset="0"/>
        </a:defRPr>
      </a:lvl8pPr>
      <a:lvl9pPr marL="1828800" algn="ctr"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rtl="0" eaLnBrk="1" fontAlgn="base" hangingPunct="1">
        <a:lnSpc>
          <a:spcPct val="120000"/>
        </a:lnSpc>
        <a:spcBef>
          <a:spcPts val="1200"/>
        </a:spcBef>
        <a:spcAft>
          <a:spcPct val="0"/>
        </a:spcAft>
        <a:buFont typeface="Arial" charset="0"/>
        <a:defRPr sz="2800" kern="1200">
          <a:solidFill>
            <a:srgbClr val="474747"/>
          </a:solidFill>
          <a:latin typeface="+mn-lt"/>
          <a:ea typeface="+mn-ea"/>
          <a:cs typeface="+mn-cs"/>
        </a:defRPr>
      </a:lvl1pPr>
      <a:lvl2pPr marL="742950" indent="-285750" algn="l" rtl="0" eaLnBrk="1" fontAlgn="base" hangingPunct="1">
        <a:lnSpc>
          <a:spcPct val="120000"/>
        </a:lnSpc>
        <a:spcBef>
          <a:spcPts val="1200"/>
        </a:spcBef>
        <a:spcAft>
          <a:spcPct val="0"/>
        </a:spcAft>
        <a:buFont typeface="Arial" charset="0"/>
        <a:defRPr sz="2800" kern="1200">
          <a:solidFill>
            <a:srgbClr val="474747"/>
          </a:solidFill>
          <a:latin typeface="+mn-lt"/>
          <a:ea typeface="+mn-ea"/>
          <a:cs typeface="+mn-cs"/>
        </a:defRPr>
      </a:lvl2pPr>
      <a:lvl3pPr marL="1143000" indent="-228600" algn="l" rtl="0" eaLnBrk="1" fontAlgn="base" hangingPunct="1">
        <a:lnSpc>
          <a:spcPct val="120000"/>
        </a:lnSpc>
        <a:spcBef>
          <a:spcPts val="1200"/>
        </a:spcBef>
        <a:spcAft>
          <a:spcPct val="0"/>
        </a:spcAft>
        <a:buFont typeface="Arial" charset="0"/>
        <a:defRPr sz="2400" kern="1200">
          <a:solidFill>
            <a:srgbClr val="474747"/>
          </a:solidFill>
          <a:latin typeface="+mn-lt"/>
          <a:ea typeface="+mn-ea"/>
          <a:cs typeface="+mn-cs"/>
        </a:defRPr>
      </a:lvl3pPr>
      <a:lvl4pPr marL="1600200" indent="-228600" algn="l" rtl="0" eaLnBrk="1" fontAlgn="base" hangingPunct="1">
        <a:lnSpc>
          <a:spcPct val="120000"/>
        </a:lnSpc>
        <a:spcBef>
          <a:spcPts val="1200"/>
        </a:spcBef>
        <a:spcAft>
          <a:spcPct val="0"/>
        </a:spcAft>
        <a:buFont typeface="Arial" charset="0"/>
        <a:defRPr sz="2000" kern="1200">
          <a:solidFill>
            <a:srgbClr val="474747"/>
          </a:solidFill>
          <a:latin typeface="+mn-lt"/>
          <a:ea typeface="+mn-ea"/>
          <a:cs typeface="+mn-cs"/>
        </a:defRPr>
      </a:lvl4pPr>
      <a:lvl5pPr marL="2057400" indent="-228600" algn="l" rtl="0" eaLnBrk="1" fontAlgn="base" hangingPunct="1">
        <a:lnSpc>
          <a:spcPct val="120000"/>
        </a:lnSpc>
        <a:spcBef>
          <a:spcPts val="1200"/>
        </a:spcBef>
        <a:spcAft>
          <a:spcPct val="0"/>
        </a:spcAft>
        <a:buFont typeface="Arial" charset="0"/>
        <a:defRPr sz="2000" kern="1200">
          <a:solidFill>
            <a:srgbClr val="4747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slide2.jpg"/>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Text Placeholder 2"/>
          <p:cNvSpPr>
            <a:spLocks noGrp="1"/>
          </p:cNvSpPr>
          <p:nvPr>
            <p:ph type="body" idx="1"/>
          </p:nvPr>
        </p:nvSpPr>
        <p:spPr bwMode="auto">
          <a:xfrm>
            <a:off x="457200" y="1600200"/>
            <a:ext cx="8229600" cy="3711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947738" y="5862638"/>
            <a:ext cx="2895600" cy="365125"/>
          </a:xfrm>
          <a:prstGeom prst="rect">
            <a:avLst/>
          </a:prstGeom>
        </p:spPr>
        <p:txBody>
          <a:bodyPr vert="horz" lIns="91440" tIns="45720" rIns="91440" bIns="45720" rtlCol="0" anchor="ctr"/>
          <a:lstStyle>
            <a:lvl1pPr algn="ctr">
              <a:defRPr sz="1200" b="1">
                <a:solidFill>
                  <a:schemeClr val="tx1">
                    <a:tint val="75000"/>
                  </a:schemeClr>
                </a:solidFill>
                <a:latin typeface="+mn-l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Lst>
  <p:timing>
    <p:tnLst>
      <p:par>
        <p:cTn id="1" dur="indefinite" restart="never" nodeType="tmRoot"/>
      </p:par>
    </p:tnLst>
  </p:timing>
  <p:hf sldNum="0" hdr="0" ftr="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l" rtl="0" eaLnBrk="1" fontAlgn="base" hangingPunct="1">
        <a:spcBef>
          <a:spcPct val="0"/>
        </a:spcBef>
        <a:spcAft>
          <a:spcPct val="0"/>
        </a:spcAft>
        <a:defRPr sz="3800" b="1">
          <a:solidFill>
            <a:schemeClr val="tx1"/>
          </a:solidFill>
          <a:latin typeface="Verdana" pitchFamily="34" charset="0"/>
        </a:defRPr>
      </a:lvl2pPr>
      <a:lvl3pPr algn="l" rtl="0" eaLnBrk="1" fontAlgn="base" hangingPunct="1">
        <a:spcBef>
          <a:spcPct val="0"/>
        </a:spcBef>
        <a:spcAft>
          <a:spcPct val="0"/>
        </a:spcAft>
        <a:defRPr sz="3800" b="1">
          <a:solidFill>
            <a:schemeClr val="tx1"/>
          </a:solidFill>
          <a:latin typeface="Verdana" pitchFamily="34" charset="0"/>
        </a:defRPr>
      </a:lvl3pPr>
      <a:lvl4pPr algn="l" rtl="0" eaLnBrk="1" fontAlgn="base" hangingPunct="1">
        <a:spcBef>
          <a:spcPct val="0"/>
        </a:spcBef>
        <a:spcAft>
          <a:spcPct val="0"/>
        </a:spcAft>
        <a:defRPr sz="3800" b="1">
          <a:solidFill>
            <a:schemeClr val="tx1"/>
          </a:solidFill>
          <a:latin typeface="Verdana" pitchFamily="34" charset="0"/>
        </a:defRPr>
      </a:lvl4pPr>
      <a:lvl5pPr algn="l" rtl="0" eaLnBrk="1" fontAlgn="base" hangingPunct="1">
        <a:spcBef>
          <a:spcPct val="0"/>
        </a:spcBef>
        <a:spcAft>
          <a:spcPct val="0"/>
        </a:spcAft>
        <a:defRPr sz="3800" b="1">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Tw Cen MT" pitchFamily="34" charset="0"/>
        </a:defRPr>
      </a:lvl6pPr>
      <a:lvl7pPr marL="914400" algn="ctr" rtl="0" eaLnBrk="1" fontAlgn="base" hangingPunct="1">
        <a:spcBef>
          <a:spcPct val="0"/>
        </a:spcBef>
        <a:spcAft>
          <a:spcPct val="0"/>
        </a:spcAft>
        <a:defRPr sz="4400">
          <a:solidFill>
            <a:schemeClr val="tx1"/>
          </a:solidFill>
          <a:latin typeface="Tw Cen MT" pitchFamily="34" charset="0"/>
        </a:defRPr>
      </a:lvl7pPr>
      <a:lvl8pPr marL="1371600" algn="ctr" rtl="0" eaLnBrk="1" fontAlgn="base" hangingPunct="1">
        <a:spcBef>
          <a:spcPct val="0"/>
        </a:spcBef>
        <a:spcAft>
          <a:spcPct val="0"/>
        </a:spcAft>
        <a:defRPr sz="4400">
          <a:solidFill>
            <a:schemeClr val="tx1"/>
          </a:solidFill>
          <a:latin typeface="Tw Cen MT" pitchFamily="34" charset="0"/>
        </a:defRPr>
      </a:lvl8pPr>
      <a:lvl9pPr marL="1828800" algn="ctr" rtl="0" eaLnBrk="1" fontAlgn="base" hangingPunct="1">
        <a:spcBef>
          <a:spcPct val="0"/>
        </a:spcBef>
        <a:spcAft>
          <a:spcPct val="0"/>
        </a:spcAft>
        <a:defRPr sz="4400">
          <a:solidFill>
            <a:schemeClr val="tx1"/>
          </a:solidFill>
          <a:latin typeface="Tw Cen MT" pitchFamily="34" charset="0"/>
        </a:defRPr>
      </a:lvl9pPr>
    </p:titleStyle>
    <p:bodyStyle>
      <a:lvl1pPr marL="342900" indent="-342900" algn="l" rtl="0" eaLnBrk="1" fontAlgn="base" hangingPunct="1">
        <a:lnSpc>
          <a:spcPct val="120000"/>
        </a:lnSpc>
        <a:spcBef>
          <a:spcPts val="1200"/>
        </a:spcBef>
        <a:spcAft>
          <a:spcPct val="0"/>
        </a:spcAft>
        <a:buFont typeface="Arial" charset="0"/>
        <a:defRPr sz="2800" kern="1200">
          <a:solidFill>
            <a:srgbClr val="474747"/>
          </a:solidFill>
          <a:latin typeface="+mn-lt"/>
          <a:ea typeface="+mn-ea"/>
          <a:cs typeface="+mn-cs"/>
        </a:defRPr>
      </a:lvl1pPr>
      <a:lvl2pPr marL="742950" indent="-285750" algn="l" rtl="0" eaLnBrk="1" fontAlgn="base" hangingPunct="1">
        <a:lnSpc>
          <a:spcPct val="120000"/>
        </a:lnSpc>
        <a:spcBef>
          <a:spcPts val="1200"/>
        </a:spcBef>
        <a:spcAft>
          <a:spcPct val="0"/>
        </a:spcAft>
        <a:buFont typeface="Arial" charset="0"/>
        <a:defRPr sz="2800" kern="1200">
          <a:solidFill>
            <a:srgbClr val="474747"/>
          </a:solidFill>
          <a:latin typeface="+mn-lt"/>
          <a:ea typeface="+mn-ea"/>
          <a:cs typeface="+mn-cs"/>
        </a:defRPr>
      </a:lvl2pPr>
      <a:lvl3pPr marL="1143000" indent="-228600" algn="l" rtl="0" eaLnBrk="1" fontAlgn="base" hangingPunct="1">
        <a:lnSpc>
          <a:spcPct val="120000"/>
        </a:lnSpc>
        <a:spcBef>
          <a:spcPts val="1200"/>
        </a:spcBef>
        <a:spcAft>
          <a:spcPct val="0"/>
        </a:spcAft>
        <a:buFont typeface="Arial" charset="0"/>
        <a:defRPr sz="2400" kern="1200">
          <a:solidFill>
            <a:srgbClr val="474747"/>
          </a:solidFill>
          <a:latin typeface="+mn-lt"/>
          <a:ea typeface="+mn-ea"/>
          <a:cs typeface="+mn-cs"/>
        </a:defRPr>
      </a:lvl3pPr>
      <a:lvl4pPr marL="1600200" indent="-228600" algn="l" rtl="0" eaLnBrk="1" fontAlgn="base" hangingPunct="1">
        <a:lnSpc>
          <a:spcPct val="120000"/>
        </a:lnSpc>
        <a:spcBef>
          <a:spcPts val="1200"/>
        </a:spcBef>
        <a:spcAft>
          <a:spcPct val="0"/>
        </a:spcAft>
        <a:buFont typeface="Arial" charset="0"/>
        <a:defRPr sz="2000" kern="1200">
          <a:solidFill>
            <a:srgbClr val="474747"/>
          </a:solidFill>
          <a:latin typeface="+mn-lt"/>
          <a:ea typeface="+mn-ea"/>
          <a:cs typeface="+mn-cs"/>
        </a:defRPr>
      </a:lvl4pPr>
      <a:lvl5pPr marL="2057400" indent="-228600" algn="l" rtl="0" eaLnBrk="1" fontAlgn="base" hangingPunct="1">
        <a:lnSpc>
          <a:spcPct val="120000"/>
        </a:lnSpc>
        <a:spcBef>
          <a:spcPts val="1200"/>
        </a:spcBef>
        <a:spcAft>
          <a:spcPct val="0"/>
        </a:spcAft>
        <a:buFont typeface="Arial" charset="0"/>
        <a:defRPr sz="2000" kern="1200">
          <a:solidFill>
            <a:srgbClr val="47474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hyperlink" Target="http://www.softwoodlumberboard.org/portals/0/reports/forest_service_report_docume.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28.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21.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chart" Target="../charts/char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85800" y="1444625"/>
            <a:ext cx="7772400" cy="1470025"/>
          </a:xfrm>
        </p:spPr>
        <p:txBody>
          <a:bodyPr/>
          <a:lstStyle/>
          <a:p>
            <a:pPr algn="ctr"/>
            <a:r>
              <a:rPr lang="en-US" dirty="0" smtClean="0"/>
              <a:t>MEMBERSHIP MATTERS </a:t>
            </a:r>
          </a:p>
        </p:txBody>
      </p:sp>
      <p:sp>
        <p:nvSpPr>
          <p:cNvPr id="5" name="Date Placeholder 3"/>
          <p:cNvSpPr>
            <a:spLocks noGrp="1"/>
          </p:cNvSpPr>
          <p:nvPr>
            <p:ph type="dt" sz="half" idx="4294967295"/>
          </p:nvPr>
        </p:nvSpPr>
        <p:spPr>
          <a:xfrm>
            <a:off x="0" y="6356350"/>
            <a:ext cx="2133600" cy="365125"/>
          </a:xfrm>
          <a:prstGeom prst="rect">
            <a:avLst/>
          </a:prstGeom>
        </p:spPr>
        <p:txBody>
          <a:bodyPr/>
          <a:lstStyle/>
          <a:p>
            <a:r>
              <a:rPr lang="en-US" dirty="0" smtClean="0"/>
              <a:t>              </a:t>
            </a:r>
            <a:endParaRPr lang="en-US" altLang="en-US" dirty="0"/>
          </a:p>
        </p:txBody>
      </p:sp>
      <p:sp>
        <p:nvSpPr>
          <p:cNvPr id="5124" name="Rectangle 3"/>
          <p:cNvSpPr>
            <a:spLocks noChangeArrowheads="1"/>
          </p:cNvSpPr>
          <p:nvPr/>
        </p:nvSpPr>
        <p:spPr bwMode="auto">
          <a:xfrm>
            <a:off x="1828800" y="2895600"/>
            <a:ext cx="5562600" cy="1524000"/>
          </a:xfrm>
          <a:prstGeom prst="rect">
            <a:avLst/>
          </a:prstGeom>
          <a:noFill/>
          <a:ln w="9525">
            <a:noFill/>
            <a:miter lim="800000"/>
            <a:headEnd/>
            <a:tailEnd/>
          </a:ln>
        </p:spPr>
        <p:txBody>
          <a:bodyPr lIns="92075" tIns="46038" rIns="92075" bIns="46038"/>
          <a:lstStyle/>
          <a:p>
            <a:pPr algn="ctr">
              <a:spcBef>
                <a:spcPct val="20000"/>
              </a:spcBef>
              <a:buClr>
                <a:schemeClr val="accent1"/>
              </a:buClr>
              <a:buSzPct val="65000"/>
              <a:buFont typeface="Wingdings" pitchFamily="2" charset="2"/>
              <a:buNone/>
            </a:pPr>
            <a:r>
              <a:rPr lang="en-US" sz="2800" dirty="0" smtClean="0"/>
              <a:t>Virginia Ready Mixed Concrete Association Meeting</a:t>
            </a:r>
          </a:p>
          <a:p>
            <a:pPr algn="ctr">
              <a:spcBef>
                <a:spcPct val="20000"/>
              </a:spcBef>
              <a:buClr>
                <a:schemeClr val="accent1"/>
              </a:buClr>
              <a:buSzPct val="65000"/>
              <a:buFont typeface="Wingdings" pitchFamily="2" charset="2"/>
              <a:buNone/>
            </a:pPr>
            <a:r>
              <a:rPr lang="en-US" sz="2800" dirty="0" smtClean="0"/>
              <a:t>Ric Suzio</a:t>
            </a:r>
          </a:p>
          <a:p>
            <a:pPr algn="ctr">
              <a:spcBef>
                <a:spcPct val="20000"/>
              </a:spcBef>
              <a:buClr>
                <a:schemeClr val="accent1"/>
              </a:buClr>
              <a:buSzPct val="65000"/>
              <a:buFont typeface="Wingdings" pitchFamily="2" charset="2"/>
              <a:buNone/>
            </a:pPr>
            <a:r>
              <a:rPr lang="en-US" sz="2800" dirty="0" smtClean="0"/>
              <a:t>NRMCA Immediate Past Chairman</a:t>
            </a:r>
          </a:p>
          <a:p>
            <a:pPr>
              <a:spcBef>
                <a:spcPct val="20000"/>
              </a:spcBef>
              <a:buClr>
                <a:schemeClr val="accent1"/>
              </a:buClr>
              <a:buSzPct val="65000"/>
              <a:buFont typeface="Wingdings" pitchFamily="2" charset="2"/>
              <a:buNone/>
            </a:pP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smtClean="0"/>
          </a:p>
          <a:p>
            <a:r>
              <a:rPr lang="en-US" dirty="0" smtClean="0">
                <a:solidFill>
                  <a:schemeClr val="tx1"/>
                </a:solidFill>
              </a:rPr>
              <a:t>NRMCA is the only national trade association working on your behalf in front of national regulators like EPA, OSHA, FMCSA!</a:t>
            </a:r>
            <a:endParaRPr lang="en-US" dirty="0">
              <a:solidFill>
                <a:schemeClr val="tx1"/>
              </a:solidFill>
            </a:endParaRPr>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228600"/>
            <a:ext cx="9144000" cy="1569660"/>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Regulatory Compliance Guidance &amp; Advocacy</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1905000"/>
            <a:ext cx="8229600" cy="4016828"/>
          </a:xfrm>
        </p:spPr>
        <p:txBody>
          <a:bodyPr/>
          <a:lstStyle/>
          <a:p>
            <a:r>
              <a:rPr lang="en-US" sz="2400" b="1" dirty="0" smtClean="0">
                <a:solidFill>
                  <a:schemeClr val="tx1"/>
                </a:solidFill>
              </a:rPr>
              <a:t>Wins!</a:t>
            </a:r>
          </a:p>
          <a:p>
            <a:pPr>
              <a:buFont typeface="Arial" pitchFamily="34" charset="0"/>
              <a:buChar char="•"/>
            </a:pPr>
            <a:r>
              <a:rPr lang="en-US" sz="2400" b="1" dirty="0" smtClean="0">
                <a:solidFill>
                  <a:schemeClr val="tx1"/>
                </a:solidFill>
              </a:rPr>
              <a:t>Hours of Service – 30-minute Break Rule</a:t>
            </a:r>
          </a:p>
          <a:p>
            <a:pPr>
              <a:buFont typeface="Arial" pitchFamily="34" charset="0"/>
              <a:buChar char="•"/>
            </a:pPr>
            <a:r>
              <a:rPr lang="en-US" sz="2400" b="1" dirty="0" smtClean="0">
                <a:solidFill>
                  <a:schemeClr val="tx1"/>
                </a:solidFill>
              </a:rPr>
              <a:t>Hours of Service – 34-hour Restart</a:t>
            </a:r>
          </a:p>
          <a:p>
            <a:pPr>
              <a:buFont typeface="Arial" pitchFamily="34" charset="0"/>
              <a:buChar char="•"/>
            </a:pPr>
            <a:r>
              <a:rPr lang="en-US" sz="2400" b="1" dirty="0" smtClean="0">
                <a:solidFill>
                  <a:schemeClr val="tx1"/>
                </a:solidFill>
              </a:rPr>
              <a:t>Fly Ash</a:t>
            </a:r>
            <a:endParaRPr lang="en-US" sz="2400" dirty="0" smtClean="0">
              <a:solidFill>
                <a:schemeClr val="tx1"/>
              </a:solidFill>
            </a:endParaRPr>
          </a:p>
          <a:p>
            <a:pPr>
              <a:buFont typeface="Arial" pitchFamily="34" charset="0"/>
              <a:buChar char="•"/>
            </a:pPr>
            <a:endParaRPr lang="en-US" dirty="0" smtClean="0"/>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228600"/>
            <a:ext cx="9144000" cy="1569660"/>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Regulatory Compliance Guidance &amp; Advocacy</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1905000"/>
            <a:ext cx="8229600" cy="4016828"/>
          </a:xfrm>
        </p:spPr>
        <p:txBody>
          <a:bodyPr/>
          <a:lstStyle/>
          <a:p>
            <a:r>
              <a:rPr lang="en-US" sz="2400" b="1" dirty="0" smtClean="0">
                <a:solidFill>
                  <a:schemeClr val="tx1"/>
                </a:solidFill>
              </a:rPr>
              <a:t>Upcoming Regulatory Wins in 2015!</a:t>
            </a:r>
          </a:p>
          <a:p>
            <a:pPr>
              <a:buFont typeface="Arial" pitchFamily="34" charset="0"/>
              <a:buChar char="•"/>
            </a:pPr>
            <a:r>
              <a:rPr lang="en-US" sz="2400" b="1" dirty="0" smtClean="0">
                <a:solidFill>
                  <a:schemeClr val="tx1"/>
                </a:solidFill>
              </a:rPr>
              <a:t>OSHA Crystalline Silica Rule</a:t>
            </a:r>
            <a:endParaRPr lang="en-US" sz="2400" dirty="0" smtClean="0">
              <a:solidFill>
                <a:schemeClr val="tx1"/>
              </a:solidFill>
            </a:endParaRPr>
          </a:p>
          <a:p>
            <a:pPr>
              <a:buFont typeface="Arial" pitchFamily="34" charset="0"/>
              <a:buChar char="•"/>
            </a:pPr>
            <a:r>
              <a:rPr lang="en-US" sz="2400" b="1" dirty="0" smtClean="0">
                <a:solidFill>
                  <a:schemeClr val="tx1"/>
                </a:solidFill>
              </a:rPr>
              <a:t>CSA Crash Fault Data</a:t>
            </a:r>
            <a:endParaRPr lang="en-US" sz="2400" dirty="0" smtClean="0">
              <a:solidFill>
                <a:schemeClr val="tx1"/>
              </a:solidFill>
            </a:endParaRPr>
          </a:p>
          <a:p>
            <a:pPr>
              <a:buFont typeface="Arial" pitchFamily="34" charset="0"/>
              <a:buChar char="•"/>
            </a:pPr>
            <a:r>
              <a:rPr lang="en-US" sz="2400" b="1" dirty="0" smtClean="0">
                <a:solidFill>
                  <a:schemeClr val="tx1"/>
                </a:solidFill>
              </a:rPr>
              <a:t>Hours of Service – 12-hour Threshold</a:t>
            </a:r>
            <a:endParaRPr lang="en-US" sz="2400" dirty="0" smtClean="0">
              <a:solidFill>
                <a:schemeClr val="tx1"/>
              </a:solidFill>
            </a:endParaRPr>
          </a:p>
          <a:p>
            <a:pPr>
              <a:buFont typeface="Arial" pitchFamily="34" charset="0"/>
              <a:buChar char="•"/>
            </a:pPr>
            <a:endParaRPr lang="en-US" dirty="0" smtClean="0"/>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228600"/>
            <a:ext cx="9144000" cy="1569660"/>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Regulatory Compliance Guidance &amp; Advocacy</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smtClean="0"/>
          </a:p>
          <a:p>
            <a:r>
              <a:rPr lang="en-US" dirty="0" smtClean="0">
                <a:solidFill>
                  <a:schemeClr val="tx1"/>
                </a:solidFill>
              </a:rPr>
              <a:t>NRMCA is the only national trade association working on your behalf in front of national regulators like EPA, OSHA, FMCSA!</a:t>
            </a:r>
            <a:endParaRPr lang="en-US" dirty="0">
              <a:solidFill>
                <a:schemeClr val="tx1"/>
              </a:solidFill>
            </a:endParaRPr>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228600"/>
            <a:ext cx="9144000" cy="1569660"/>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Regulatory Compliance Guidance &amp; Advocacy</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6858000"/>
            <a:chOff x="0" y="0"/>
            <a:chExt cx="9144000" cy="6858000"/>
          </a:xfrm>
        </p:grpSpPr>
        <p:pic>
          <p:nvPicPr>
            <p:cNvPr id="5" name="Picture 4" descr="Engineering-Gear.jpg"/>
            <p:cNvPicPr>
              <a:picLocks noChangeAspect="1"/>
            </p:cNvPicPr>
            <p:nvPr/>
          </p:nvPicPr>
          <p:blipFill>
            <a:blip r:embed="rId3" cstate="print"/>
            <a:srcRect r="13043" b="2174"/>
            <a:stretch>
              <a:fillRect/>
            </a:stretch>
          </p:blipFill>
          <p:spPr bwMode="auto">
            <a:xfrm>
              <a:off x="0" y="0"/>
              <a:ext cx="9144000" cy="6858000"/>
            </a:xfrm>
            <a:prstGeom prst="rect">
              <a:avLst/>
            </a:prstGeom>
            <a:noFill/>
            <a:ln w="9525">
              <a:noFill/>
              <a:miter lim="800000"/>
              <a:headEnd/>
              <a:tailEnd/>
            </a:ln>
          </p:spPr>
        </p:pic>
        <p:pic>
          <p:nvPicPr>
            <p:cNvPr id="6" name="Picture 5" descr="NRMCA Logo (acronym green)(transp bkrnd).png"/>
            <p:cNvPicPr>
              <a:picLocks noChangeAspect="1"/>
            </p:cNvPicPr>
            <p:nvPr/>
          </p:nvPicPr>
          <p:blipFill>
            <a:blip r:embed="rId4" cstate="print"/>
            <a:stretch>
              <a:fillRect/>
            </a:stretch>
          </p:blipFill>
          <p:spPr>
            <a:xfrm rot="2498345">
              <a:off x="5170135" y="2329093"/>
              <a:ext cx="1148138" cy="1023824"/>
            </a:xfrm>
            <a:prstGeom prst="rect">
              <a:avLst/>
            </a:prstGeom>
            <a:scene3d>
              <a:camera prst="orthographicFront">
                <a:rot lat="2333815" lon="3918521" rev="1075630"/>
              </a:camera>
              <a:lightRig rig="threePt" dir="t"/>
            </a:scene3d>
          </p:spPr>
        </p:pic>
      </p:grpSp>
      <p:sp>
        <p:nvSpPr>
          <p:cNvPr id="8" name="Rectangle 7"/>
          <p:cNvSpPr/>
          <p:nvPr/>
        </p:nvSpPr>
        <p:spPr>
          <a:xfrm>
            <a:off x="0" y="3581400"/>
            <a:ext cx="7010400" cy="2123658"/>
          </a:xfrm>
          <a:prstGeom prst="rect">
            <a:avLst/>
          </a:prstGeom>
          <a:noFill/>
        </p:spPr>
        <p:txBody>
          <a:bodyPr wrap="square" lIns="91440" tIns="45720" rIns="91440" bIns="45720">
            <a:spAutoFit/>
          </a:bodyPr>
          <a:lstStyle/>
          <a:p>
            <a:r>
              <a:rPr lang="en-US" sz="6600" b="1" dirty="0" smtClean="0">
                <a:ln w="18415" cmpd="sng">
                  <a:noFill/>
                  <a:prstDash val="solid"/>
                </a:ln>
                <a:solidFill>
                  <a:prstClr val="black"/>
                </a:solidFill>
                <a:effectLst>
                  <a:outerShdw blurRad="38100" dist="38100" dir="2700000" algn="tl">
                    <a:srgbClr val="CACDE8"/>
                  </a:outerShdw>
                </a:effectLst>
              </a:rPr>
              <a:t>NRMCA Design Assistance Program</a:t>
            </a:r>
            <a:endParaRPr lang="en-US" sz="6600" b="1" dirty="0">
              <a:ln w="18415" cmpd="sng">
                <a:noFill/>
                <a:prstDash val="solid"/>
              </a:ln>
              <a:solidFill>
                <a:prstClr val="black"/>
              </a:solidFill>
              <a:effectLst>
                <a:outerShdw blurRad="38100" dist="38100" dir="2700000" algn="tl">
                  <a:srgbClr val="CACDE8"/>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0"/>
            <a:ext cx="7467600" cy="1676400"/>
          </a:xfrm>
        </p:spPr>
        <p:txBody>
          <a:bodyPr anchor="t">
            <a:noAutofit/>
          </a:bodyPr>
          <a:lstStyle/>
          <a:p>
            <a:r>
              <a:rPr lang="en-US" sz="2400" dirty="0" smtClean="0"/>
              <a:t>Amelia Square Townhouse complex</a:t>
            </a:r>
            <a:br>
              <a:rPr lang="en-US" sz="2400" dirty="0" smtClean="0"/>
            </a:br>
            <a:r>
              <a:rPr lang="en-US" sz="2400" dirty="0" smtClean="0"/>
              <a:t>Fredericksburg, VA</a:t>
            </a:r>
            <a:br>
              <a:rPr lang="en-US" sz="2400" dirty="0" smtClean="0"/>
            </a:br>
            <a:r>
              <a:rPr lang="en-US" sz="2400" dirty="0" smtClean="0"/>
              <a:t>125 CY Concrete Street</a:t>
            </a:r>
            <a:br>
              <a:rPr lang="en-US" sz="2400" dirty="0" smtClean="0"/>
            </a:br>
            <a:r>
              <a:rPr lang="en-US" sz="2400" dirty="0" smtClean="0"/>
              <a:t>150 CY Pervious Concrete Parking Area</a:t>
            </a:r>
            <a:br>
              <a:rPr lang="en-US" sz="2400" dirty="0" smtClean="0"/>
            </a:br>
            <a:endParaRPr lang="en-US" sz="2400" dirty="0"/>
          </a:p>
        </p:txBody>
      </p:sp>
      <p:pic>
        <p:nvPicPr>
          <p:cNvPr id="7" name="Picture Placeholder 6" descr="20140804_093808.jpg"/>
          <p:cNvPicPr>
            <a:picLocks noGrp="1" noChangeAspect="1"/>
          </p:cNvPicPr>
          <p:nvPr>
            <p:ph type="pic" idx="1"/>
          </p:nvPr>
        </p:nvPicPr>
        <p:blipFill>
          <a:blip r:embed="rId3" cstate="print"/>
          <a:srcRect t="28906" b="28906"/>
          <a:stretch>
            <a:fillRect/>
          </a:stretch>
        </p:blipFill>
        <p:spPr>
          <a:xfrm>
            <a:off x="228600" y="228600"/>
            <a:ext cx="5486400" cy="38576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5675312" cy="1524000"/>
          </a:xfrm>
        </p:spPr>
        <p:txBody>
          <a:bodyPr anchor="t">
            <a:noAutofit/>
          </a:bodyPr>
          <a:lstStyle/>
          <a:p>
            <a:r>
              <a:rPr lang="en-US" sz="2400" dirty="0" smtClean="0"/>
              <a:t>Middleburg Fire Department</a:t>
            </a:r>
            <a:br>
              <a:rPr lang="en-US" sz="2400" dirty="0" smtClean="0"/>
            </a:br>
            <a:r>
              <a:rPr lang="en-US" sz="2400" dirty="0" smtClean="0"/>
              <a:t>Middleburg, VA</a:t>
            </a:r>
            <a:br>
              <a:rPr lang="en-US" sz="2400" dirty="0" smtClean="0"/>
            </a:br>
            <a:r>
              <a:rPr lang="en-US" sz="2400" dirty="0" smtClean="0"/>
              <a:t>250 CY Concrete Parking Area</a:t>
            </a:r>
            <a:br>
              <a:rPr lang="en-US" sz="2400" dirty="0" smtClean="0"/>
            </a:br>
            <a:endParaRPr lang="en-US" sz="2400" dirty="0"/>
          </a:p>
        </p:txBody>
      </p:sp>
      <p:pic>
        <p:nvPicPr>
          <p:cNvPr id="5" name="Picture Placeholder 4" descr="20140917_121206.jpg"/>
          <p:cNvPicPr>
            <a:picLocks noGrp="1" noChangeAspect="1"/>
          </p:cNvPicPr>
          <p:nvPr>
            <p:ph type="pic" idx="1"/>
          </p:nvPr>
        </p:nvPicPr>
        <p:blipFill>
          <a:blip r:embed="rId3" cstate="print"/>
          <a:srcRect l="12500" r="12500"/>
          <a:stretch>
            <a:fillRect/>
          </a:stretch>
        </p:blipFill>
        <p:spPr>
          <a:xfrm>
            <a:off x="304800" y="304800"/>
            <a:ext cx="5486400" cy="38576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0"/>
            <a:ext cx="5751512" cy="1752600"/>
          </a:xfrm>
        </p:spPr>
        <p:txBody>
          <a:bodyPr anchor="t">
            <a:normAutofit fontScale="90000"/>
          </a:bodyPr>
          <a:lstStyle/>
          <a:p>
            <a:r>
              <a:rPr lang="en-US" sz="2400" dirty="0" smtClean="0"/>
              <a:t>Lemon Road Elementary School</a:t>
            </a:r>
            <a:br>
              <a:rPr lang="en-US" sz="2400" dirty="0" smtClean="0"/>
            </a:br>
            <a:r>
              <a:rPr lang="en-US" sz="2400" dirty="0" smtClean="0"/>
              <a:t>Arlington, VA</a:t>
            </a:r>
            <a:br>
              <a:rPr lang="en-US" sz="2400" dirty="0" smtClean="0"/>
            </a:br>
            <a:r>
              <a:rPr lang="en-US" sz="2400" dirty="0" smtClean="0"/>
              <a:t>55 CY Pervious Concrete Parking Area</a:t>
            </a:r>
            <a:br>
              <a:rPr lang="en-US" sz="2400" dirty="0" smtClean="0"/>
            </a:br>
            <a:endParaRPr lang="en-US" sz="2400" dirty="0"/>
          </a:p>
        </p:txBody>
      </p:sp>
      <p:pic>
        <p:nvPicPr>
          <p:cNvPr id="5" name="Picture Placeholder 4" descr="DSC00985.JPG"/>
          <p:cNvPicPr>
            <a:picLocks noGrp="1" noChangeAspect="1"/>
          </p:cNvPicPr>
          <p:nvPr>
            <p:ph type="pic" idx="1"/>
          </p:nvPr>
        </p:nvPicPr>
        <p:blipFill>
          <a:blip r:embed="rId3" cstate="print"/>
          <a:srcRect/>
          <a:stretch>
            <a:fillRect/>
          </a:stretch>
        </p:blipFill>
        <p:spPr>
          <a:xfrm>
            <a:off x="228600" y="228600"/>
            <a:ext cx="5486400" cy="38576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0530" name="Picture 2"/>
          <p:cNvPicPr>
            <a:picLocks noGrp="1" noChangeAspect="1" noChangeArrowheads="1"/>
          </p:cNvPicPr>
          <p:nvPr>
            <p:ph idx="1"/>
          </p:nvPr>
        </p:nvPicPr>
        <p:blipFill>
          <a:blip r:embed="rId3" cstate="print"/>
          <a:srcRect/>
          <a:stretch>
            <a:fillRect/>
          </a:stretch>
        </p:blipFill>
        <p:spPr bwMode="auto">
          <a:xfrm>
            <a:off x="228600" y="152400"/>
            <a:ext cx="8534400" cy="601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INNOVATION</a:t>
            </a:r>
            <a:endParaRPr lang="en-US" dirty="0"/>
          </a:p>
        </p:txBody>
      </p:sp>
      <p:sp>
        <p:nvSpPr>
          <p:cNvPr id="6" name="TextBox 5"/>
          <p:cNvSpPr txBox="1"/>
          <p:nvPr/>
        </p:nvSpPr>
        <p:spPr>
          <a:xfrm>
            <a:off x="4648200" y="1600200"/>
            <a:ext cx="3733800" cy="2677656"/>
          </a:xfrm>
          <a:prstGeom prst="rect">
            <a:avLst/>
          </a:prstGeom>
          <a:noFill/>
        </p:spPr>
        <p:txBody>
          <a:bodyPr wrap="square" rtlCol="0">
            <a:spAutoFit/>
          </a:bodyPr>
          <a:lstStyle/>
          <a:p>
            <a:r>
              <a:rPr lang="en-US" sz="2400" dirty="0" smtClean="0"/>
              <a:t>Gregg Lewis</a:t>
            </a:r>
          </a:p>
          <a:p>
            <a:r>
              <a:rPr lang="en-US" sz="2400" dirty="0" smtClean="0"/>
              <a:t>Salem, VA</a:t>
            </a:r>
          </a:p>
          <a:p>
            <a:endParaRPr lang="en-US" sz="2400" dirty="0" smtClean="0"/>
          </a:p>
          <a:p>
            <a:r>
              <a:rPr lang="en-US" sz="2400" dirty="0" smtClean="0"/>
              <a:t>Master of Business Administration</a:t>
            </a:r>
          </a:p>
          <a:p>
            <a:r>
              <a:rPr lang="en-US" sz="2400" dirty="0" smtClean="0"/>
              <a:t>Master of Architecture</a:t>
            </a:r>
          </a:p>
          <a:p>
            <a:r>
              <a:rPr lang="en-US" sz="2400" dirty="0" smtClean="0"/>
              <a:t>22 Years Built Environment</a:t>
            </a:r>
            <a:endParaRPr lang="en-US" sz="2400" dirty="0"/>
          </a:p>
        </p:txBody>
      </p:sp>
      <p:sp>
        <p:nvSpPr>
          <p:cNvPr id="7" name="TextBox 6"/>
          <p:cNvSpPr txBox="1"/>
          <p:nvPr/>
        </p:nvSpPr>
        <p:spPr>
          <a:xfrm>
            <a:off x="914400" y="4800600"/>
            <a:ext cx="7924800" cy="1200329"/>
          </a:xfrm>
          <a:prstGeom prst="rect">
            <a:avLst/>
          </a:prstGeom>
          <a:noFill/>
        </p:spPr>
        <p:txBody>
          <a:bodyPr wrap="square" rtlCol="0">
            <a:spAutoFit/>
          </a:bodyPr>
          <a:lstStyle/>
          <a:p>
            <a:pPr>
              <a:buFont typeface="Arial" pitchFamily="34" charset="0"/>
              <a:buChar char="•"/>
            </a:pPr>
            <a:r>
              <a:rPr lang="en-US" sz="2400" dirty="0" smtClean="0"/>
              <a:t>Economics of Development:  Owners Perspective</a:t>
            </a:r>
          </a:p>
          <a:p>
            <a:pPr>
              <a:buFont typeface="Arial" pitchFamily="34" charset="0"/>
              <a:buChar char="•"/>
            </a:pPr>
            <a:r>
              <a:rPr lang="en-US" sz="2400" dirty="0" smtClean="0"/>
              <a:t>Building Shell</a:t>
            </a:r>
          </a:p>
          <a:p>
            <a:pPr>
              <a:buFont typeface="Arial" pitchFamily="34" charset="0"/>
              <a:buChar char="•"/>
            </a:pPr>
            <a:r>
              <a:rPr lang="en-US" sz="2400" dirty="0" smtClean="0"/>
              <a:t>Low, Mid-Rise Structures</a:t>
            </a:r>
            <a:endParaRPr lang="en-US" sz="2400" dirty="0"/>
          </a:p>
        </p:txBody>
      </p:sp>
      <p:pic>
        <p:nvPicPr>
          <p:cNvPr id="146434" name="Picture 2" descr="C:\Users\rgarbini\AppData\Local\Microsoft\Windows\INetCache\Content.Outlook\MFXHPVYS\150309_Lewis_Gregg_0009.jpg"/>
          <p:cNvPicPr>
            <a:picLocks noChangeAspect="1" noChangeArrowheads="1"/>
          </p:cNvPicPr>
          <p:nvPr/>
        </p:nvPicPr>
        <p:blipFill>
          <a:blip r:embed="rId3" cstate="print"/>
          <a:srcRect/>
          <a:stretch>
            <a:fillRect/>
          </a:stretch>
        </p:blipFill>
        <p:spPr bwMode="auto">
          <a:xfrm>
            <a:off x="1295400" y="1295400"/>
            <a:ext cx="2209800" cy="3314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6147" name="Rectangle 3"/>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ctr" eaLnBrk="0" hangingPunct="0"/>
            <a:endParaRPr lang="en-US" sz="4400" b="1" dirty="0"/>
          </a:p>
        </p:txBody>
      </p:sp>
      <p:pic>
        <p:nvPicPr>
          <p:cNvPr id="223233" name="Picture 1"/>
          <p:cNvPicPr>
            <a:picLocks noChangeAspect="1" noChangeArrowheads="1"/>
          </p:cNvPicPr>
          <p:nvPr/>
        </p:nvPicPr>
        <p:blipFill>
          <a:blip r:embed="rId3" cstate="print"/>
          <a:srcRect/>
          <a:stretch>
            <a:fillRect/>
          </a:stretch>
        </p:blipFill>
        <p:spPr bwMode="auto">
          <a:xfrm>
            <a:off x="2438400" y="381000"/>
            <a:ext cx="4224307" cy="4953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Industry Benchmarking</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solidFill>
                  <a:schemeClr val="tx1"/>
                </a:solidFill>
              </a:rPr>
              <a:t>Industry Data Survey</a:t>
            </a:r>
          </a:p>
          <a:p>
            <a:pPr>
              <a:buFont typeface="Arial" pitchFamily="34" charset="0"/>
              <a:buChar char="•"/>
            </a:pPr>
            <a:r>
              <a:rPr lang="en-US" dirty="0" smtClean="0">
                <a:solidFill>
                  <a:schemeClr val="tx1"/>
                </a:solidFill>
              </a:rPr>
              <a:t>Compensation Survey</a:t>
            </a:r>
          </a:p>
          <a:p>
            <a:pPr>
              <a:buFont typeface="Arial" pitchFamily="34" charset="0"/>
              <a:buChar char="•"/>
            </a:pPr>
            <a:r>
              <a:rPr lang="en-US" dirty="0" smtClean="0">
                <a:solidFill>
                  <a:schemeClr val="tx1"/>
                </a:solidFill>
              </a:rPr>
              <a:t>Fleet Benchmarking Survey</a:t>
            </a:r>
          </a:p>
          <a:p>
            <a:pPr>
              <a:buFont typeface="Arial" pitchFamily="34" charset="0"/>
              <a:buChar char="•"/>
            </a:pPr>
            <a:r>
              <a:rPr lang="en-US" dirty="0" smtClean="0">
                <a:solidFill>
                  <a:schemeClr val="tx1"/>
                </a:solidFill>
              </a:rPr>
              <a:t>Quality Benchmarking Survey</a:t>
            </a:r>
          </a:p>
          <a:p>
            <a:pPr>
              <a:buFont typeface="Arial" pitchFamily="34" charset="0"/>
              <a:buChar char="•"/>
            </a:pPr>
            <a:r>
              <a:rPr lang="en-US" dirty="0" smtClean="0">
                <a:solidFill>
                  <a:schemeClr val="tx1"/>
                </a:solidFill>
              </a:rPr>
              <a:t>Safety Benchmarking Survey</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6147" name="Rectangle 3"/>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ctr" eaLnBrk="0" hangingPunct="0"/>
            <a:endParaRPr lang="en-US" sz="4400" b="1" dirty="0"/>
          </a:p>
        </p:txBody>
      </p:sp>
      <p:pic>
        <p:nvPicPr>
          <p:cNvPr id="223233" name="Picture 1"/>
          <p:cNvPicPr>
            <a:picLocks noChangeAspect="1" noChangeArrowheads="1"/>
          </p:cNvPicPr>
          <p:nvPr/>
        </p:nvPicPr>
        <p:blipFill>
          <a:blip r:embed="rId3" cstate="print"/>
          <a:srcRect/>
          <a:stretch>
            <a:fillRect/>
          </a:stretch>
        </p:blipFill>
        <p:spPr bwMode="auto">
          <a:xfrm>
            <a:off x="2438400" y="381000"/>
            <a:ext cx="4224307" cy="4953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djohnson\Local Settings\Temporary Internet Files\Content.IE5\Q60XINSX\MC900441310[1].png"/>
          <p:cNvPicPr>
            <a:picLocks noChangeAspect="1" noChangeArrowheads="1"/>
          </p:cNvPicPr>
          <p:nvPr/>
        </p:nvPicPr>
        <p:blipFill>
          <a:blip r:embed="rId3" cstate="print"/>
          <a:srcRect/>
          <a:stretch>
            <a:fillRect/>
          </a:stretch>
        </p:blipFill>
        <p:spPr bwMode="auto">
          <a:xfrm>
            <a:off x="1828800" y="1295400"/>
            <a:ext cx="5410200" cy="5334000"/>
          </a:xfrm>
          <a:prstGeom prst="rect">
            <a:avLst/>
          </a:prstGeom>
          <a:noFill/>
        </p:spPr>
      </p:pic>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sz="5300" dirty="0"/>
          </a:p>
        </p:txBody>
      </p:sp>
      <p:sp>
        <p:nvSpPr>
          <p:cNvPr id="9" name="Content Placeholder 8"/>
          <p:cNvSpPr>
            <a:spLocks noGrp="1"/>
          </p:cNvSpPr>
          <p:nvPr>
            <p:ph idx="4294967295"/>
          </p:nvPr>
        </p:nvSpPr>
        <p:spPr>
          <a:xfrm>
            <a:off x="228600" y="177800"/>
            <a:ext cx="8915400" cy="1728788"/>
          </a:xfrm>
        </p:spPr>
        <p:txBody>
          <a:bodyPr/>
          <a:lstStyle/>
          <a:p>
            <a:pPr algn="ctr">
              <a:buNone/>
            </a:pPr>
            <a:r>
              <a:rPr lang="en-US" sz="3600" b="1" dirty="0" smtClean="0">
                <a:solidFill>
                  <a:srgbClr val="00B050"/>
                </a:solidFill>
              </a:rPr>
              <a:t>READY MIXED CONCRETE</a:t>
            </a:r>
          </a:p>
          <a:p>
            <a:pPr algn="ctr">
              <a:buNone/>
            </a:pPr>
            <a:r>
              <a:rPr lang="en-US" sz="3600" b="1" dirty="0" smtClean="0">
                <a:solidFill>
                  <a:srgbClr val="00B050"/>
                </a:solidFill>
              </a:rPr>
              <a:t>CHECK-OFF INITIATIVE</a:t>
            </a:r>
          </a:p>
          <a:p>
            <a:endParaRPr lang="en-US" dirty="0"/>
          </a:p>
        </p:txBody>
      </p:sp>
      <p:pic>
        <p:nvPicPr>
          <p:cNvPr id="4" name="Picture 3"/>
          <p:cNvPicPr>
            <a:picLocks noChangeAspect="1" noChangeArrowheads="1"/>
          </p:cNvPicPr>
          <p:nvPr/>
        </p:nvPicPr>
        <p:blipFill>
          <a:blip r:embed="rId4" cstate="print"/>
          <a:srcRect/>
          <a:stretch>
            <a:fillRect/>
          </a:stretch>
        </p:blipFill>
        <p:spPr bwMode="auto">
          <a:xfrm>
            <a:off x="5702968" y="5867401"/>
            <a:ext cx="3441033"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pic>
        <p:nvPicPr>
          <p:cNvPr id="4" name="Picture 5" descr="checkoff_logo.gif"/>
          <p:cNvPicPr>
            <a:picLocks noChangeAspect="1"/>
          </p:cNvPicPr>
          <p:nvPr/>
        </p:nvPicPr>
        <p:blipFill>
          <a:blip r:embed="rId4" cstate="print"/>
          <a:srcRect/>
          <a:stretch>
            <a:fillRect/>
          </a:stretch>
        </p:blipFill>
        <p:spPr bwMode="auto">
          <a:xfrm>
            <a:off x="1066800" y="914400"/>
            <a:ext cx="1958975" cy="1579562"/>
          </a:xfrm>
          <a:prstGeom prst="rect">
            <a:avLst/>
          </a:prstGeom>
          <a:noFill/>
          <a:ln w="9525">
            <a:noFill/>
            <a:miter lim="800000"/>
            <a:headEnd/>
            <a:tailEnd/>
          </a:ln>
        </p:spPr>
      </p:pic>
      <p:pic>
        <p:nvPicPr>
          <p:cNvPr id="5" name="Picture 7" descr="cotton.jpg"/>
          <p:cNvPicPr>
            <a:picLocks noChangeAspect="1"/>
          </p:cNvPicPr>
          <p:nvPr/>
        </p:nvPicPr>
        <p:blipFill>
          <a:blip r:embed="rId5" cstate="print"/>
          <a:srcRect/>
          <a:stretch>
            <a:fillRect/>
          </a:stretch>
        </p:blipFill>
        <p:spPr bwMode="auto">
          <a:xfrm>
            <a:off x="5410200" y="990600"/>
            <a:ext cx="2286000" cy="1524000"/>
          </a:xfrm>
          <a:prstGeom prst="rect">
            <a:avLst/>
          </a:prstGeom>
          <a:noFill/>
          <a:ln w="9525">
            <a:noFill/>
            <a:miter lim="800000"/>
            <a:headEnd/>
            <a:tailEnd/>
          </a:ln>
        </p:spPr>
      </p:pic>
      <p:pic>
        <p:nvPicPr>
          <p:cNvPr id="6" name="Picture 6" descr="Pork.gif"/>
          <p:cNvPicPr>
            <a:picLocks noChangeAspect="1"/>
          </p:cNvPicPr>
          <p:nvPr/>
        </p:nvPicPr>
        <p:blipFill>
          <a:blip r:embed="rId6" cstate="print"/>
          <a:srcRect/>
          <a:stretch>
            <a:fillRect/>
          </a:stretch>
        </p:blipFill>
        <p:spPr bwMode="auto">
          <a:xfrm>
            <a:off x="1371600" y="2971800"/>
            <a:ext cx="1905000" cy="1905000"/>
          </a:xfrm>
          <a:prstGeom prst="rect">
            <a:avLst/>
          </a:prstGeom>
          <a:noFill/>
          <a:ln w="9525">
            <a:noFill/>
            <a:miter lim="800000"/>
            <a:headEnd/>
            <a:tailEnd/>
          </a:ln>
        </p:spPr>
      </p:pic>
      <p:pic>
        <p:nvPicPr>
          <p:cNvPr id="8" name="Picture 8" descr="milk.jpg"/>
          <p:cNvPicPr>
            <a:picLocks noChangeAspect="1"/>
          </p:cNvPicPr>
          <p:nvPr/>
        </p:nvPicPr>
        <p:blipFill>
          <a:blip r:embed="rId7" cstate="print"/>
          <a:srcRect/>
          <a:stretch>
            <a:fillRect/>
          </a:stretch>
        </p:blipFill>
        <p:spPr bwMode="auto">
          <a:xfrm>
            <a:off x="5029200" y="3352800"/>
            <a:ext cx="2198688" cy="123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0" y="-304800"/>
            <a:ext cx="9144000" cy="1470025"/>
          </a:xfrm>
        </p:spPr>
        <p:txBody>
          <a:bodyPr>
            <a:normAutofit/>
          </a:bodyPr>
          <a:lstStyle/>
          <a:p>
            <a:pPr algn="ctr"/>
            <a:r>
              <a:rPr lang="en-US" sz="3600" dirty="0" smtClean="0">
                <a:solidFill>
                  <a:srgbClr val="00B050"/>
                </a:solidFill>
                <a:latin typeface="Arial" pitchFamily="34" charset="0"/>
                <a:cs typeface="Arial" pitchFamily="34" charset="0"/>
              </a:rPr>
              <a:t>What is a National Check-Off Program?</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4294967295"/>
          </p:nvPr>
        </p:nvSpPr>
        <p:spPr>
          <a:xfrm>
            <a:off x="228600" y="1066800"/>
            <a:ext cx="8077200" cy="4572000"/>
          </a:xfrm>
        </p:spPr>
        <p:txBody>
          <a:bodyPr>
            <a:noAutofit/>
          </a:bodyPr>
          <a:lstStyle/>
          <a:p>
            <a:pPr algn="l">
              <a:buFont typeface="Wingdings" pitchFamily="2" charset="2"/>
              <a:buChar char="ü"/>
            </a:pPr>
            <a:r>
              <a:rPr lang="en-US" sz="2400" dirty="0" smtClean="0">
                <a:solidFill>
                  <a:schemeClr val="tx1"/>
                </a:solidFill>
                <a:latin typeface="Arial" pitchFamily="34" charset="0"/>
                <a:cs typeface="Arial" pitchFamily="34" charset="0"/>
              </a:rPr>
              <a:t>Established by an Act of Congress followed by industry referendum</a:t>
            </a:r>
          </a:p>
          <a:p>
            <a:pPr algn="l">
              <a:buFont typeface="Wingdings" pitchFamily="2" charset="2"/>
              <a:buChar char="ü"/>
            </a:pPr>
            <a:r>
              <a:rPr lang="en-US" sz="2400" dirty="0" smtClean="0">
                <a:solidFill>
                  <a:schemeClr val="tx1"/>
                </a:solidFill>
                <a:latin typeface="Arial" pitchFamily="34" charset="0"/>
                <a:cs typeface="Arial" pitchFamily="34" charset="0"/>
              </a:rPr>
              <a:t>Created to help fragmented industries raise funds for generic commodity/product promotion</a:t>
            </a:r>
          </a:p>
          <a:p>
            <a:pPr algn="l">
              <a:buFont typeface="Wingdings" pitchFamily="2" charset="2"/>
              <a:buChar char="ü"/>
            </a:pPr>
            <a:r>
              <a:rPr lang="en-US" sz="2400" dirty="0" smtClean="0">
                <a:solidFill>
                  <a:schemeClr val="tx1"/>
                </a:solidFill>
                <a:latin typeface="Arial" pitchFamily="34" charset="0"/>
                <a:cs typeface="Arial" pitchFamily="34" charset="0"/>
              </a:rPr>
              <a:t>Funded through a mandatory assessment levied on industry participants</a:t>
            </a:r>
          </a:p>
          <a:p>
            <a:pPr algn="l">
              <a:buFont typeface="Wingdings" pitchFamily="2" charset="2"/>
              <a:buChar char="ü"/>
            </a:pPr>
            <a:r>
              <a:rPr lang="en-US" sz="2400" dirty="0" smtClean="0">
                <a:solidFill>
                  <a:schemeClr val="tx1"/>
                </a:solidFill>
                <a:latin typeface="Arial" pitchFamily="34" charset="0"/>
                <a:cs typeface="Arial" pitchFamily="34" charset="0"/>
              </a:rPr>
              <a:t>Oversight by a federal agency</a:t>
            </a:r>
          </a:p>
          <a:p>
            <a:pPr algn="l">
              <a:buFont typeface="Wingdings" pitchFamily="2" charset="2"/>
              <a:buChar char="ü"/>
            </a:pPr>
            <a:r>
              <a:rPr lang="en-US" sz="2400" dirty="0" smtClean="0">
                <a:solidFill>
                  <a:schemeClr val="tx1"/>
                </a:solidFill>
                <a:latin typeface="Arial" pitchFamily="34" charset="0"/>
                <a:cs typeface="Arial" pitchFamily="34" charset="0"/>
              </a:rPr>
              <a:t>Large base of support from industry</a:t>
            </a:r>
          </a:p>
          <a:p>
            <a:pPr algn="l">
              <a:buFont typeface="Wingdings" pitchFamily="2" charset="2"/>
              <a:buChar char="ü"/>
            </a:pPr>
            <a:r>
              <a:rPr lang="en-US" sz="2400" dirty="0" smtClean="0">
                <a:solidFill>
                  <a:schemeClr val="tx1"/>
                </a:solidFill>
                <a:latin typeface="Arial" pitchFamily="34" charset="0"/>
                <a:cs typeface="Arial" pitchFamily="34" charset="0"/>
              </a:rPr>
              <a:t>Small, flexible governing board</a:t>
            </a:r>
          </a:p>
          <a:p>
            <a:pPr algn="l">
              <a:buFont typeface="Wingdings" pitchFamily="2" charset="2"/>
              <a:buChar char="ü"/>
            </a:pPr>
            <a:r>
              <a:rPr lang="en-US" sz="2400" dirty="0" smtClean="0">
                <a:solidFill>
                  <a:schemeClr val="tx1"/>
                </a:solidFill>
                <a:latin typeface="Arial" pitchFamily="34" charset="0"/>
                <a:cs typeface="Arial" pitchFamily="34" charset="0"/>
              </a:rPr>
              <a:t>Staff &amp; budget separate from any other organization</a:t>
            </a:r>
          </a:p>
          <a:p>
            <a:pPr algn="l">
              <a:buFont typeface="Wingdings" pitchFamily="2" charset="2"/>
              <a:buChar char="ü"/>
            </a:pPr>
            <a:r>
              <a:rPr lang="en-US" sz="2400" dirty="0" smtClean="0">
                <a:solidFill>
                  <a:schemeClr val="tx1"/>
                </a:solidFill>
                <a:latin typeface="Arial" pitchFamily="34" charset="0"/>
                <a:cs typeface="Arial" pitchFamily="34" charset="0"/>
              </a:rPr>
              <a:t>Participants can decide to discontinue program through subsequent referendum</a:t>
            </a:r>
            <a:endParaRPr lang="en-US" sz="2400" dirty="0">
              <a:solidFill>
                <a:schemeClr val="tx1"/>
              </a:solidFill>
              <a:latin typeface="Arial" pitchFamily="34" charset="0"/>
              <a:cs typeface="Arial"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6232353" y="5867401"/>
            <a:ext cx="2911647"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5" name="Subtitle 4"/>
          <p:cNvSpPr>
            <a:spLocks noGrp="1"/>
          </p:cNvSpPr>
          <p:nvPr>
            <p:ph idx="4294967295"/>
          </p:nvPr>
        </p:nvSpPr>
        <p:spPr>
          <a:xfrm>
            <a:off x="0" y="1676400"/>
            <a:ext cx="8229600" cy="4016375"/>
          </a:xfrm>
        </p:spPr>
        <p:txBody>
          <a:bodyPr>
            <a:noAutofit/>
          </a:bodyPr>
          <a:lstStyle/>
          <a:p>
            <a:pPr algn="l"/>
            <a:endParaRPr lang="en-US" sz="4800" dirty="0" smtClean="0">
              <a:solidFill>
                <a:schemeClr val="tx1"/>
              </a:solidFill>
              <a:latin typeface="Arial" pitchFamily="34" charset="0"/>
              <a:cs typeface="Arial" pitchFamily="34" charset="0"/>
            </a:endParaRPr>
          </a:p>
          <a:p>
            <a:pPr algn="l">
              <a:buNone/>
            </a:pPr>
            <a:r>
              <a:rPr lang="en-US" sz="2800" dirty="0" smtClean="0">
                <a:solidFill>
                  <a:schemeClr val="tx1"/>
                </a:solidFill>
                <a:latin typeface="Arial" pitchFamily="34" charset="0"/>
                <a:cs typeface="Arial" pitchFamily="34" charset="0"/>
              </a:rPr>
              <a:t>Softwood “Opportunities”:</a:t>
            </a:r>
            <a:endParaRPr lang="en-US" sz="2800" dirty="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1. </a:t>
            </a:r>
            <a:r>
              <a:rPr lang="en-US" sz="2800" dirty="0">
                <a:solidFill>
                  <a:schemeClr val="tx1"/>
                </a:solidFill>
                <a:latin typeface="Arial" pitchFamily="34" charset="0"/>
                <a:cs typeface="Arial" pitchFamily="34" charset="0"/>
              </a:rPr>
              <a:t>Light Commercial &amp; Multi-Family </a:t>
            </a:r>
            <a:r>
              <a:rPr lang="en-US" sz="2800" dirty="0" smtClean="0">
                <a:solidFill>
                  <a:schemeClr val="tx1"/>
                </a:solidFill>
                <a:latin typeface="Arial" pitchFamily="34" charset="0"/>
                <a:cs typeface="Arial" pitchFamily="34" charset="0"/>
              </a:rPr>
              <a:t>Construction</a:t>
            </a:r>
            <a:endParaRPr lang="en-US" sz="2800" dirty="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2. </a:t>
            </a:r>
            <a:r>
              <a:rPr lang="en-US" sz="2800" dirty="0">
                <a:solidFill>
                  <a:schemeClr val="tx1"/>
                </a:solidFill>
                <a:latin typeface="Arial" pitchFamily="34" charset="0"/>
                <a:cs typeface="Arial" pitchFamily="34" charset="0"/>
              </a:rPr>
              <a:t>Converting concrete slabs and walls to softwood </a:t>
            </a:r>
            <a:r>
              <a:rPr lang="en-US" sz="2800" dirty="0" smtClean="0">
                <a:solidFill>
                  <a:schemeClr val="tx1"/>
                </a:solidFill>
                <a:latin typeface="Arial" pitchFamily="34" charset="0"/>
                <a:cs typeface="Arial" pitchFamily="34" charset="0"/>
              </a:rPr>
              <a:t>lumber</a:t>
            </a:r>
          </a:p>
          <a:p>
            <a:pPr algn="l"/>
            <a:r>
              <a:rPr lang="en-US" sz="2800" dirty="0" smtClean="0">
                <a:solidFill>
                  <a:schemeClr val="tx1"/>
                </a:solidFill>
                <a:latin typeface="Arial" pitchFamily="34" charset="0"/>
                <a:cs typeface="Arial" pitchFamily="34" charset="0"/>
              </a:rPr>
              <a:t>3. Coordinated, North American-wide marketing strategy.</a:t>
            </a:r>
            <a:endParaRPr lang="en-US" sz="2800" dirty="0">
              <a:solidFill>
                <a:schemeClr val="tx1"/>
              </a:solidFill>
              <a:latin typeface="Arial" pitchFamily="34" charset="0"/>
              <a:cs typeface="Arial" pitchFamily="34" charset="0"/>
            </a:endParaRPr>
          </a:p>
          <a:p>
            <a:pPr algn="l"/>
            <a:r>
              <a:rPr lang="en-US" sz="2800" dirty="0" smtClean="0">
                <a:solidFill>
                  <a:schemeClr val="tx1"/>
                </a:solidFill>
                <a:latin typeface="Arial" pitchFamily="34" charset="0"/>
                <a:cs typeface="Arial" pitchFamily="34" charset="0"/>
              </a:rPr>
              <a:t>*$14 million collected through assessments in 2014</a:t>
            </a:r>
          </a:p>
          <a:p>
            <a:pPr algn="l"/>
            <a:r>
              <a:rPr lang="en-US" sz="2800" dirty="0" smtClean="0">
                <a:solidFill>
                  <a:schemeClr val="tx1"/>
                </a:solidFill>
                <a:latin typeface="Arial" pitchFamily="34" charset="0"/>
                <a:cs typeface="Arial" pitchFamily="34" charset="0"/>
              </a:rPr>
              <a:t>*$18 million available in 2015</a:t>
            </a:r>
            <a:endParaRPr lang="en-US" sz="2800" dirty="0">
              <a:solidFill>
                <a:schemeClr val="tx1"/>
              </a:solidFill>
              <a:latin typeface="Arial" pitchFamily="34" charset="0"/>
              <a:cs typeface="Arial" pitchFamily="34" charset="0"/>
            </a:endParaRPr>
          </a:p>
          <a:p>
            <a:pPr algn="l"/>
            <a:endParaRPr lang="en-US" sz="2000" dirty="0" smtClean="0">
              <a:solidFill>
                <a:schemeClr val="tx1"/>
              </a:solidFill>
              <a:latin typeface="Arial" pitchFamily="34" charset="0"/>
              <a:cs typeface="Arial" pitchFamily="34" charset="0"/>
            </a:endParaRPr>
          </a:p>
          <a:p>
            <a:pPr algn="l"/>
            <a:endParaRPr lang="en-US" sz="9600" dirty="0">
              <a:solidFill>
                <a:schemeClr val="tx1"/>
              </a:solidFill>
              <a:latin typeface="Arial" pitchFamily="34" charset="0"/>
              <a:cs typeface="Arial" pitchFamily="34" charset="0"/>
            </a:endParaRPr>
          </a:p>
        </p:txBody>
      </p:sp>
      <p:sp>
        <p:nvSpPr>
          <p:cNvPr id="9" name="Title 8"/>
          <p:cNvSpPr>
            <a:spLocks noGrp="1"/>
          </p:cNvSpPr>
          <p:nvPr>
            <p:ph type="title" idx="4294967295"/>
          </p:nvPr>
        </p:nvSpPr>
        <p:spPr>
          <a:xfrm>
            <a:off x="0" y="0"/>
            <a:ext cx="9144000" cy="1143000"/>
          </a:xfrm>
        </p:spPr>
        <p:txBody>
          <a:bodyPr/>
          <a:lstStyle/>
          <a:p>
            <a:pPr algn="ctr"/>
            <a:r>
              <a:rPr lang="en-US" dirty="0" smtClean="0">
                <a:solidFill>
                  <a:srgbClr val="00B050"/>
                </a:solidFill>
              </a:rPr>
              <a:t>Why a National Check-Off Program?</a:t>
            </a:r>
            <a:endParaRPr lang="en-US" dirty="0">
              <a:solidFill>
                <a:srgbClr val="00B050"/>
              </a:solidFill>
            </a:endParaRPr>
          </a:p>
        </p:txBody>
      </p:sp>
      <p:sp>
        <p:nvSpPr>
          <p:cNvPr id="6" name="Rectangle 5"/>
          <p:cNvSpPr/>
          <p:nvPr/>
        </p:nvSpPr>
        <p:spPr>
          <a:xfrm>
            <a:off x="3429000" y="1447800"/>
            <a:ext cx="6096000" cy="923330"/>
          </a:xfrm>
          <a:prstGeom prst="rect">
            <a:avLst/>
          </a:prstGeom>
        </p:spPr>
        <p:txBody>
          <a:bodyPr wrap="square">
            <a:spAutoFit/>
          </a:bodyPr>
          <a:lstStyle/>
          <a:p>
            <a:r>
              <a:rPr lang="en-US" dirty="0"/>
              <a:t>"</a:t>
            </a:r>
            <a:r>
              <a:rPr lang="en-US" dirty="0">
                <a:hlinkClick r:id="rId4"/>
              </a:rPr>
              <a:t>Wood should be a major component of American building and energy design.</a:t>
            </a:r>
            <a:r>
              <a:rPr lang="en-US" dirty="0"/>
              <a:t>" </a:t>
            </a:r>
            <a:endParaRPr lang="en-US" dirty="0" smtClean="0"/>
          </a:p>
          <a:p>
            <a:r>
              <a:rPr lang="en-US" dirty="0" smtClean="0"/>
              <a:t> </a:t>
            </a:r>
            <a:r>
              <a:rPr lang="en-US" dirty="0"/>
              <a:t>USDA </a:t>
            </a:r>
            <a:r>
              <a:rPr lang="en-US" dirty="0" smtClean="0"/>
              <a:t>Secretary </a:t>
            </a:r>
            <a:r>
              <a:rPr lang="en-US" dirty="0"/>
              <a:t>Tom </a:t>
            </a:r>
            <a:r>
              <a:rPr lang="en-US" dirty="0" err="1" smtClean="0"/>
              <a:t>Vilsack</a:t>
            </a:r>
            <a:endParaRPr lang="en-US" dirty="0"/>
          </a:p>
        </p:txBody>
      </p:sp>
      <p:pic>
        <p:nvPicPr>
          <p:cNvPr id="8" name="Picture 7" descr="softwood.png"/>
          <p:cNvPicPr>
            <a:picLocks noChangeAspect="1"/>
          </p:cNvPicPr>
          <p:nvPr/>
        </p:nvPicPr>
        <p:blipFill>
          <a:blip r:embed="rId5" cstate="print"/>
          <a:stretch>
            <a:fillRect/>
          </a:stretch>
        </p:blipFill>
        <p:spPr>
          <a:xfrm>
            <a:off x="304800" y="990600"/>
            <a:ext cx="2371725" cy="13906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967658" y="5867400"/>
            <a:ext cx="3176342" cy="990600"/>
          </a:xfrm>
          <a:prstGeom prst="rect">
            <a:avLst/>
          </a:prstGeom>
          <a:noFill/>
          <a:ln w="9525">
            <a:noFill/>
            <a:miter lim="800000"/>
            <a:headEnd/>
            <a:tailEnd/>
          </a:ln>
          <a:effectLst/>
        </p:spPr>
      </p:pic>
      <p:sp>
        <p:nvSpPr>
          <p:cNvPr id="7" name="Title 6"/>
          <p:cNvSpPr>
            <a:spLocks noGrp="1"/>
          </p:cNvSpPr>
          <p:nvPr>
            <p:ph type="ctrTitle" idx="4294967295"/>
          </p:nvPr>
        </p:nvSpPr>
        <p:spPr>
          <a:xfrm>
            <a:off x="0" y="0"/>
            <a:ext cx="9144000" cy="1470025"/>
          </a:xfrm>
        </p:spPr>
        <p:txBody>
          <a:bodyPr>
            <a:normAutofit/>
          </a:bodyPr>
          <a:lstStyle/>
          <a:p>
            <a:pPr algn="ctr"/>
            <a:r>
              <a:rPr lang="en-US" sz="3600" dirty="0" smtClean="0">
                <a:solidFill>
                  <a:srgbClr val="00B050"/>
                </a:solidFill>
                <a:latin typeface="Arial" pitchFamily="34" charset="0"/>
                <a:cs typeface="Arial" pitchFamily="34" charset="0"/>
              </a:rPr>
              <a:t>What Can a National Check-Off Program Fund?</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4294967295"/>
          </p:nvPr>
        </p:nvSpPr>
        <p:spPr>
          <a:xfrm>
            <a:off x="228600" y="1524000"/>
            <a:ext cx="8153400" cy="1752600"/>
          </a:xfrm>
        </p:spPr>
        <p:txBody>
          <a:bodyPr>
            <a:noAutofit/>
          </a:bodyPr>
          <a:lstStyle/>
          <a:p>
            <a:pPr algn="l">
              <a:buFont typeface="Wingdings" pitchFamily="2" charset="2"/>
              <a:buChar char="ü"/>
            </a:pPr>
            <a:r>
              <a:rPr lang="en-US" sz="2800" dirty="0" smtClean="0">
                <a:solidFill>
                  <a:schemeClr val="tx1"/>
                </a:solidFill>
                <a:latin typeface="Arial" pitchFamily="34" charset="0"/>
                <a:cs typeface="Arial" pitchFamily="34" charset="0"/>
              </a:rPr>
              <a:t>Generic product promotion</a:t>
            </a:r>
          </a:p>
          <a:p>
            <a:pPr algn="l">
              <a:buFont typeface="Wingdings" pitchFamily="2" charset="2"/>
              <a:buChar char="ü"/>
            </a:pPr>
            <a:r>
              <a:rPr lang="en-US" sz="2800" dirty="0" smtClean="0">
                <a:solidFill>
                  <a:schemeClr val="tx1"/>
                </a:solidFill>
                <a:latin typeface="Arial" pitchFamily="34" charset="0"/>
                <a:cs typeface="Arial" pitchFamily="34" charset="0"/>
              </a:rPr>
              <a:t>Education</a:t>
            </a:r>
          </a:p>
          <a:p>
            <a:pPr algn="l">
              <a:buFont typeface="Wingdings" pitchFamily="2" charset="2"/>
              <a:buChar char="ü"/>
            </a:pPr>
            <a:r>
              <a:rPr lang="en-US" sz="2800" dirty="0" smtClean="0">
                <a:solidFill>
                  <a:schemeClr val="tx1"/>
                </a:solidFill>
                <a:latin typeface="Arial" pitchFamily="34" charset="0"/>
                <a:cs typeface="Arial" pitchFamily="34" charset="0"/>
              </a:rPr>
              <a:t>Limited to 501c3 or 501c6 organizations</a:t>
            </a:r>
          </a:p>
          <a:p>
            <a:pPr algn="l">
              <a:buFont typeface="Wingdings" pitchFamily="2" charset="2"/>
              <a:buChar char="ü"/>
            </a:pPr>
            <a:r>
              <a:rPr lang="en-US" sz="2800" dirty="0" smtClean="0">
                <a:solidFill>
                  <a:schemeClr val="tx1"/>
                </a:solidFill>
                <a:latin typeface="Arial" pitchFamily="34" charset="0"/>
                <a:cs typeface="Arial" pitchFamily="34" charset="0"/>
              </a:rPr>
              <a:t>Funding set aside for regional/state/local programs</a:t>
            </a:r>
          </a:p>
          <a:p>
            <a:pPr algn="l">
              <a:buFont typeface="Wingdings" pitchFamily="2" charset="2"/>
              <a:buChar char="ü"/>
            </a:pPr>
            <a:r>
              <a:rPr lang="en-US" sz="2800" dirty="0" smtClean="0">
                <a:solidFill>
                  <a:srgbClr val="00B050"/>
                </a:solidFill>
                <a:latin typeface="Arial" pitchFamily="34" charset="0"/>
                <a:cs typeface="Arial" pitchFamily="34" charset="0"/>
              </a:rPr>
              <a:t>CAN NOT FUND</a:t>
            </a:r>
            <a:r>
              <a:rPr lang="en-US" sz="2800" dirty="0" smtClean="0">
                <a:solidFill>
                  <a:schemeClr val="tx1"/>
                </a:solidFill>
                <a:latin typeface="Arial" pitchFamily="34" charset="0"/>
                <a:cs typeface="Arial" pitchFamily="34" charset="0"/>
              </a:rPr>
              <a:t>: Government advocacy/lobbying efforts at any level of government</a:t>
            </a:r>
          </a:p>
          <a:p>
            <a:pPr algn="l">
              <a:buFont typeface="Wingdings" pitchFamily="2" charset="2"/>
              <a:buChar char="ü"/>
            </a:pPr>
            <a:r>
              <a:rPr lang="en-US" sz="2800" dirty="0" smtClean="0">
                <a:solidFill>
                  <a:srgbClr val="00B050"/>
                </a:solidFill>
                <a:latin typeface="Arial" pitchFamily="34" charset="0"/>
                <a:cs typeface="Arial" pitchFamily="34" charset="0"/>
              </a:rPr>
              <a:t>CAN FUND </a:t>
            </a:r>
            <a:r>
              <a:rPr lang="en-US" sz="2800" dirty="0" smtClean="0">
                <a:solidFill>
                  <a:schemeClr val="tx1"/>
                </a:solidFill>
                <a:latin typeface="Arial" pitchFamily="34" charset="0"/>
                <a:cs typeface="Arial" pitchFamily="34" charset="0"/>
              </a:rPr>
              <a:t>education for government officials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7" name="Title 6"/>
          <p:cNvSpPr>
            <a:spLocks noGrp="1"/>
          </p:cNvSpPr>
          <p:nvPr>
            <p:ph type="ctrTitle" idx="4294967295"/>
          </p:nvPr>
        </p:nvSpPr>
        <p:spPr>
          <a:xfrm>
            <a:off x="0" y="-381000"/>
            <a:ext cx="9144000" cy="1470025"/>
          </a:xfrm>
        </p:spPr>
        <p:txBody>
          <a:bodyPr>
            <a:normAutofit/>
          </a:bodyPr>
          <a:lstStyle/>
          <a:p>
            <a:pPr algn="ctr"/>
            <a:r>
              <a:rPr lang="en-US" sz="3200" dirty="0" smtClean="0">
                <a:solidFill>
                  <a:srgbClr val="00B050"/>
                </a:solidFill>
                <a:latin typeface="Arial" pitchFamily="34" charset="0"/>
                <a:cs typeface="Arial" pitchFamily="34" charset="0"/>
              </a:rPr>
              <a:t>National Check-Off Program: Who Pays?</a:t>
            </a:r>
            <a:endParaRPr lang="en-US" sz="3200" dirty="0">
              <a:solidFill>
                <a:srgbClr val="00B050"/>
              </a:solidFill>
              <a:latin typeface="Arial" pitchFamily="34" charset="0"/>
              <a:cs typeface="Arial" pitchFamily="34" charset="0"/>
            </a:endParaRPr>
          </a:p>
        </p:txBody>
      </p:sp>
      <p:sp>
        <p:nvSpPr>
          <p:cNvPr id="5" name="Subtitle 4"/>
          <p:cNvSpPr>
            <a:spLocks noGrp="1"/>
          </p:cNvSpPr>
          <p:nvPr>
            <p:ph type="subTitle" idx="4294967295"/>
          </p:nvPr>
        </p:nvSpPr>
        <p:spPr>
          <a:xfrm>
            <a:off x="0" y="762000"/>
            <a:ext cx="7010400" cy="533400"/>
          </a:xfrm>
        </p:spPr>
        <p:txBody>
          <a:bodyPr>
            <a:noAutofit/>
          </a:bodyPr>
          <a:lstStyle/>
          <a:p>
            <a:pPr algn="l">
              <a:buFont typeface="Wingdings" pitchFamily="2" charset="2"/>
              <a:buChar char="ü"/>
            </a:pPr>
            <a:r>
              <a:rPr lang="en-US" sz="2400" dirty="0" smtClean="0">
                <a:solidFill>
                  <a:schemeClr val="tx1"/>
                </a:solidFill>
                <a:latin typeface="Arial" pitchFamily="34" charset="0"/>
                <a:cs typeface="Arial" pitchFamily="34" charset="0"/>
              </a:rPr>
              <a:t>All U.S. ready mixed concrete producers</a:t>
            </a:r>
          </a:p>
          <a:p>
            <a:pPr lvl="1" algn="l">
              <a:buFont typeface="Wingdings" pitchFamily="2" charset="2"/>
              <a:buChar char="ü"/>
            </a:pPr>
            <a:r>
              <a:rPr lang="en-US" sz="2400" dirty="0" smtClean="0">
                <a:solidFill>
                  <a:schemeClr val="tx1"/>
                </a:solidFill>
                <a:latin typeface="Arial" pitchFamily="34" charset="0"/>
                <a:cs typeface="Arial" pitchFamily="34" charset="0"/>
              </a:rPr>
              <a:t>Exemption for concrete used for highway/mainline paving</a:t>
            </a:r>
          </a:p>
          <a:p>
            <a:r>
              <a:rPr lang="en-US" sz="2400" dirty="0" smtClean="0">
                <a:solidFill>
                  <a:srgbClr val="00B050"/>
                </a:solidFill>
                <a:latin typeface="Arial" pitchFamily="34" charset="0"/>
                <a:cs typeface="Arial" pitchFamily="34" charset="0"/>
              </a:rPr>
              <a:t>How Do They Pay?</a:t>
            </a:r>
          </a:p>
          <a:p>
            <a:pPr algn="l">
              <a:buFont typeface="Wingdings" pitchFamily="2" charset="2"/>
              <a:buChar char="ü"/>
            </a:pPr>
            <a:r>
              <a:rPr lang="en-US" sz="2400" dirty="0" smtClean="0">
                <a:solidFill>
                  <a:schemeClr val="tx1"/>
                </a:solidFill>
                <a:latin typeface="Arial" pitchFamily="34" charset="0"/>
                <a:cs typeface="Arial" pitchFamily="34" charset="0"/>
              </a:rPr>
              <a:t>Assessment based on annual production</a:t>
            </a:r>
          </a:p>
          <a:p>
            <a:pPr lvl="1" algn="l">
              <a:buFont typeface="Wingdings" pitchFamily="2" charset="2"/>
              <a:buChar char="ü"/>
            </a:pPr>
            <a:r>
              <a:rPr lang="en-US" sz="2400" dirty="0" smtClean="0">
                <a:solidFill>
                  <a:schemeClr val="tx1"/>
                </a:solidFill>
                <a:latin typeface="Arial" pitchFamily="34" charset="0"/>
                <a:cs typeface="Arial" pitchFamily="34" charset="0"/>
              </a:rPr>
              <a:t>Produced in a “geographically fixed” plant</a:t>
            </a:r>
          </a:p>
          <a:p>
            <a:pPr lvl="1" algn="l">
              <a:buFont typeface="Wingdings" pitchFamily="2" charset="2"/>
              <a:buChar char="ü"/>
            </a:pPr>
            <a:r>
              <a:rPr lang="en-US" sz="2400" dirty="0" smtClean="0">
                <a:solidFill>
                  <a:schemeClr val="tx1"/>
                </a:solidFill>
                <a:latin typeface="Arial" pitchFamily="34" charset="0"/>
                <a:cs typeface="Arial" pitchFamily="34" charset="0"/>
              </a:rPr>
              <a:t>Delivered in a plastic state from a revolving mixer or agitator truck</a:t>
            </a:r>
          </a:p>
          <a:p>
            <a:pPr lvl="1" algn="l">
              <a:buFont typeface="Wingdings" pitchFamily="2" charset="2"/>
              <a:buChar char="ü"/>
            </a:pPr>
            <a:r>
              <a:rPr lang="en-US" sz="2400" dirty="0" smtClean="0">
                <a:solidFill>
                  <a:schemeClr val="tx1"/>
                </a:solidFill>
                <a:latin typeface="Arial" pitchFamily="34" charset="0"/>
                <a:cs typeface="Arial" pitchFamily="34" charset="0"/>
              </a:rPr>
              <a:t>Audits will be conducted to insure proper compliance</a:t>
            </a:r>
          </a:p>
          <a:p>
            <a:r>
              <a:rPr lang="en-US" sz="2400" dirty="0" smtClean="0">
                <a:solidFill>
                  <a:srgbClr val="00B050"/>
                </a:solidFill>
                <a:latin typeface="Arial" pitchFamily="34" charset="0"/>
                <a:cs typeface="Arial" pitchFamily="34" charset="0"/>
              </a:rPr>
              <a:t>What Do They Pay?</a:t>
            </a:r>
          </a:p>
          <a:p>
            <a:pPr algn="l">
              <a:buFont typeface="Wingdings" pitchFamily="2" charset="2"/>
              <a:buChar char="ü"/>
            </a:pPr>
            <a:r>
              <a:rPr lang="en-US" sz="2400" dirty="0" smtClean="0">
                <a:solidFill>
                  <a:schemeClr val="tx1"/>
                </a:solidFill>
                <a:latin typeface="Arial" pitchFamily="34" charset="0"/>
                <a:cs typeface="Arial" pitchFamily="34" charset="0"/>
              </a:rPr>
              <a:t>Industry Recommended Assessment Rate: 15 cents/</a:t>
            </a:r>
            <a:r>
              <a:rPr lang="en-US" sz="2400" dirty="0" err="1" smtClean="0">
                <a:solidFill>
                  <a:schemeClr val="tx1"/>
                </a:solidFill>
                <a:latin typeface="Arial" pitchFamily="34" charset="0"/>
                <a:cs typeface="Arial" pitchFamily="34" charset="0"/>
              </a:rPr>
              <a:t>cyd</a:t>
            </a:r>
            <a:endParaRPr lang="en-US" sz="2400" dirty="0" smtClean="0">
              <a:solidFill>
                <a:srgbClr val="00B050"/>
              </a:solidFill>
              <a:latin typeface="Arial" pitchFamily="34" charset="0"/>
              <a:cs typeface="Arial" pitchFamily="34" charset="0"/>
            </a:endParaRPr>
          </a:p>
          <a:p>
            <a:pPr algn="l"/>
            <a:endParaRPr lang="en-US" sz="3600" dirty="0" smtClean="0">
              <a:solidFill>
                <a:srgbClr val="00B050"/>
              </a:solidFill>
              <a:latin typeface="Arial" pitchFamily="34" charset="0"/>
              <a:cs typeface="Arial" pitchFamily="34" charset="0"/>
            </a:endParaRPr>
          </a:p>
          <a:p>
            <a:pPr algn="l"/>
            <a:endParaRPr lang="en-US" sz="2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p14="http://schemas.microsoft.com/office/powerpoint/2010/main" xmlns="" val="2302177065"/>
              </p:ext>
            </p:extLst>
          </p:nvPr>
        </p:nvGraphicFramePr>
        <p:xfrm>
          <a:off x="1513" y="1589"/>
          <a:ext cx="1511" cy="1587"/>
        </p:xfrm>
        <a:graphic>
          <a:graphicData uri="http://schemas.openxmlformats.org/presentationml/2006/ole">
            <p:oleObj spid="_x0000_s462850" name="think-cell Slide" r:id="rId8" imgW="360" imgH="360" progId="">
              <p:embed/>
            </p:oleObj>
          </a:graphicData>
        </a:graphic>
      </p:graphicFrame>
      <p:sp>
        <p:nvSpPr>
          <p:cNvPr id="2" name="Title 1"/>
          <p:cNvSpPr>
            <a:spLocks noGrp="1"/>
          </p:cNvSpPr>
          <p:nvPr>
            <p:ph type="title" idx="4294967295"/>
            <p:custDataLst>
              <p:tags r:id="rId2"/>
            </p:custDataLst>
          </p:nvPr>
        </p:nvSpPr>
        <p:spPr>
          <a:xfrm>
            <a:off x="0" y="404813"/>
            <a:ext cx="8562975" cy="881062"/>
          </a:xfrm>
        </p:spPr>
        <p:txBody>
          <a:bodyPr>
            <a:noAutofit/>
          </a:bodyPr>
          <a:lstStyle/>
          <a:p>
            <a:r>
              <a:rPr lang="en-US" sz="2800" dirty="0" smtClean="0">
                <a:solidFill>
                  <a:srgbClr val="00B050"/>
                </a:solidFill>
              </a:rPr>
              <a:t>Return On Investment (ROI)</a:t>
            </a:r>
            <a:br>
              <a:rPr lang="en-US" sz="2800" dirty="0" smtClean="0">
                <a:solidFill>
                  <a:srgbClr val="00B050"/>
                </a:solidFill>
              </a:rPr>
            </a:br>
            <a:r>
              <a:rPr lang="en-US" sz="2800" dirty="0" smtClean="0">
                <a:solidFill>
                  <a:srgbClr val="00B050"/>
                </a:solidFill>
              </a:rPr>
              <a:t> On average, $5.7 in benefits for every $1 spent</a:t>
            </a:r>
            <a:endParaRPr lang="en-US" sz="2800" dirty="0">
              <a:solidFill>
                <a:srgbClr val="00B050"/>
              </a:solidFill>
            </a:endParaRPr>
          </a:p>
        </p:txBody>
      </p:sp>
      <p:graphicFrame>
        <p:nvGraphicFramePr>
          <p:cNvPr id="4" name="Content Placeholder 3"/>
          <p:cNvGraphicFramePr>
            <a:graphicFrameLocks noGrp="1"/>
          </p:cNvGraphicFramePr>
          <p:nvPr>
            <p:ph idx="4294967295"/>
            <p:custDataLst>
              <p:tags r:id="rId3"/>
            </p:custDataLst>
            <p:extLst>
              <p:ext uri="{D42A27DB-BD31-4B8C-83A1-F6EECF244321}">
                <p14:modId xmlns:p14="http://schemas.microsoft.com/office/powerpoint/2010/main" xmlns="" val="20915284"/>
              </p:ext>
            </p:extLst>
          </p:nvPr>
        </p:nvGraphicFramePr>
        <p:xfrm>
          <a:off x="0" y="1524000"/>
          <a:ext cx="7518400" cy="4121150"/>
        </p:xfrm>
        <a:graphic>
          <a:graphicData uri="http://schemas.openxmlformats.org/drawingml/2006/chart">
            <c:chart xmlns:c="http://schemas.openxmlformats.org/drawingml/2006/chart" xmlns:r="http://schemas.openxmlformats.org/officeDocument/2006/relationships" r:id="rId9"/>
          </a:graphicData>
        </a:graphic>
      </p:graphicFrame>
      <p:sp>
        <p:nvSpPr>
          <p:cNvPr id="5" name="Rectangle 5"/>
          <p:cNvSpPr>
            <a:spLocks noChangeArrowheads="1"/>
          </p:cNvSpPr>
          <p:nvPr>
            <p:custDataLst>
              <p:tags r:id="rId4"/>
            </p:custDataLst>
          </p:nvPr>
        </p:nvSpPr>
        <p:spPr bwMode="auto">
          <a:xfrm>
            <a:off x="2209800" y="1219200"/>
            <a:ext cx="4777914" cy="36933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71842" dir="2700000" algn="ctr" rotWithShape="0">
                    <a:schemeClr val="bg2"/>
                  </a:outerShdw>
                </a:effectLst>
              </a14:hiddenEffects>
            </a:ext>
          </a:extLst>
        </p:spPr>
        <p:txBody>
          <a:bodyPr wrap="square" lIns="0" rIns="0" anchor="b">
            <a:spAutoFit/>
          </a:bodyPr>
          <a:lstStyle/>
          <a:p>
            <a:pPr algn="ctr" eaLnBrk="0" hangingPunct="0"/>
            <a:r>
              <a:rPr lang="en-US" dirty="0" smtClean="0"/>
              <a:t>Cost-Benefit Ratio of Various Check-off Programs</a:t>
            </a:r>
            <a:endParaRPr lang="en-US" dirty="0"/>
          </a:p>
        </p:txBody>
      </p:sp>
      <p:sp>
        <p:nvSpPr>
          <p:cNvPr id="7" name="Rectangle 41"/>
          <p:cNvSpPr>
            <a:spLocks noChangeArrowheads="1"/>
          </p:cNvSpPr>
          <p:nvPr>
            <p:custDataLst>
              <p:tags r:id="rId5"/>
            </p:custDataLst>
          </p:nvPr>
        </p:nvSpPr>
        <p:spPr bwMode="auto">
          <a:xfrm>
            <a:off x="1066800" y="5638800"/>
            <a:ext cx="7269379" cy="923330"/>
          </a:xfrm>
          <a:prstGeom prst="rect">
            <a:avLst/>
          </a:prstGeom>
          <a:solidFill>
            <a:srgbClr val="1F5F1F"/>
          </a:solidFill>
          <a:ln w="12700">
            <a:solidFill>
              <a:schemeClr val="tx1"/>
            </a:solidFill>
            <a:miter lim="800000"/>
            <a:headEnd/>
            <a:tailEnd/>
          </a:ln>
          <a:effectLst>
            <a:outerShdw blurRad="50800" dist="38100" dir="2700000" algn="tl" rotWithShape="0">
              <a:prstClr val="black">
                <a:alpha val="40000"/>
              </a:prstClr>
            </a:outerShdw>
          </a:effectLst>
        </p:spPr>
        <p:txBody>
          <a:bodyPr wrap="square" anchor="b">
            <a:spAutoFit/>
          </a:bodyPr>
          <a:lstStyle/>
          <a:p>
            <a:pPr algn="ctr" eaLnBrk="0" hangingPunct="0"/>
            <a:r>
              <a:rPr lang="en-US" dirty="0">
                <a:solidFill>
                  <a:schemeClr val="bg1"/>
                </a:solidFill>
              </a:rPr>
              <a:t>Many individual producers in these industries lacked the resources for large scale campaigns, but Check-offs funded generic promotions benefiting their entire industries</a:t>
            </a:r>
          </a:p>
        </p:txBody>
      </p:sp>
    </p:spTree>
    <p:extLst>
      <p:ext uri="{BB962C8B-B14F-4D97-AF65-F5344CB8AC3E}">
        <p14:creationId xmlns:p14="http://schemas.microsoft.com/office/powerpoint/2010/main" xmlns="" val="384183477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NATIONAL CHECK-OFF PROCESS</a:t>
            </a:r>
            <a:endParaRPr lang="en-US" dirty="0">
              <a:solidFill>
                <a:srgbClr val="00B050"/>
              </a:solidFill>
            </a:endParaRPr>
          </a:p>
        </p:txBody>
      </p:sp>
      <p:sp>
        <p:nvSpPr>
          <p:cNvPr id="3" name="Content Placeholder 2"/>
          <p:cNvSpPr>
            <a:spLocks noGrp="1"/>
          </p:cNvSpPr>
          <p:nvPr>
            <p:ph sz="half" idx="1"/>
          </p:nvPr>
        </p:nvSpPr>
        <p:spPr/>
        <p:txBody>
          <a:bodyPr>
            <a:normAutofit lnSpcReduction="10000"/>
          </a:bodyPr>
          <a:lstStyle/>
          <a:p>
            <a:r>
              <a:rPr lang="en-US" dirty="0" smtClean="0"/>
              <a:t>PHASE I</a:t>
            </a:r>
          </a:p>
          <a:p>
            <a:pPr lvl="1"/>
            <a:r>
              <a:rPr lang="en-US" dirty="0" smtClean="0"/>
              <a:t>Educate Industry Initiative</a:t>
            </a:r>
          </a:p>
          <a:p>
            <a:pPr lvl="1"/>
            <a:r>
              <a:rPr lang="en-US" dirty="0" smtClean="0"/>
              <a:t>Educate Federal Legislators</a:t>
            </a:r>
          </a:p>
          <a:p>
            <a:pPr lvl="1"/>
            <a:r>
              <a:rPr lang="en-US" dirty="0" smtClean="0">
                <a:solidFill>
                  <a:srgbClr val="FF0000"/>
                </a:solidFill>
              </a:rPr>
              <a:t>Majority of Industry Support (75%) of Companies then Passage of Federal Law</a:t>
            </a:r>
          </a:p>
          <a:p>
            <a:pPr lvl="1"/>
            <a:r>
              <a:rPr lang="en-US" dirty="0" smtClean="0"/>
              <a:t>Allows Phase 2</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Phase 2</a:t>
            </a:r>
          </a:p>
          <a:p>
            <a:pPr lvl="1"/>
            <a:r>
              <a:rPr lang="en-US" dirty="0" smtClean="0"/>
              <a:t>Federal Law Passed—Issue Order</a:t>
            </a:r>
          </a:p>
          <a:p>
            <a:pPr lvl="1"/>
            <a:r>
              <a:rPr lang="en-US" dirty="0" smtClean="0"/>
              <a:t>Federal Department Referendum</a:t>
            </a:r>
          </a:p>
          <a:p>
            <a:pPr lvl="1"/>
            <a:r>
              <a:rPr lang="en-US" dirty="0" smtClean="0">
                <a:solidFill>
                  <a:srgbClr val="FF0000"/>
                </a:solidFill>
              </a:rPr>
              <a:t>Simple Majority By Plant</a:t>
            </a:r>
          </a:p>
          <a:p>
            <a:pPr lvl="1"/>
            <a:r>
              <a:rPr lang="en-US" dirty="0" smtClean="0"/>
              <a:t>If Passage, implement Order</a:t>
            </a:r>
          </a:p>
          <a:p>
            <a:pPr lvl="1"/>
            <a:r>
              <a:rPr lang="en-US" dirty="0" smtClean="0"/>
              <a:t>Establish Check-Off Board</a:t>
            </a:r>
          </a:p>
          <a:p>
            <a:pPr lvl="1"/>
            <a:r>
              <a:rPr lang="en-US" dirty="0" smtClean="0"/>
              <a:t>Collect Funds</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5702967" y="5867401"/>
            <a:ext cx="3441033"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143000"/>
            <a:ext cx="8077200" cy="4267200"/>
          </a:xfrm>
          <a:prstGeom prst="rect">
            <a:avLst/>
          </a:prstGeom>
          <a:noFill/>
          <a:ln w="9525">
            <a:noFill/>
            <a:miter lim="800000"/>
            <a:headEnd/>
            <a:tailEnd/>
          </a:ln>
        </p:spPr>
        <p:txBody>
          <a:bodyPr anchor="ctr"/>
          <a:lstStyle/>
          <a:p>
            <a:pPr>
              <a:buFont typeface="Arial" pitchFamily="34" charset="0"/>
              <a:buChar char="•"/>
            </a:pPr>
            <a:r>
              <a:rPr lang="en-US" sz="4000" dirty="0" smtClean="0">
                <a:latin typeface="Arial" pitchFamily="34" charset="0"/>
                <a:cs typeface="Arial" pitchFamily="34" charset="0"/>
              </a:rPr>
              <a:t>Educating Our Industry</a:t>
            </a:r>
          </a:p>
          <a:p>
            <a:pPr>
              <a:buFont typeface="Arial" pitchFamily="34" charset="0"/>
              <a:buChar char="•"/>
            </a:pPr>
            <a:r>
              <a:rPr lang="en-US" sz="4000" dirty="0" smtClean="0">
                <a:latin typeface="Arial" pitchFamily="34" charset="0"/>
                <a:cs typeface="Arial" pitchFamily="34" charset="0"/>
              </a:rPr>
              <a:t>Regulatory Compliance Guidance   	&amp; Advocacy</a:t>
            </a:r>
          </a:p>
          <a:p>
            <a:pPr>
              <a:buFont typeface="Arial" pitchFamily="34" charset="0"/>
              <a:buChar char="•"/>
            </a:pPr>
            <a:r>
              <a:rPr lang="en-US" sz="4000" dirty="0" smtClean="0">
                <a:latin typeface="Arial" pitchFamily="34" charset="0"/>
                <a:cs typeface="Arial" pitchFamily="34" charset="0"/>
              </a:rPr>
              <a:t>Design Assistance Program </a:t>
            </a:r>
          </a:p>
          <a:p>
            <a:pPr>
              <a:buFont typeface="Arial" pitchFamily="34" charset="0"/>
              <a:buChar char="•"/>
            </a:pPr>
            <a:r>
              <a:rPr lang="en-US" sz="4000" dirty="0" smtClean="0">
                <a:latin typeface="Arial" pitchFamily="34" charset="0"/>
                <a:cs typeface="Arial" pitchFamily="34" charset="0"/>
              </a:rPr>
              <a:t>Industry Benchmarking</a:t>
            </a:r>
            <a:endParaRPr lang="en-US" sz="4000" dirty="0">
              <a:latin typeface="Arial" pitchFamily="34" charset="0"/>
              <a:cs typeface="Arial" pitchFamily="34" charset="0"/>
            </a:endParaRPr>
          </a:p>
        </p:txBody>
      </p:sp>
      <p:sp>
        <p:nvSpPr>
          <p:cNvPr id="8196" name="Rectangle 4"/>
          <p:cNvSpPr>
            <a:spLocks noChangeArrowheads="1"/>
          </p:cNvSpPr>
          <p:nvPr/>
        </p:nvSpPr>
        <p:spPr bwMode="auto">
          <a:xfrm>
            <a:off x="0" y="533400"/>
            <a:ext cx="9144000" cy="584775"/>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7" name="Title 6"/>
          <p:cNvSpPr>
            <a:spLocks noGrp="1"/>
          </p:cNvSpPr>
          <p:nvPr>
            <p:ph type="ctrTitle" idx="4294967295"/>
          </p:nvPr>
        </p:nvSpPr>
        <p:spPr>
          <a:xfrm>
            <a:off x="0" y="0"/>
            <a:ext cx="9144000" cy="1470025"/>
          </a:xfrm>
        </p:spPr>
        <p:txBody>
          <a:bodyPr>
            <a:normAutofit/>
          </a:bodyPr>
          <a:lstStyle/>
          <a:p>
            <a:r>
              <a:rPr lang="en-US" sz="3600" dirty="0" smtClean="0">
                <a:solidFill>
                  <a:srgbClr val="00B050"/>
                </a:solidFill>
                <a:latin typeface="Arial" pitchFamily="34" charset="0"/>
                <a:cs typeface="Arial" pitchFamily="34" charset="0"/>
              </a:rPr>
              <a:t>National Check-Off Referendum Phase 2:</a:t>
            </a:r>
            <a:br>
              <a:rPr lang="en-US" sz="3600" dirty="0" smtClean="0">
                <a:solidFill>
                  <a:srgbClr val="00B050"/>
                </a:solidFill>
                <a:latin typeface="Arial" pitchFamily="34" charset="0"/>
                <a:cs typeface="Arial" pitchFamily="34" charset="0"/>
              </a:rPr>
            </a:br>
            <a:r>
              <a:rPr lang="en-US" sz="3600" dirty="0" smtClean="0">
                <a:solidFill>
                  <a:srgbClr val="00B050"/>
                </a:solidFill>
                <a:latin typeface="Arial" pitchFamily="34" charset="0"/>
                <a:cs typeface="Arial" pitchFamily="34" charset="0"/>
              </a:rPr>
              <a:t>Who Votes?</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4294967295"/>
          </p:nvPr>
        </p:nvSpPr>
        <p:spPr>
          <a:xfrm>
            <a:off x="381000" y="1447800"/>
            <a:ext cx="7010400" cy="533400"/>
          </a:xfrm>
        </p:spPr>
        <p:txBody>
          <a:bodyPr>
            <a:noAutofit/>
          </a:bodyPr>
          <a:lstStyle/>
          <a:p>
            <a:pPr algn="l">
              <a:buFont typeface="Wingdings" pitchFamily="2" charset="2"/>
              <a:buChar char="ü"/>
            </a:pPr>
            <a:r>
              <a:rPr lang="en-US" sz="2800" dirty="0" smtClean="0">
                <a:solidFill>
                  <a:schemeClr val="tx1"/>
                </a:solidFill>
                <a:latin typeface="Arial" pitchFamily="34" charset="0"/>
                <a:cs typeface="Arial" pitchFamily="34" charset="0"/>
              </a:rPr>
              <a:t>All U.S. ready mixed concrete producers under assessment</a:t>
            </a:r>
            <a:endParaRPr lang="en-US" sz="2800" dirty="0">
              <a:solidFill>
                <a:schemeClr val="tx1"/>
              </a:solidFill>
              <a:latin typeface="Arial" pitchFamily="34" charset="0"/>
              <a:cs typeface="Arial" pitchFamily="34" charset="0"/>
            </a:endParaRPr>
          </a:p>
          <a:p>
            <a:r>
              <a:rPr lang="en-US" sz="3600" dirty="0" smtClean="0">
                <a:solidFill>
                  <a:srgbClr val="00B050"/>
                </a:solidFill>
                <a:latin typeface="Arial" pitchFamily="34" charset="0"/>
                <a:cs typeface="Arial" pitchFamily="34" charset="0"/>
              </a:rPr>
              <a:t>How Do They Vote?</a:t>
            </a:r>
          </a:p>
          <a:p>
            <a:pPr algn="l">
              <a:buFont typeface="Wingdings" pitchFamily="2" charset="2"/>
              <a:buChar char="ü"/>
            </a:pPr>
            <a:r>
              <a:rPr lang="en-US" sz="2800" dirty="0" smtClean="0">
                <a:solidFill>
                  <a:schemeClr val="tx1"/>
                </a:solidFill>
                <a:latin typeface="Arial" pitchFamily="34" charset="0"/>
                <a:cs typeface="Arial" pitchFamily="34" charset="0"/>
              </a:rPr>
              <a:t>One Plant – One Vote</a:t>
            </a:r>
          </a:p>
          <a:p>
            <a:pPr lvl="1" algn="l">
              <a:buFont typeface="Wingdings" pitchFamily="2" charset="2"/>
              <a:buChar char="ü"/>
            </a:pPr>
            <a:r>
              <a:rPr lang="en-US" sz="2400" dirty="0" smtClean="0">
                <a:solidFill>
                  <a:schemeClr val="tx1"/>
                </a:solidFill>
                <a:latin typeface="Arial" pitchFamily="34" charset="0"/>
                <a:cs typeface="Arial" pitchFamily="34" charset="0"/>
              </a:rPr>
              <a:t>All permitted plants</a:t>
            </a:r>
          </a:p>
          <a:p>
            <a:pPr algn="l">
              <a:buFont typeface="Wingdings" pitchFamily="2" charset="2"/>
              <a:buChar char="ü"/>
            </a:pPr>
            <a:r>
              <a:rPr lang="en-US" sz="2800" dirty="0" smtClean="0">
                <a:solidFill>
                  <a:schemeClr val="tx1"/>
                </a:solidFill>
                <a:latin typeface="Arial" pitchFamily="34" charset="0"/>
                <a:cs typeface="Arial" pitchFamily="34" charset="0"/>
              </a:rPr>
              <a:t>Referendum Managed By Agency</a:t>
            </a:r>
          </a:p>
          <a:p>
            <a:pPr algn="l">
              <a:buFont typeface="Wingdings" pitchFamily="2" charset="2"/>
              <a:buChar char="ü"/>
            </a:pPr>
            <a:r>
              <a:rPr lang="en-US" sz="2800" dirty="0" smtClean="0">
                <a:solidFill>
                  <a:schemeClr val="tx1"/>
                </a:solidFill>
                <a:latin typeface="Arial" pitchFamily="34" charset="0"/>
                <a:cs typeface="Arial" pitchFamily="34" charset="0"/>
              </a:rPr>
              <a:t>Agency Audit Pool Population Option</a:t>
            </a:r>
            <a:endParaRPr lang="en-US" sz="2800" dirty="0">
              <a:solidFill>
                <a:schemeClr val="tx1"/>
              </a:solidFill>
              <a:latin typeface="Arial" pitchFamily="34" charset="0"/>
              <a:cs typeface="Arial" pitchFamily="34" charset="0"/>
            </a:endParaRPr>
          </a:p>
          <a:p>
            <a:pPr algn="l"/>
            <a:endParaRPr lang="en-US" sz="3600" dirty="0" smtClean="0">
              <a:solidFill>
                <a:srgbClr val="00B050"/>
              </a:solidFill>
              <a:latin typeface="Arial" pitchFamily="34" charset="0"/>
              <a:cs typeface="Arial" pitchFamily="34" charset="0"/>
            </a:endParaRPr>
          </a:p>
          <a:p>
            <a:pPr algn="l"/>
            <a:endParaRPr lang="en-US" sz="2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0286" y="260648"/>
            <a:ext cx="8563429" cy="794064"/>
          </a:xfrm>
        </p:spPr>
        <p:txBody>
          <a:bodyPr>
            <a:noAutofit/>
          </a:bodyPr>
          <a:lstStyle/>
          <a:p>
            <a:r>
              <a:rPr lang="en-US" sz="2800" dirty="0" smtClean="0">
                <a:solidFill>
                  <a:srgbClr val="00B050"/>
                </a:solidFill>
                <a:latin typeface="Arial" pitchFamily="34" charset="0"/>
                <a:cs typeface="Arial" pitchFamily="34" charset="0"/>
              </a:rPr>
              <a:t>Check-Off </a:t>
            </a:r>
            <a:r>
              <a:rPr lang="en-US" sz="2800" dirty="0">
                <a:solidFill>
                  <a:srgbClr val="00B050"/>
                </a:solidFill>
                <a:latin typeface="Arial" pitchFamily="34" charset="0"/>
                <a:cs typeface="Arial" pitchFamily="34" charset="0"/>
              </a:rPr>
              <a:t>Board </a:t>
            </a:r>
            <a:r>
              <a:rPr lang="en-US" sz="2800" dirty="0" smtClean="0">
                <a:solidFill>
                  <a:srgbClr val="00B050"/>
                </a:solidFill>
                <a:latin typeface="Arial" pitchFamily="34" charset="0"/>
                <a:cs typeface="Arial" pitchFamily="34" charset="0"/>
              </a:rPr>
              <a:t>would manage </a:t>
            </a:r>
            <a:r>
              <a:rPr lang="en-US" sz="2800" dirty="0">
                <a:solidFill>
                  <a:srgbClr val="00B050"/>
                </a:solidFill>
                <a:latin typeface="Arial" pitchFamily="34" charset="0"/>
                <a:cs typeface="Arial" pitchFamily="34" charset="0"/>
              </a:rPr>
              <a:t>the affairs of </a:t>
            </a:r>
            <a:r>
              <a:rPr lang="en-US" sz="2800" dirty="0" smtClean="0">
                <a:solidFill>
                  <a:srgbClr val="00B050"/>
                </a:solidFill>
                <a:latin typeface="Arial" pitchFamily="34" charset="0"/>
                <a:cs typeface="Arial" pitchFamily="34" charset="0"/>
              </a:rPr>
              <a:t>the </a:t>
            </a:r>
            <a:br>
              <a:rPr lang="en-US" sz="2800" dirty="0" smtClean="0">
                <a:solidFill>
                  <a:srgbClr val="00B050"/>
                </a:solidFill>
                <a:latin typeface="Arial" pitchFamily="34" charset="0"/>
                <a:cs typeface="Arial" pitchFamily="34" charset="0"/>
              </a:rPr>
            </a:br>
            <a:r>
              <a:rPr lang="en-US" sz="2800" dirty="0" smtClean="0">
                <a:solidFill>
                  <a:srgbClr val="00B050"/>
                </a:solidFill>
                <a:latin typeface="Arial" pitchFamily="34" charset="0"/>
                <a:cs typeface="Arial" pitchFamily="34" charset="0"/>
              </a:rPr>
              <a:t>program </a:t>
            </a:r>
            <a:r>
              <a:rPr lang="en-US" sz="2800" dirty="0">
                <a:solidFill>
                  <a:srgbClr val="00B050"/>
                </a:solidFill>
                <a:latin typeface="Arial" pitchFamily="34" charset="0"/>
                <a:cs typeface="Arial" pitchFamily="34" charset="0"/>
              </a:rPr>
              <a:t>in compliance with statutory mandates</a:t>
            </a:r>
          </a:p>
        </p:txBody>
      </p:sp>
      <p:sp>
        <p:nvSpPr>
          <p:cNvPr id="4" name="Text Box 3"/>
          <p:cNvSpPr txBox="1">
            <a:spLocks noChangeArrowheads="1"/>
          </p:cNvSpPr>
          <p:nvPr/>
        </p:nvSpPr>
        <p:spPr bwMode="auto">
          <a:xfrm>
            <a:off x="4877347" y="1815750"/>
            <a:ext cx="3685136" cy="532386"/>
          </a:xfrm>
          <a:prstGeom prst="rect">
            <a:avLst/>
          </a:prstGeom>
          <a:solidFill>
            <a:schemeClr val="bg1">
              <a:lumMod val="50000"/>
            </a:schemeClr>
          </a:solidFill>
          <a:ln>
            <a:noFill/>
          </a:ln>
          <a:effectLst/>
          <a:extLst/>
        </p:spPr>
        <p:txBody>
          <a:bodyPr wrap="none" anchor="ctr"/>
          <a:lstStyle/>
          <a:p>
            <a:pPr algn="ctr"/>
            <a:r>
              <a:rPr lang="en-US" dirty="0" smtClean="0">
                <a:solidFill>
                  <a:schemeClr val="bg1"/>
                </a:solidFill>
              </a:rPr>
              <a:t>Federal Agency Oversight</a:t>
            </a:r>
            <a:endParaRPr lang="en-US" dirty="0">
              <a:solidFill>
                <a:schemeClr val="bg1"/>
              </a:solidFill>
            </a:endParaRPr>
          </a:p>
        </p:txBody>
      </p:sp>
      <p:sp>
        <p:nvSpPr>
          <p:cNvPr id="5" name="Rectangle 4"/>
          <p:cNvSpPr>
            <a:spLocks noChangeArrowheads="1"/>
          </p:cNvSpPr>
          <p:nvPr/>
        </p:nvSpPr>
        <p:spPr bwMode="auto">
          <a:xfrm>
            <a:off x="4877348" y="2346548"/>
            <a:ext cx="3687222" cy="3746748"/>
          </a:xfrm>
          <a:prstGeom prst="rect">
            <a:avLst/>
          </a:prstGeom>
          <a:solidFill>
            <a:schemeClr val="bg1">
              <a:lumMod val="95000"/>
            </a:schemeClr>
          </a:solidFill>
          <a:ln>
            <a:noFill/>
          </a:ln>
          <a:effectLst/>
          <a:extLst/>
        </p:spPr>
        <p:txBody>
          <a:bodyPr anchor="ctr" anchorCtr="0"/>
          <a:lstStyle/>
          <a:p>
            <a:pPr marL="111125" indent="-111125">
              <a:spcBef>
                <a:spcPct val="20000"/>
              </a:spcBef>
              <a:buFont typeface="Wingdings" pitchFamily="2" charset="2"/>
              <a:buChar char="§"/>
            </a:pPr>
            <a:r>
              <a:rPr lang="en-US" sz="1600" dirty="0" smtClean="0"/>
              <a:t>Approves board’s annual budget</a:t>
            </a:r>
          </a:p>
          <a:p>
            <a:pPr marL="111125" indent="-111125">
              <a:spcBef>
                <a:spcPct val="20000"/>
              </a:spcBef>
              <a:buFont typeface="Wingdings" pitchFamily="2" charset="2"/>
              <a:buChar char="§"/>
            </a:pPr>
            <a:r>
              <a:rPr lang="en-US" sz="1600" dirty="0" smtClean="0"/>
              <a:t>Reviews </a:t>
            </a:r>
            <a:r>
              <a:rPr lang="en-US" sz="1600" dirty="0"/>
              <a:t>administrative expenses </a:t>
            </a:r>
            <a:endParaRPr lang="en-US" sz="1600" dirty="0" smtClean="0"/>
          </a:p>
          <a:p>
            <a:pPr marL="111125" indent="-111125">
              <a:spcBef>
                <a:spcPct val="20000"/>
              </a:spcBef>
              <a:buFont typeface="Wingdings" pitchFamily="2" charset="2"/>
              <a:buChar char="§"/>
            </a:pPr>
            <a:r>
              <a:rPr lang="en-US" sz="1600" dirty="0" smtClean="0"/>
              <a:t>Approves business plans and contracts</a:t>
            </a:r>
          </a:p>
          <a:p>
            <a:pPr marL="111125" indent="-111125">
              <a:spcBef>
                <a:spcPct val="20000"/>
              </a:spcBef>
              <a:buFont typeface="Wingdings" pitchFamily="2" charset="2"/>
              <a:buChar char="§"/>
            </a:pPr>
            <a:r>
              <a:rPr lang="en-US" sz="1600" dirty="0" smtClean="0"/>
              <a:t>Appoints </a:t>
            </a:r>
            <a:r>
              <a:rPr lang="en-US" sz="1600" dirty="0"/>
              <a:t>board members from industry nominations</a:t>
            </a:r>
          </a:p>
          <a:p>
            <a:pPr marL="111125" indent="-111125">
              <a:spcBef>
                <a:spcPct val="20000"/>
              </a:spcBef>
              <a:buFont typeface="Wingdings" pitchFamily="2" charset="2"/>
              <a:buChar char="§"/>
            </a:pPr>
            <a:r>
              <a:rPr lang="en-US" sz="1600" dirty="0"/>
              <a:t>Attends board </a:t>
            </a:r>
            <a:r>
              <a:rPr lang="en-US" sz="1600" dirty="0" smtClean="0"/>
              <a:t>meetings</a:t>
            </a:r>
            <a:endParaRPr lang="en-US" sz="1600" dirty="0"/>
          </a:p>
          <a:p>
            <a:pPr marL="111125" indent="-111125">
              <a:spcBef>
                <a:spcPct val="20000"/>
              </a:spcBef>
              <a:buFont typeface="Wingdings" pitchFamily="2" charset="2"/>
              <a:buChar char="§"/>
            </a:pPr>
            <a:r>
              <a:rPr lang="en-US" sz="1600" dirty="0" smtClean="0"/>
              <a:t>Has </a:t>
            </a:r>
            <a:r>
              <a:rPr lang="en-US" sz="1600" dirty="0"/>
              <a:t>veto power over fundamental promotion </a:t>
            </a:r>
            <a:r>
              <a:rPr lang="en-US" sz="1600" dirty="0" smtClean="0"/>
              <a:t>messages </a:t>
            </a:r>
            <a:r>
              <a:rPr lang="en-US" sz="1600" dirty="0"/>
              <a:t>under certain circumstances. </a:t>
            </a:r>
          </a:p>
        </p:txBody>
      </p:sp>
      <p:sp>
        <p:nvSpPr>
          <p:cNvPr id="6" name="Text Box 5"/>
          <p:cNvSpPr txBox="1">
            <a:spLocks noChangeArrowheads="1"/>
          </p:cNvSpPr>
          <p:nvPr/>
        </p:nvSpPr>
        <p:spPr bwMode="auto">
          <a:xfrm>
            <a:off x="579430" y="1815750"/>
            <a:ext cx="3718486" cy="532386"/>
          </a:xfrm>
          <a:prstGeom prst="rect">
            <a:avLst/>
          </a:prstGeom>
          <a:solidFill>
            <a:schemeClr val="bg1">
              <a:lumMod val="50000"/>
            </a:schemeClr>
          </a:solidFill>
          <a:ln>
            <a:noFill/>
          </a:ln>
          <a:effectLst/>
          <a:extLst/>
        </p:spPr>
        <p:txBody>
          <a:bodyPr wrap="none" anchor="ctr"/>
          <a:lstStyle/>
          <a:p>
            <a:pPr algn="ctr"/>
            <a:r>
              <a:rPr lang="en-US" dirty="0" smtClean="0">
                <a:solidFill>
                  <a:schemeClr val="bg1"/>
                </a:solidFill>
              </a:rPr>
              <a:t>Board of Directors</a:t>
            </a:r>
            <a:endParaRPr lang="en-US" dirty="0">
              <a:solidFill>
                <a:schemeClr val="bg1"/>
              </a:solidFill>
            </a:endParaRPr>
          </a:p>
        </p:txBody>
      </p:sp>
      <p:sp>
        <p:nvSpPr>
          <p:cNvPr id="7" name="Rectangle 6"/>
          <p:cNvSpPr>
            <a:spLocks noChangeArrowheads="1"/>
          </p:cNvSpPr>
          <p:nvPr/>
        </p:nvSpPr>
        <p:spPr bwMode="auto">
          <a:xfrm>
            <a:off x="594415" y="2348880"/>
            <a:ext cx="3718486" cy="3744416"/>
          </a:xfrm>
          <a:prstGeom prst="rect">
            <a:avLst/>
          </a:prstGeom>
          <a:solidFill>
            <a:schemeClr val="bg1">
              <a:lumMod val="95000"/>
            </a:schemeClr>
          </a:solidFill>
          <a:ln>
            <a:noFill/>
          </a:ln>
          <a:effectLst/>
          <a:extLst/>
        </p:spPr>
        <p:txBody>
          <a:bodyPr anchor="ctr" anchorCtr="0"/>
          <a:lstStyle/>
          <a:p>
            <a:pPr marL="111125" indent="-111125">
              <a:spcBef>
                <a:spcPct val="20000"/>
              </a:spcBef>
              <a:buFont typeface="Wingdings" pitchFamily="2" charset="2"/>
              <a:buChar char="§"/>
            </a:pPr>
            <a:endParaRPr lang="en-US" sz="1600" dirty="0" smtClean="0"/>
          </a:p>
          <a:p>
            <a:pPr marL="111125" indent="-111125">
              <a:spcBef>
                <a:spcPct val="20000"/>
              </a:spcBef>
              <a:buFont typeface="Wingdings" pitchFamily="2" charset="2"/>
              <a:buChar char="§"/>
            </a:pPr>
            <a:r>
              <a:rPr lang="en-US" sz="1600" dirty="0" smtClean="0"/>
              <a:t>Board will manage </a:t>
            </a:r>
            <a:r>
              <a:rPr lang="en-US" sz="1600" dirty="0"/>
              <a:t>the affairs of the program in compliance with </a:t>
            </a:r>
            <a:r>
              <a:rPr lang="en-US" sz="1600" dirty="0" smtClean="0"/>
              <a:t>industry written statutory mandates</a:t>
            </a:r>
          </a:p>
          <a:p>
            <a:pPr marL="568325" lvl="1" indent="-111125">
              <a:spcBef>
                <a:spcPct val="20000"/>
              </a:spcBef>
              <a:buFont typeface="Wingdings" pitchFamily="2" charset="2"/>
              <a:buChar char="§"/>
            </a:pPr>
            <a:r>
              <a:rPr lang="en-US" sz="1600" dirty="0" smtClean="0"/>
              <a:t>Hire staff</a:t>
            </a:r>
            <a:endParaRPr lang="en-US" sz="1600" dirty="0"/>
          </a:p>
          <a:p>
            <a:pPr marL="111125" indent="-111125">
              <a:spcBef>
                <a:spcPct val="20000"/>
              </a:spcBef>
              <a:buFont typeface="Wingdings" pitchFamily="2" charset="2"/>
              <a:buChar char="§"/>
            </a:pPr>
            <a:r>
              <a:rPr lang="en-US" sz="1600" dirty="0" smtClean="0"/>
              <a:t>Board is responsible for protecting the interests of the ready mixed concrete producers paying assessments</a:t>
            </a:r>
          </a:p>
          <a:p>
            <a:pPr marL="406400" lvl="1" indent="-171450">
              <a:spcBef>
                <a:spcPct val="20000"/>
              </a:spcBef>
              <a:buFont typeface="Arial" pitchFamily="34" charset="0"/>
              <a:buChar char="–"/>
            </a:pPr>
            <a:r>
              <a:rPr lang="en-US" sz="1600" dirty="0" smtClean="0"/>
              <a:t>Has fiduciary responsibility </a:t>
            </a:r>
          </a:p>
          <a:p>
            <a:pPr marL="406400" lvl="1" indent="-171450">
              <a:spcBef>
                <a:spcPct val="20000"/>
              </a:spcBef>
              <a:buFont typeface="Arial" pitchFamily="34" charset="0"/>
              <a:buChar char="–"/>
            </a:pPr>
            <a:r>
              <a:rPr lang="en-US" sz="1600" dirty="0" smtClean="0"/>
              <a:t>Approves </a:t>
            </a:r>
            <a:r>
              <a:rPr lang="en-US" sz="1600" dirty="0"/>
              <a:t>program </a:t>
            </a:r>
            <a:r>
              <a:rPr lang="en-US" sz="1600" dirty="0" smtClean="0"/>
              <a:t>funding</a:t>
            </a:r>
          </a:p>
          <a:p>
            <a:pPr marL="406400" lvl="1" indent="-171450">
              <a:spcBef>
                <a:spcPct val="20000"/>
              </a:spcBef>
              <a:buFont typeface="Arial" pitchFamily="34" charset="0"/>
              <a:buChar char="–"/>
            </a:pPr>
            <a:r>
              <a:rPr lang="en-US" sz="1600" dirty="0" smtClean="0"/>
              <a:t>Manages staff</a:t>
            </a:r>
          </a:p>
          <a:p>
            <a:pPr marL="406400" lvl="1" indent="-171450">
              <a:spcBef>
                <a:spcPct val="20000"/>
              </a:spcBef>
              <a:buFont typeface="Arial" pitchFamily="34" charset="0"/>
              <a:buChar char="–"/>
            </a:pPr>
            <a:r>
              <a:rPr lang="en-US" sz="1600" dirty="0" smtClean="0"/>
              <a:t>Communicates </a:t>
            </a:r>
            <a:r>
              <a:rPr lang="en-US" sz="1600" dirty="0"/>
              <a:t>to program </a:t>
            </a:r>
            <a:r>
              <a:rPr lang="en-US" sz="1600" dirty="0" smtClean="0"/>
              <a:t>participants</a:t>
            </a:r>
          </a:p>
          <a:p>
            <a:pPr marL="406400" lvl="1" indent="-171450">
              <a:spcBef>
                <a:spcPct val="20000"/>
              </a:spcBef>
              <a:buFont typeface="Arial" pitchFamily="34" charset="0"/>
              <a:buChar char="–"/>
            </a:pPr>
            <a:r>
              <a:rPr lang="en-US" sz="1600" i="1" u="sng" dirty="0" smtClean="0"/>
              <a:t>Provides ROI evaluation to participants</a:t>
            </a:r>
          </a:p>
          <a:p>
            <a:pPr marL="406400" lvl="1" indent="-171450">
              <a:spcBef>
                <a:spcPct val="20000"/>
              </a:spcBef>
            </a:pPr>
            <a:endParaRPr lang="en-US" sz="1200" dirty="0"/>
          </a:p>
        </p:txBody>
      </p:sp>
      <p:sp>
        <p:nvSpPr>
          <p:cNvPr id="8" name="TextBox 7"/>
          <p:cNvSpPr txBox="1"/>
          <p:nvPr/>
        </p:nvSpPr>
        <p:spPr>
          <a:xfrm>
            <a:off x="13922" y="6642536"/>
            <a:ext cx="2843602" cy="215444"/>
          </a:xfrm>
          <a:prstGeom prst="rect">
            <a:avLst/>
          </a:prstGeom>
          <a:noFill/>
        </p:spPr>
        <p:txBody>
          <a:bodyPr wrap="square" rtlCol="0" anchor="b" anchorCtr="0">
            <a:spAutoFit/>
          </a:bodyPr>
          <a:lstStyle/>
          <a:p>
            <a:pPr marL="228600" indent="-228600">
              <a:buAutoNum type="arabicParenBoth"/>
            </a:pPr>
            <a:r>
              <a:rPr lang="en-US" sz="800" dirty="0" smtClean="0"/>
              <a:t>Limit established by industry representatives</a:t>
            </a:r>
          </a:p>
        </p:txBody>
      </p:sp>
    </p:spTree>
    <p:extLst>
      <p:ext uri="{BB962C8B-B14F-4D97-AF65-F5344CB8AC3E}">
        <p14:creationId xmlns="" xmlns:p14="http://schemas.microsoft.com/office/powerpoint/2010/main" val="15337450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7" name="Title 6"/>
          <p:cNvSpPr>
            <a:spLocks noGrp="1"/>
          </p:cNvSpPr>
          <p:nvPr>
            <p:ph type="ctrTitle"/>
          </p:nvPr>
        </p:nvSpPr>
        <p:spPr>
          <a:xfrm>
            <a:off x="533400" y="0"/>
            <a:ext cx="7772400" cy="1470025"/>
          </a:xfrm>
        </p:spPr>
        <p:txBody>
          <a:bodyPr>
            <a:normAutofit/>
          </a:bodyPr>
          <a:lstStyle/>
          <a:p>
            <a:r>
              <a:rPr lang="en-US" sz="3600" dirty="0" smtClean="0">
                <a:solidFill>
                  <a:srgbClr val="00B050"/>
                </a:solidFill>
                <a:latin typeface="Arial" pitchFamily="34" charset="0"/>
                <a:cs typeface="Arial" pitchFamily="34" charset="0"/>
              </a:rPr>
              <a:t>RMC Check-Off Governance</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1"/>
          </p:nvPr>
        </p:nvSpPr>
        <p:spPr>
          <a:xfrm>
            <a:off x="609600" y="1143000"/>
            <a:ext cx="7696200" cy="4267200"/>
          </a:xfrm>
        </p:spPr>
        <p:txBody>
          <a:bodyPr>
            <a:noAutofit/>
          </a:bodyPr>
          <a:lstStyle/>
          <a:p>
            <a:pPr algn="l">
              <a:buFont typeface="Wingdings" pitchFamily="2" charset="2"/>
              <a:buChar char="ü"/>
            </a:pPr>
            <a:r>
              <a:rPr lang="en-US" sz="2400" dirty="0" smtClean="0">
                <a:solidFill>
                  <a:schemeClr val="tx1"/>
                </a:solidFill>
                <a:latin typeface="Arial" pitchFamily="34" charset="0"/>
                <a:cs typeface="Arial" pitchFamily="34" charset="0"/>
              </a:rPr>
              <a:t>30 member board of directors</a:t>
            </a:r>
          </a:p>
          <a:p>
            <a:pPr lvl="1" algn="l">
              <a:buFont typeface="Wingdings" pitchFamily="2" charset="2"/>
              <a:buChar char="ü"/>
            </a:pPr>
            <a:r>
              <a:rPr lang="en-US" sz="2000" dirty="0" smtClean="0">
                <a:solidFill>
                  <a:schemeClr val="tx1"/>
                </a:solidFill>
                <a:latin typeface="Arial" pitchFamily="34" charset="0"/>
                <a:cs typeface="Arial" pitchFamily="34" charset="0"/>
              </a:rPr>
              <a:t>Nominated by industry</a:t>
            </a:r>
          </a:p>
          <a:p>
            <a:pPr lvl="1" algn="l">
              <a:buFont typeface="Wingdings" pitchFamily="2" charset="2"/>
              <a:buChar char="ü"/>
            </a:pPr>
            <a:r>
              <a:rPr lang="en-US" sz="2000" dirty="0" smtClean="0">
                <a:solidFill>
                  <a:schemeClr val="tx1"/>
                </a:solidFill>
                <a:latin typeface="Arial" pitchFamily="34" charset="0"/>
                <a:cs typeface="Arial" pitchFamily="34" charset="0"/>
              </a:rPr>
              <a:t>Appointed by U.S. agency Secretary</a:t>
            </a:r>
          </a:p>
          <a:p>
            <a:pPr algn="l">
              <a:buFont typeface="Wingdings" pitchFamily="2" charset="2"/>
              <a:buChar char="ü"/>
            </a:pPr>
            <a:r>
              <a:rPr lang="en-US" sz="2400" dirty="0">
                <a:solidFill>
                  <a:schemeClr val="tx1"/>
                </a:solidFill>
                <a:latin typeface="Arial" pitchFamily="34" charset="0"/>
                <a:cs typeface="Arial" pitchFamily="34" charset="0"/>
              </a:rPr>
              <a:t>3</a:t>
            </a:r>
            <a:r>
              <a:rPr lang="en-US" sz="2400" dirty="0" smtClean="0">
                <a:solidFill>
                  <a:schemeClr val="tx1"/>
                </a:solidFill>
                <a:latin typeface="Arial" pitchFamily="34" charset="0"/>
                <a:cs typeface="Arial" pitchFamily="34" charset="0"/>
              </a:rPr>
              <a:t> directors from each of the 10 established affiliate regions</a:t>
            </a:r>
          </a:p>
          <a:p>
            <a:pPr lvl="1" algn="l">
              <a:buFont typeface="Wingdings" pitchFamily="2" charset="2"/>
              <a:buChar char="ü"/>
            </a:pPr>
            <a:r>
              <a:rPr lang="en-US" sz="2000" dirty="0" smtClean="0">
                <a:solidFill>
                  <a:schemeClr val="tx1"/>
                </a:solidFill>
                <a:latin typeface="Arial" pitchFamily="34" charset="0"/>
                <a:cs typeface="Arial" pitchFamily="34" charset="0"/>
              </a:rPr>
              <a:t>Within each region, one director each from pool of small, medium and large producers</a:t>
            </a:r>
          </a:p>
          <a:p>
            <a:pPr lvl="2" algn="l">
              <a:buFont typeface="Wingdings" pitchFamily="2" charset="2"/>
              <a:buChar char="ü"/>
            </a:pPr>
            <a:r>
              <a:rPr lang="en-US" sz="1600" dirty="0" smtClean="0">
                <a:solidFill>
                  <a:schemeClr val="tx1"/>
                </a:solidFill>
                <a:latin typeface="Arial" pitchFamily="34" charset="0"/>
                <a:cs typeface="Arial" pitchFamily="34" charset="0"/>
              </a:rPr>
              <a:t>Size determined by number of plants</a:t>
            </a:r>
            <a:endParaRPr lang="en-US" sz="1600" dirty="0">
              <a:solidFill>
                <a:schemeClr val="tx1"/>
              </a:solidFill>
              <a:latin typeface="Arial" pitchFamily="34" charset="0"/>
              <a:cs typeface="Arial" pitchFamily="34" charset="0"/>
            </a:endParaRPr>
          </a:p>
          <a:p>
            <a:pPr marL="0" lvl="2" algn="l">
              <a:buFont typeface="Wingdings" pitchFamily="2" charset="2"/>
              <a:buChar char="ü"/>
            </a:pPr>
            <a:r>
              <a:rPr lang="en-US" dirty="0" smtClean="0">
                <a:solidFill>
                  <a:schemeClr val="tx1"/>
                </a:solidFill>
                <a:latin typeface="Arial" pitchFamily="34" charset="0"/>
                <a:cs typeface="Arial" pitchFamily="34" charset="0"/>
              </a:rPr>
              <a:t>3 year term of service – limited to 2 consecutive terms</a:t>
            </a:r>
          </a:p>
          <a:p>
            <a:pPr marL="0" lvl="1" algn="l">
              <a:buFont typeface="Wingdings" pitchFamily="2" charset="2"/>
              <a:buChar char="ü"/>
            </a:pPr>
            <a:r>
              <a:rPr lang="en-US" sz="2400" dirty="0" smtClean="0">
                <a:solidFill>
                  <a:schemeClr val="tx1"/>
                </a:solidFill>
                <a:latin typeface="Arial" pitchFamily="34" charset="0"/>
                <a:cs typeface="Arial" pitchFamily="34" charset="0"/>
              </a:rPr>
              <a:t>Companies limited to one representative on Board at any given time.</a:t>
            </a:r>
          </a:p>
          <a:p>
            <a:pPr lvl="2" algn="l"/>
            <a:endParaRPr lang="en-US" sz="16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7" name="Title 6"/>
          <p:cNvSpPr>
            <a:spLocks noGrp="1"/>
          </p:cNvSpPr>
          <p:nvPr>
            <p:ph type="ctrTitle"/>
          </p:nvPr>
        </p:nvSpPr>
        <p:spPr>
          <a:xfrm>
            <a:off x="533400" y="-381000"/>
            <a:ext cx="7772400" cy="1470025"/>
          </a:xfrm>
        </p:spPr>
        <p:txBody>
          <a:bodyPr>
            <a:normAutofit/>
          </a:bodyPr>
          <a:lstStyle/>
          <a:p>
            <a:r>
              <a:rPr lang="en-US" sz="3600" dirty="0" smtClean="0">
                <a:solidFill>
                  <a:srgbClr val="00B050"/>
                </a:solidFill>
                <a:latin typeface="Arial" pitchFamily="34" charset="0"/>
                <a:cs typeface="Arial" pitchFamily="34" charset="0"/>
              </a:rPr>
              <a:t>Check-Off Program Funding</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1"/>
          </p:nvPr>
        </p:nvSpPr>
        <p:spPr>
          <a:xfrm>
            <a:off x="457200" y="762000"/>
            <a:ext cx="7543800" cy="3733800"/>
          </a:xfrm>
        </p:spPr>
        <p:txBody>
          <a:bodyPr>
            <a:noAutofit/>
          </a:bodyPr>
          <a:lstStyle/>
          <a:p>
            <a:pPr algn="l">
              <a:buFont typeface="Wingdings" pitchFamily="2" charset="2"/>
              <a:buChar char="ü"/>
            </a:pPr>
            <a:r>
              <a:rPr lang="en-US" sz="2400" dirty="0" smtClean="0">
                <a:solidFill>
                  <a:schemeClr val="tx1"/>
                </a:solidFill>
                <a:latin typeface="Arial" pitchFamily="34" charset="0"/>
                <a:cs typeface="Arial" pitchFamily="34" charset="0"/>
              </a:rPr>
              <a:t>Regional/State/Local Programming – 45% (Minimum)</a:t>
            </a:r>
          </a:p>
          <a:p>
            <a:pPr lvl="1" algn="l">
              <a:buFont typeface="Wingdings" pitchFamily="2" charset="2"/>
              <a:buChar char="ü"/>
            </a:pPr>
            <a:r>
              <a:rPr lang="en-US" sz="2000" dirty="0" smtClean="0">
                <a:solidFill>
                  <a:schemeClr val="tx1"/>
                </a:solidFill>
                <a:latin typeface="Arial" pitchFamily="34" charset="0"/>
                <a:cs typeface="Arial" pitchFamily="34" charset="0"/>
              </a:rPr>
              <a:t>Project-based</a:t>
            </a:r>
          </a:p>
          <a:p>
            <a:pPr lvl="1" algn="l">
              <a:buFont typeface="Wingdings" pitchFamily="2" charset="2"/>
              <a:buChar char="ü"/>
            </a:pPr>
            <a:r>
              <a:rPr lang="en-US" sz="2000" dirty="0" smtClean="0">
                <a:solidFill>
                  <a:schemeClr val="tx1"/>
                </a:solidFill>
                <a:latin typeface="Arial" pitchFamily="34" charset="0"/>
                <a:cs typeface="Arial" pitchFamily="34" charset="0"/>
              </a:rPr>
              <a:t>Funding distributed in similar fashion as RMCRE Foundation </a:t>
            </a:r>
          </a:p>
          <a:p>
            <a:pPr lvl="1" algn="l">
              <a:buFont typeface="Wingdings" pitchFamily="2" charset="2"/>
              <a:buChar char="ü"/>
            </a:pPr>
            <a:r>
              <a:rPr lang="en-US" sz="2000" dirty="0" smtClean="0">
                <a:solidFill>
                  <a:schemeClr val="tx1"/>
                </a:solidFill>
                <a:latin typeface="Arial" pitchFamily="34" charset="0"/>
                <a:cs typeface="Arial" pitchFamily="34" charset="0"/>
              </a:rPr>
              <a:t>Should not effect funding mechanisms already in place</a:t>
            </a:r>
          </a:p>
          <a:p>
            <a:pPr algn="l">
              <a:buFont typeface="Wingdings" pitchFamily="2" charset="2"/>
              <a:buChar char="ü"/>
            </a:pPr>
            <a:r>
              <a:rPr lang="en-US" sz="2400" dirty="0" smtClean="0">
                <a:solidFill>
                  <a:schemeClr val="tx1"/>
                </a:solidFill>
                <a:latin typeface="Arial" pitchFamily="34" charset="0"/>
                <a:cs typeface="Arial" pitchFamily="34" charset="0"/>
              </a:rPr>
              <a:t>Administrative – 10% Maximum</a:t>
            </a:r>
          </a:p>
          <a:p>
            <a:pPr lvl="1" algn="l">
              <a:buFont typeface="Wingdings" pitchFamily="2" charset="2"/>
              <a:buChar char="ü"/>
            </a:pPr>
            <a:r>
              <a:rPr lang="en-US" sz="2000" dirty="0" smtClean="0">
                <a:solidFill>
                  <a:schemeClr val="tx1"/>
                </a:solidFill>
                <a:latin typeface="Arial" pitchFamily="34" charset="0"/>
                <a:cs typeface="Arial" pitchFamily="34" charset="0"/>
              </a:rPr>
              <a:t>Reimburse agency for costs associated with management of check-off program</a:t>
            </a:r>
          </a:p>
          <a:p>
            <a:pPr lvl="1" algn="l">
              <a:buFont typeface="Wingdings" pitchFamily="2" charset="2"/>
              <a:buChar char="ü"/>
            </a:pPr>
            <a:r>
              <a:rPr lang="en-US" sz="2000" dirty="0" smtClean="0">
                <a:solidFill>
                  <a:schemeClr val="tx1"/>
                </a:solidFill>
                <a:latin typeface="Arial" pitchFamily="34" charset="0"/>
                <a:cs typeface="Arial" pitchFamily="34" charset="0"/>
              </a:rPr>
              <a:t>Staff, overhead</a:t>
            </a:r>
          </a:p>
          <a:p>
            <a:pPr lvl="1" algn="l">
              <a:buFont typeface="Wingdings" pitchFamily="2" charset="2"/>
              <a:buChar char="ü"/>
            </a:pPr>
            <a:r>
              <a:rPr lang="en-US" sz="2000" dirty="0" smtClean="0">
                <a:solidFill>
                  <a:schemeClr val="tx1"/>
                </a:solidFill>
                <a:latin typeface="Arial" pitchFamily="34" charset="0"/>
                <a:cs typeface="Arial" pitchFamily="34" charset="0"/>
              </a:rPr>
              <a:t>Cost of referendum</a:t>
            </a:r>
          </a:p>
          <a:p>
            <a:pPr lvl="1" algn="l">
              <a:buFont typeface="Wingdings" pitchFamily="2" charset="2"/>
              <a:buChar char="ü"/>
            </a:pPr>
            <a:r>
              <a:rPr lang="en-US" sz="2000" dirty="0" smtClean="0">
                <a:solidFill>
                  <a:schemeClr val="tx1"/>
                </a:solidFill>
                <a:latin typeface="Arial" pitchFamily="34" charset="0"/>
                <a:cs typeface="Arial" pitchFamily="34" charset="0"/>
              </a:rPr>
              <a:t>Communications</a:t>
            </a:r>
          </a:p>
          <a:p>
            <a:pPr algn="l">
              <a:buFont typeface="Wingdings" pitchFamily="2" charset="2"/>
              <a:buChar char="ü"/>
            </a:pPr>
            <a:r>
              <a:rPr lang="en-US" sz="2400" dirty="0" smtClean="0">
                <a:solidFill>
                  <a:schemeClr val="tx1"/>
                </a:solidFill>
                <a:latin typeface="Arial" pitchFamily="34" charset="0"/>
                <a:cs typeface="Arial" pitchFamily="34" charset="0"/>
              </a:rPr>
              <a:t>National Programming – What’s Left</a:t>
            </a:r>
          </a:p>
          <a:p>
            <a:pPr lvl="1" algn="l">
              <a:buFont typeface="Wingdings" pitchFamily="2" charset="2"/>
              <a:buChar char="ü"/>
            </a:pPr>
            <a:r>
              <a:rPr lang="en-US" sz="2000" dirty="0" smtClean="0">
                <a:solidFill>
                  <a:schemeClr val="tx1"/>
                </a:solidFill>
                <a:latin typeface="Arial" pitchFamily="34" charset="0"/>
                <a:cs typeface="Arial" pitchFamily="34" charset="0"/>
              </a:rPr>
              <a:t>Promotion, Research, Education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5702967" y="5867401"/>
            <a:ext cx="3441033" cy="990600"/>
          </a:xfrm>
          <a:prstGeom prst="rect">
            <a:avLst/>
          </a:prstGeom>
          <a:noFill/>
          <a:ln w="9525">
            <a:noFill/>
            <a:miter lim="800000"/>
            <a:headEnd/>
            <a:tailEnd/>
          </a:ln>
          <a:effectLst/>
        </p:spPr>
      </p:pic>
      <p:sp>
        <p:nvSpPr>
          <p:cNvPr id="7" name="Title 6"/>
          <p:cNvSpPr>
            <a:spLocks noGrp="1"/>
          </p:cNvSpPr>
          <p:nvPr>
            <p:ph type="ctrTitle"/>
          </p:nvPr>
        </p:nvSpPr>
        <p:spPr>
          <a:xfrm>
            <a:off x="0" y="0"/>
            <a:ext cx="9144000" cy="1470025"/>
          </a:xfrm>
        </p:spPr>
        <p:txBody>
          <a:bodyPr>
            <a:normAutofit/>
          </a:bodyPr>
          <a:lstStyle/>
          <a:p>
            <a:r>
              <a:rPr lang="en-US" sz="3600" dirty="0" smtClean="0">
                <a:solidFill>
                  <a:srgbClr val="00B050"/>
                </a:solidFill>
                <a:latin typeface="Arial" pitchFamily="34" charset="0"/>
                <a:cs typeface="Arial" pitchFamily="34" charset="0"/>
              </a:rPr>
              <a:t>Check-Off Program Funding</a:t>
            </a:r>
            <a:endParaRPr lang="en-US" sz="3600" dirty="0">
              <a:solidFill>
                <a:srgbClr val="00B050"/>
              </a:solidFill>
              <a:latin typeface="Arial" pitchFamily="34" charset="0"/>
              <a:cs typeface="Arial" pitchFamily="34" charset="0"/>
            </a:endParaRPr>
          </a:p>
        </p:txBody>
      </p:sp>
      <p:sp>
        <p:nvSpPr>
          <p:cNvPr id="5" name="Subtitle 4"/>
          <p:cNvSpPr>
            <a:spLocks noGrp="1"/>
          </p:cNvSpPr>
          <p:nvPr>
            <p:ph type="subTitle" idx="1"/>
          </p:nvPr>
        </p:nvSpPr>
        <p:spPr>
          <a:xfrm>
            <a:off x="609600" y="1219200"/>
            <a:ext cx="8077200" cy="4572000"/>
          </a:xfrm>
        </p:spPr>
        <p:txBody>
          <a:bodyPr>
            <a:noAutofit/>
          </a:bodyPr>
          <a:lstStyle/>
          <a:p>
            <a:pPr algn="l"/>
            <a:endParaRPr lang="en-US" sz="2000" dirty="0" smtClean="0">
              <a:solidFill>
                <a:schemeClr val="tx1"/>
              </a:solidFill>
              <a:latin typeface="Arial" pitchFamily="34" charset="0"/>
              <a:cs typeface="Arial" pitchFamily="34" charset="0"/>
            </a:endParaRPr>
          </a:p>
        </p:txBody>
      </p:sp>
      <p:graphicFrame>
        <p:nvGraphicFramePr>
          <p:cNvPr id="6" name="Diagram 5"/>
          <p:cNvGraphicFramePr/>
          <p:nvPr/>
        </p:nvGraphicFramePr>
        <p:xfrm>
          <a:off x="1143000" y="1397000"/>
          <a:ext cx="64770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djohnson\Local Settings\Temporary Internet Files\Content.IE5\Q60XINSX\MC900441310[1].png"/>
          <p:cNvPicPr>
            <a:picLocks noChangeAspect="1" noChangeArrowheads="1"/>
          </p:cNvPicPr>
          <p:nvPr/>
        </p:nvPicPr>
        <p:blipFill>
          <a:blip r:embed="rId3" cstate="print"/>
          <a:srcRect/>
          <a:stretch>
            <a:fillRect/>
          </a:stretch>
        </p:blipFill>
        <p:spPr bwMode="auto">
          <a:xfrm>
            <a:off x="2438400" y="1219200"/>
            <a:ext cx="4267200" cy="4207099"/>
          </a:xfrm>
          <a:prstGeom prst="rect">
            <a:avLst/>
          </a:prstGeom>
          <a:noFill/>
        </p:spPr>
      </p:pic>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sz="5300" dirty="0"/>
          </a:p>
        </p:txBody>
      </p:sp>
      <p:sp>
        <p:nvSpPr>
          <p:cNvPr id="9" name="Content Placeholder 8"/>
          <p:cNvSpPr>
            <a:spLocks noGrp="1"/>
          </p:cNvSpPr>
          <p:nvPr>
            <p:ph idx="4294967295"/>
          </p:nvPr>
        </p:nvSpPr>
        <p:spPr>
          <a:xfrm>
            <a:off x="228600" y="177800"/>
            <a:ext cx="8915400" cy="1728788"/>
          </a:xfrm>
        </p:spPr>
        <p:txBody>
          <a:bodyPr>
            <a:normAutofit fontScale="55000" lnSpcReduction="20000"/>
          </a:bodyPr>
          <a:lstStyle/>
          <a:p>
            <a:pPr algn="ctr">
              <a:buNone/>
            </a:pPr>
            <a:r>
              <a:rPr lang="en-US" sz="4600" b="1" dirty="0" smtClean="0">
                <a:solidFill>
                  <a:srgbClr val="00B050"/>
                </a:solidFill>
              </a:rPr>
              <a:t>READY MIXED CONCRETE</a:t>
            </a:r>
          </a:p>
          <a:p>
            <a:pPr algn="ctr">
              <a:buNone/>
            </a:pPr>
            <a:r>
              <a:rPr lang="en-US" sz="4600" b="1" dirty="0" smtClean="0">
                <a:solidFill>
                  <a:srgbClr val="00B050"/>
                </a:solidFill>
              </a:rPr>
              <a:t>CHECK-OFF INITIATIVE</a:t>
            </a:r>
          </a:p>
          <a:p>
            <a:pPr>
              <a:buNone/>
            </a:pPr>
            <a:endParaRPr lang="en-US" dirty="0" smtClean="0"/>
          </a:p>
          <a:p>
            <a:pPr>
              <a:buNone/>
            </a:pPr>
            <a:r>
              <a:rPr lang="en-US" sz="5700" dirty="0" smtClean="0"/>
              <a:t>Questions?</a:t>
            </a:r>
            <a:endParaRPr lang="en-US" sz="5700" dirty="0"/>
          </a:p>
        </p:txBody>
      </p:sp>
      <p:pic>
        <p:nvPicPr>
          <p:cNvPr id="4" name="Picture 3"/>
          <p:cNvPicPr>
            <a:picLocks noChangeAspect="1" noChangeArrowheads="1"/>
          </p:cNvPicPr>
          <p:nvPr/>
        </p:nvPicPr>
        <p:blipFill>
          <a:blip r:embed="rId4" cstate="print"/>
          <a:srcRect/>
          <a:stretch>
            <a:fillRect/>
          </a:stretch>
        </p:blipFill>
        <p:spPr bwMode="auto">
          <a:xfrm>
            <a:off x="5702968" y="5867401"/>
            <a:ext cx="3441033"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6147" name="Rectangle 3"/>
          <p:cNvSpPr>
            <a:spLocks noChangeArrowheads="1"/>
          </p:cNvSpPr>
          <p:nvPr/>
        </p:nvSpPr>
        <p:spPr bwMode="auto">
          <a:xfrm>
            <a:off x="0" y="0"/>
            <a:ext cx="9144000" cy="1295400"/>
          </a:xfrm>
          <a:prstGeom prst="rect">
            <a:avLst/>
          </a:prstGeom>
          <a:noFill/>
          <a:ln w="9525">
            <a:noFill/>
            <a:miter lim="800000"/>
            <a:headEnd/>
            <a:tailEnd/>
          </a:ln>
        </p:spPr>
        <p:txBody>
          <a:bodyPr anchor="ctr"/>
          <a:lstStyle/>
          <a:p>
            <a:pPr algn="ctr" eaLnBrk="0" hangingPunct="0"/>
            <a:endParaRPr lang="en-US" sz="4400" b="1" dirty="0"/>
          </a:p>
        </p:txBody>
      </p:sp>
      <p:pic>
        <p:nvPicPr>
          <p:cNvPr id="223233" name="Picture 1"/>
          <p:cNvPicPr>
            <a:picLocks noChangeAspect="1" noChangeArrowheads="1"/>
          </p:cNvPicPr>
          <p:nvPr/>
        </p:nvPicPr>
        <p:blipFill>
          <a:blip r:embed="rId3" cstate="print"/>
          <a:srcRect/>
          <a:stretch>
            <a:fillRect/>
          </a:stretch>
        </p:blipFill>
        <p:spPr bwMode="auto">
          <a:xfrm>
            <a:off x="2438400" y="381000"/>
            <a:ext cx="4224307" cy="4953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533400"/>
            <a:ext cx="9144000" cy="1077218"/>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Educating Our Industry</a:t>
            </a:r>
            <a:endParaRPr lang="en-US" sz="3200" b="1" dirty="0">
              <a:latin typeface="+mj-lt"/>
              <a:cs typeface="Arial" pitchFamily="34" charset="0"/>
            </a:endParaRPr>
          </a:p>
        </p:txBody>
      </p:sp>
      <p:pic>
        <p:nvPicPr>
          <p:cNvPr id="444418" name="Picture 2" descr="http://www.nrmca.org/products/images/500x100-Work-Hard-EdPage.jpg"/>
          <p:cNvPicPr>
            <a:picLocks noChangeAspect="1" noChangeArrowheads="1"/>
          </p:cNvPicPr>
          <p:nvPr/>
        </p:nvPicPr>
        <p:blipFill>
          <a:blip r:embed="rId3" cstate="print"/>
          <a:srcRect/>
          <a:stretch>
            <a:fillRect/>
          </a:stretch>
        </p:blipFill>
        <p:spPr bwMode="auto">
          <a:xfrm>
            <a:off x="457200" y="2514600"/>
            <a:ext cx="8382000" cy="1676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533400"/>
            <a:ext cx="9144000" cy="1077218"/>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Educating Our Industry</a:t>
            </a:r>
            <a:endParaRPr lang="en-US" sz="3200" b="1" dirty="0">
              <a:latin typeface="+mj-lt"/>
              <a:cs typeface="Arial" pitchFamily="34" charset="0"/>
            </a:endParaRPr>
          </a:p>
        </p:txBody>
      </p:sp>
      <p:pic>
        <p:nvPicPr>
          <p:cNvPr id="235521" name="Picture 1"/>
          <p:cNvPicPr>
            <a:picLocks noChangeAspect="1" noChangeArrowheads="1"/>
          </p:cNvPicPr>
          <p:nvPr/>
        </p:nvPicPr>
        <p:blipFill>
          <a:blip r:embed="rId3" cstate="print"/>
          <a:srcRect/>
          <a:stretch>
            <a:fillRect/>
          </a:stretch>
        </p:blipFill>
        <p:spPr bwMode="auto">
          <a:xfrm>
            <a:off x="3352800" y="2743200"/>
            <a:ext cx="2335213" cy="1539875"/>
          </a:xfrm>
          <a:prstGeom prst="rect">
            <a:avLst/>
          </a:prstGeom>
          <a:noFill/>
          <a:ln w="9525">
            <a:noFill/>
            <a:miter lim="800000"/>
            <a:headEnd/>
            <a:tailEnd/>
          </a:ln>
          <a:effectLst/>
        </p:spPr>
      </p:pic>
      <p:pic>
        <p:nvPicPr>
          <p:cNvPr id="235522" name="Picture 2"/>
          <p:cNvPicPr>
            <a:picLocks noChangeAspect="1" noChangeArrowheads="1"/>
          </p:cNvPicPr>
          <p:nvPr/>
        </p:nvPicPr>
        <p:blipFill>
          <a:blip r:embed="rId4" cstate="print"/>
          <a:srcRect/>
          <a:stretch>
            <a:fillRect/>
          </a:stretch>
        </p:blipFill>
        <p:spPr bwMode="auto">
          <a:xfrm>
            <a:off x="685800" y="2438400"/>
            <a:ext cx="2419350" cy="2236788"/>
          </a:xfrm>
          <a:prstGeom prst="rect">
            <a:avLst/>
          </a:prstGeom>
          <a:noFill/>
          <a:ln w="9525">
            <a:noFill/>
            <a:miter lim="800000"/>
            <a:headEnd/>
            <a:tailEnd/>
          </a:ln>
          <a:effectLst/>
        </p:spPr>
      </p:pic>
      <p:pic>
        <p:nvPicPr>
          <p:cNvPr id="235523" name="Picture 3"/>
          <p:cNvPicPr>
            <a:picLocks noChangeAspect="1" noChangeArrowheads="1"/>
          </p:cNvPicPr>
          <p:nvPr/>
        </p:nvPicPr>
        <p:blipFill>
          <a:blip r:embed="rId5" cstate="print"/>
          <a:srcRect/>
          <a:stretch>
            <a:fillRect/>
          </a:stretch>
        </p:blipFill>
        <p:spPr bwMode="auto">
          <a:xfrm>
            <a:off x="6019800" y="2743200"/>
            <a:ext cx="2335213" cy="1828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pPr>
              <a:buFont typeface="Arial" pitchFamily="34" charset="0"/>
              <a:buChar char="•"/>
            </a:pPr>
            <a:r>
              <a:rPr lang="en-US" dirty="0" smtClean="0">
                <a:solidFill>
                  <a:schemeClr val="tx1"/>
                </a:solidFill>
              </a:rPr>
              <a:t>Concrete Delivery Professional (</a:t>
            </a:r>
            <a:r>
              <a:rPr lang="en-US" dirty="0" err="1" smtClean="0">
                <a:solidFill>
                  <a:schemeClr val="tx1"/>
                </a:solidFill>
              </a:rPr>
              <a:t>CDP</a:t>
            </a:r>
            <a:r>
              <a:rPr lang="en-US" dirty="0" smtClean="0">
                <a:solidFill>
                  <a:schemeClr val="tx1"/>
                </a:solidFill>
              </a:rPr>
              <a:t>)Online</a:t>
            </a:r>
          </a:p>
          <a:p>
            <a:pPr>
              <a:buFont typeface="Arial" pitchFamily="34" charset="0"/>
              <a:buChar char="•"/>
            </a:pPr>
            <a:r>
              <a:rPr lang="en-US" dirty="0" smtClean="0">
                <a:solidFill>
                  <a:schemeClr val="tx1"/>
                </a:solidFill>
              </a:rPr>
              <a:t>NRMCA Safety Certification Online</a:t>
            </a:r>
          </a:p>
          <a:p>
            <a:pPr>
              <a:buFont typeface="Arial" pitchFamily="34" charset="0"/>
              <a:buChar char="•"/>
            </a:pPr>
            <a:r>
              <a:rPr lang="en-US" dirty="0" smtClean="0">
                <a:solidFill>
                  <a:schemeClr val="tx1"/>
                </a:solidFill>
              </a:rPr>
              <a:t>Pay-Per-View Videos</a:t>
            </a:r>
          </a:p>
          <a:p>
            <a:pPr>
              <a:buFont typeface="Arial" pitchFamily="34" charset="0"/>
              <a:buChar char="•"/>
            </a:pPr>
            <a:r>
              <a:rPr lang="en-US" dirty="0" smtClean="0">
                <a:solidFill>
                  <a:schemeClr val="tx1"/>
                </a:solidFill>
              </a:rPr>
              <a:t>Dispatcher Training Online</a:t>
            </a:r>
          </a:p>
          <a:p>
            <a:pPr>
              <a:buFont typeface="Arial" pitchFamily="34" charset="0"/>
              <a:buChar char="•"/>
            </a:pPr>
            <a:r>
              <a:rPr lang="en-US" dirty="0" smtClean="0">
                <a:solidFill>
                  <a:schemeClr val="tx1"/>
                </a:solidFill>
              </a:rPr>
              <a:t>Concrete Durability Course Online</a:t>
            </a:r>
            <a:endParaRPr lang="en-US" dirty="0">
              <a:solidFill>
                <a:schemeClr val="tx1"/>
              </a:solidFill>
            </a:endParaRPr>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533400"/>
            <a:ext cx="9144000" cy="1077218"/>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Educating Our Industry</a:t>
            </a:r>
            <a:endParaRPr lang="en-US" sz="3200" b="1" dirty="0">
              <a:latin typeface="+mj-lt"/>
              <a:cs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Online Safety Series</a:t>
            </a:r>
            <a:endParaRPr lang="en-US" dirty="0"/>
          </a:p>
        </p:txBody>
      </p:sp>
      <p:pic>
        <p:nvPicPr>
          <p:cNvPr id="4" name="Content Placeholder 3" descr="online_safety_thumb.jpg"/>
          <p:cNvPicPr>
            <a:picLocks noGrp="1" noChangeAspect="1"/>
          </p:cNvPicPr>
          <p:nvPr>
            <p:ph idx="1"/>
          </p:nvPr>
        </p:nvPicPr>
        <p:blipFill>
          <a:blip r:embed="rId3" cstate="print"/>
          <a:stretch>
            <a:fillRect/>
          </a:stretch>
        </p:blipFill>
        <p:spPr>
          <a:xfrm>
            <a:off x="2743200" y="1828800"/>
            <a:ext cx="3771900" cy="37719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9" name="Content Placeholder 8"/>
          <p:cNvSpPr>
            <a:spLocks noGrp="1"/>
          </p:cNvSpPr>
          <p:nvPr>
            <p:ph idx="1"/>
          </p:nvPr>
        </p:nvSpPr>
        <p:spPr>
          <a:xfrm>
            <a:off x="533400" y="1295400"/>
            <a:ext cx="8229600" cy="4016828"/>
          </a:xfrm>
        </p:spPr>
        <p:txBody>
          <a:bodyPr/>
          <a:lstStyle/>
          <a:p>
            <a:pPr>
              <a:spcBef>
                <a:spcPts val="0"/>
              </a:spcBef>
              <a:buFont typeface="Arial" pitchFamily="34" charset="0"/>
              <a:buChar char="•"/>
            </a:pPr>
            <a:r>
              <a:rPr lang="en-US" dirty="0" smtClean="0">
                <a:solidFill>
                  <a:schemeClr val="tx1"/>
                </a:solidFill>
              </a:rPr>
              <a:t>Mandatory Actions &amp; Compliance</a:t>
            </a:r>
          </a:p>
          <a:p>
            <a:pPr lvl="1">
              <a:spcBef>
                <a:spcPts val="0"/>
              </a:spcBef>
              <a:buFont typeface="Arial" pitchFamily="34" charset="0"/>
              <a:buChar char="•"/>
            </a:pPr>
            <a:r>
              <a:rPr lang="en-US" sz="2400" i="1" dirty="0" smtClean="0">
                <a:solidFill>
                  <a:schemeClr val="tx1"/>
                </a:solidFill>
              </a:rPr>
              <a:t>Safety, plant operations, environmental, TRI Reporting, hours of service, etc.</a:t>
            </a:r>
          </a:p>
          <a:p>
            <a:pPr>
              <a:spcBef>
                <a:spcPts val="0"/>
              </a:spcBef>
              <a:buFont typeface="Arial" pitchFamily="34" charset="0"/>
              <a:buChar char="•"/>
            </a:pPr>
            <a:r>
              <a:rPr lang="en-US" dirty="0" smtClean="0">
                <a:solidFill>
                  <a:schemeClr val="tx1"/>
                </a:solidFill>
              </a:rPr>
              <a:t>Increasing Producer Profitability</a:t>
            </a:r>
          </a:p>
          <a:p>
            <a:pPr lvl="1">
              <a:spcBef>
                <a:spcPts val="0"/>
              </a:spcBef>
              <a:buFont typeface="Arial" pitchFamily="34" charset="0"/>
              <a:buChar char="•"/>
            </a:pPr>
            <a:r>
              <a:rPr lang="en-US" sz="2400" i="1" dirty="0" smtClean="0">
                <a:solidFill>
                  <a:schemeClr val="tx1"/>
                </a:solidFill>
              </a:rPr>
              <a:t>CDP, Improving Concrete Quality, Sales Training, etc.</a:t>
            </a:r>
          </a:p>
          <a:p>
            <a:pPr>
              <a:spcBef>
                <a:spcPts val="0"/>
              </a:spcBef>
              <a:buFont typeface="Arial" pitchFamily="34" charset="0"/>
              <a:buChar char="•"/>
            </a:pPr>
            <a:r>
              <a:rPr lang="en-US" dirty="0" smtClean="0">
                <a:solidFill>
                  <a:schemeClr val="tx1"/>
                </a:solidFill>
              </a:rPr>
              <a:t>Teambuilding through Individual Employee Engagement</a:t>
            </a:r>
          </a:p>
          <a:p>
            <a:pPr lvl="1">
              <a:spcBef>
                <a:spcPts val="0"/>
              </a:spcBef>
              <a:buFont typeface="Arial" pitchFamily="34" charset="0"/>
              <a:buChar char="•"/>
            </a:pPr>
            <a:r>
              <a:rPr lang="en-US" sz="2400" i="1" dirty="0" smtClean="0">
                <a:solidFill>
                  <a:schemeClr val="tx1"/>
                </a:solidFill>
              </a:rPr>
              <a:t>Developing Industry Leaders, STEPS, etc.</a:t>
            </a:r>
          </a:p>
          <a:p>
            <a:pPr lvl="1">
              <a:spcBef>
                <a:spcPts val="0"/>
              </a:spcBef>
              <a:buFont typeface="Arial" pitchFamily="34" charset="0"/>
              <a:buChar char="•"/>
            </a:pPr>
            <a:endParaRPr lang="en-US" dirty="0" smtClean="0"/>
          </a:p>
          <a:p>
            <a:pPr>
              <a:spcBef>
                <a:spcPts val="0"/>
              </a:spcBef>
              <a:buFont typeface="Arial" pitchFamily="34" charset="0"/>
              <a:buChar char="•"/>
            </a:pPr>
            <a:endParaRPr lang="en-US" dirty="0" smtClean="0"/>
          </a:p>
          <a:p>
            <a:pPr>
              <a:spcBef>
                <a:spcPts val="0"/>
              </a:spcBef>
              <a:buFont typeface="Arial" pitchFamily="34" charset="0"/>
              <a:buChar char="•"/>
            </a:pPr>
            <a:endParaRPr lang="en-US" dirty="0" smtClean="0"/>
          </a:p>
          <a:p>
            <a:pPr lvl="1">
              <a:spcBef>
                <a:spcPts val="0"/>
              </a:spcBef>
              <a:buFont typeface="Arial" pitchFamily="34" charset="0"/>
              <a:buChar char="•"/>
            </a:pPr>
            <a:endParaRPr lang="en-US" dirty="0"/>
          </a:p>
        </p:txBody>
      </p:sp>
      <p:sp>
        <p:nvSpPr>
          <p:cNvPr id="4" name="Date Placeholder 2"/>
          <p:cNvSpPr>
            <a:spLocks noGrp="1"/>
          </p:cNvSpPr>
          <p:nvPr>
            <p:ph type="dt" sz="half" idx="4294967295"/>
          </p:nvPr>
        </p:nvSpPr>
        <p:spPr>
          <a:xfrm>
            <a:off x="0" y="6356350"/>
            <a:ext cx="2133600" cy="365125"/>
          </a:xfrm>
          <a:prstGeom prst="rect">
            <a:avLst/>
          </a:prstGeom>
        </p:spPr>
        <p:txBody>
          <a:bodyPr/>
          <a:lstStyle/>
          <a:p>
            <a:pPr>
              <a:defRPr/>
            </a:pPr>
            <a:r>
              <a:rPr lang="en-US" dirty="0"/>
              <a:t>              </a:t>
            </a:r>
            <a:endParaRPr lang="en-US" altLang="en-US" dirty="0"/>
          </a:p>
        </p:txBody>
      </p:sp>
      <p:sp>
        <p:nvSpPr>
          <p:cNvPr id="8195" name="Rectangle 2"/>
          <p:cNvSpPr>
            <a:spLocks noChangeArrowheads="1"/>
          </p:cNvSpPr>
          <p:nvPr/>
        </p:nvSpPr>
        <p:spPr bwMode="auto">
          <a:xfrm>
            <a:off x="381000" y="1371600"/>
            <a:ext cx="8077200" cy="4267200"/>
          </a:xfrm>
          <a:prstGeom prst="rect">
            <a:avLst/>
          </a:prstGeom>
          <a:noFill/>
          <a:ln w="9525">
            <a:noFill/>
            <a:miter lim="800000"/>
            <a:headEnd/>
            <a:tailEnd/>
          </a:ln>
        </p:spPr>
        <p:txBody>
          <a:bodyPr anchor="ctr"/>
          <a:lstStyle/>
          <a:p>
            <a:endParaRPr lang="en-US" sz="4000" dirty="0" smtClean="0">
              <a:latin typeface="Arial" pitchFamily="34" charset="0"/>
              <a:cs typeface="Arial" pitchFamily="34" charset="0"/>
            </a:endParaRPr>
          </a:p>
        </p:txBody>
      </p:sp>
      <p:sp>
        <p:nvSpPr>
          <p:cNvPr id="8196" name="Rectangle 4"/>
          <p:cNvSpPr>
            <a:spLocks noChangeArrowheads="1"/>
          </p:cNvSpPr>
          <p:nvPr/>
        </p:nvSpPr>
        <p:spPr bwMode="auto">
          <a:xfrm>
            <a:off x="0" y="228600"/>
            <a:ext cx="9144000" cy="1077218"/>
          </a:xfrm>
          <a:prstGeom prst="rect">
            <a:avLst/>
          </a:prstGeom>
          <a:noFill/>
          <a:ln w="9525">
            <a:noFill/>
            <a:miter lim="800000"/>
            <a:headEnd/>
            <a:tailEnd/>
          </a:ln>
        </p:spPr>
        <p:txBody>
          <a:bodyPr wrap="square">
            <a:spAutoFit/>
          </a:bodyPr>
          <a:lstStyle/>
          <a:p>
            <a:pPr algn="ctr"/>
            <a:r>
              <a:rPr lang="en-US" sz="3200" b="1" dirty="0" smtClean="0">
                <a:latin typeface="+mj-lt"/>
                <a:cs typeface="Arial" pitchFamily="34" charset="0"/>
              </a:rPr>
              <a:t>The Benefits of Belonging</a:t>
            </a:r>
          </a:p>
          <a:p>
            <a:pPr algn="ctr"/>
            <a:r>
              <a:rPr lang="en-US" sz="3200" b="1" dirty="0" smtClean="0">
                <a:latin typeface="+mj-lt"/>
                <a:cs typeface="Arial" pitchFamily="34" charset="0"/>
              </a:rPr>
              <a:t>Educating Our Industry</a:t>
            </a:r>
            <a:endParaRPr lang="en-US" sz="3200" b="1" dirty="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t>Driver Recruitment &amp; Retention</a:t>
            </a:r>
            <a:endParaRPr lang="en-US" dirty="0"/>
          </a:p>
        </p:txBody>
      </p:sp>
      <p:pic>
        <p:nvPicPr>
          <p:cNvPr id="571394" name="Picture 2" descr="Q:\NRMCA CONCRETEWORKS\2014 ConcreteWorks-Indy\Photos\Glenns Site Photos\IMG_3769.JPG"/>
          <p:cNvPicPr>
            <a:picLocks noGrp="1" noChangeAspect="1" noChangeArrowheads="1"/>
          </p:cNvPicPr>
          <p:nvPr>
            <p:ph idx="1"/>
          </p:nvPr>
        </p:nvPicPr>
        <p:blipFill>
          <a:blip r:embed="rId3" cstate="print"/>
          <a:srcRect/>
          <a:stretch>
            <a:fillRect/>
          </a:stretch>
        </p:blipFill>
        <p:spPr bwMode="auto">
          <a:xfrm>
            <a:off x="1559718" y="1600200"/>
            <a:ext cx="6024563" cy="401637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pIU90vQmUiaqr2xeLv8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8KSTpavWEOq70ptUPVt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OGTBRZwWEuD9xAPP1qn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6ACOsKtPUWQr2YdYli_KQ"/>
</p:tagLst>
</file>

<file path=ppt/theme/theme1.xml><?xml version="1.0" encoding="utf-8"?>
<a:theme xmlns:a="http://schemas.openxmlformats.org/drawingml/2006/main" name="NRMCA Master Sept 06">
  <a:themeElements>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RMCA 07">
  <a:themeElements>
    <a:clrScheme name="NRMCA 07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NRMCA 07">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RMCA 07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07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07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RMCA 07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RMCA 07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RMCA 07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RMCA 07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RMCA 07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RMCA 07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RMCA Master Sept 06">
  <a:themeElements>
    <a:clrScheme name="3_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NRMCA Master Sept 06">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NRMCA Master Sept 06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NRMCA Master Sept 06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NRMCA Master Sept 06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NRMCA Master Sept 06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NRMCA Master Sept 06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NRMCA Master Sept 06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NRMCA Master Sept 06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NRMCA Master Sept 06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NRMCA Master Sept 06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NRMCA colors">
      <a:dk1>
        <a:srgbClr val="006940"/>
      </a:dk1>
      <a:lt1>
        <a:srgbClr val="FFFFFF"/>
      </a:lt1>
      <a:dk2>
        <a:srgbClr val="28A700"/>
      </a:dk2>
      <a:lt2>
        <a:srgbClr val="7AC143"/>
      </a:lt2>
      <a:accent1>
        <a:srgbClr val="FFCC33"/>
      </a:accent1>
      <a:accent2>
        <a:srgbClr val="99D400"/>
      </a:accent2>
      <a:accent3>
        <a:srgbClr val="FF6600"/>
      </a:accent3>
      <a:accent4>
        <a:srgbClr val="0066CC"/>
      </a:accent4>
      <a:accent5>
        <a:srgbClr val="C00000"/>
      </a:accent5>
      <a:accent6>
        <a:srgbClr val="5F5F5F"/>
      </a:accent6>
      <a:hlink>
        <a:srgbClr val="7F7F7F"/>
      </a:hlink>
      <a:folHlink>
        <a:srgbClr val="4D4D4D"/>
      </a:folHlink>
    </a:clrScheme>
    <a:fontScheme name="NRMCA template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NRMCA colors">
      <a:dk1>
        <a:srgbClr val="006940"/>
      </a:dk1>
      <a:lt1>
        <a:srgbClr val="FFFFFF"/>
      </a:lt1>
      <a:dk2>
        <a:srgbClr val="28A700"/>
      </a:dk2>
      <a:lt2>
        <a:srgbClr val="7AC143"/>
      </a:lt2>
      <a:accent1>
        <a:srgbClr val="FFCC33"/>
      </a:accent1>
      <a:accent2>
        <a:srgbClr val="99D400"/>
      </a:accent2>
      <a:accent3>
        <a:srgbClr val="FF6600"/>
      </a:accent3>
      <a:accent4>
        <a:srgbClr val="0066CC"/>
      </a:accent4>
      <a:accent5>
        <a:srgbClr val="C00000"/>
      </a:accent5>
      <a:accent6>
        <a:srgbClr val="5F5F5F"/>
      </a:accent6>
      <a:hlink>
        <a:srgbClr val="7F7F7F"/>
      </a:hlink>
      <a:folHlink>
        <a:srgbClr val="4D4D4D"/>
      </a:folHlink>
    </a:clrScheme>
    <a:fontScheme name="NRMCA template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17019</TotalTime>
  <Words>3740</Words>
  <Application>Microsoft Office PowerPoint</Application>
  <PresentationFormat>On-screen Show (4:3)</PresentationFormat>
  <Paragraphs>335</Paragraphs>
  <Slides>36</Slides>
  <Notes>35</Notes>
  <HiddenSlides>3</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36</vt:i4>
      </vt:variant>
    </vt:vector>
  </HeadingPairs>
  <TitlesOfParts>
    <vt:vector size="43" baseType="lpstr">
      <vt:lpstr>NRMCA Master Sept 06</vt:lpstr>
      <vt:lpstr>Custom Design</vt:lpstr>
      <vt:lpstr>NRMCA 07</vt:lpstr>
      <vt:lpstr>3_NRMCA Master Sept 06</vt:lpstr>
      <vt:lpstr>1_Custom Design</vt:lpstr>
      <vt:lpstr>2_Custom Design</vt:lpstr>
      <vt:lpstr>think-cell Slide</vt:lpstr>
      <vt:lpstr>MEMBERSHIP MATTERS </vt:lpstr>
      <vt:lpstr>Slide 2</vt:lpstr>
      <vt:lpstr>Slide 3</vt:lpstr>
      <vt:lpstr>Slide 4</vt:lpstr>
      <vt:lpstr>Slide 5</vt:lpstr>
      <vt:lpstr>Slide 6</vt:lpstr>
      <vt:lpstr>NEW! Online Safety Series</vt:lpstr>
      <vt:lpstr>Slide 8</vt:lpstr>
      <vt:lpstr>Driver Recruitment &amp; Retention</vt:lpstr>
      <vt:lpstr>Slide 10</vt:lpstr>
      <vt:lpstr>Slide 11</vt:lpstr>
      <vt:lpstr>Slide 12</vt:lpstr>
      <vt:lpstr>Slide 13</vt:lpstr>
      <vt:lpstr>Slide 14</vt:lpstr>
      <vt:lpstr>Amelia Square Townhouse complex Fredericksburg, VA 125 CY Concrete Street 150 CY Pervious Concrete Parking Area </vt:lpstr>
      <vt:lpstr>Middleburg Fire Department Middleburg, VA 250 CY Concrete Parking Area </vt:lpstr>
      <vt:lpstr>Lemon Road Elementary School Arlington, VA 55 CY Pervious Concrete Parking Area </vt:lpstr>
      <vt:lpstr>Slide 18</vt:lpstr>
      <vt:lpstr>BUILDING INNOVATION</vt:lpstr>
      <vt:lpstr>Industry Benchmarking</vt:lpstr>
      <vt:lpstr>Slide 21</vt:lpstr>
      <vt:lpstr>   </vt:lpstr>
      <vt:lpstr>Slide 23</vt:lpstr>
      <vt:lpstr>What is a National Check-Off Program?</vt:lpstr>
      <vt:lpstr>Why a National Check-Off Program?</vt:lpstr>
      <vt:lpstr>What Can a National Check-Off Program Fund?</vt:lpstr>
      <vt:lpstr>National Check-Off Program: Who Pays?</vt:lpstr>
      <vt:lpstr>Return On Investment (ROI)  On average, $5.7 in benefits for every $1 spent</vt:lpstr>
      <vt:lpstr>NATIONAL CHECK-OFF PROCESS</vt:lpstr>
      <vt:lpstr>National Check-Off Referendum Phase 2: Who Votes?</vt:lpstr>
      <vt:lpstr>Check-Off Board would manage the affairs of the  program in compliance with statutory mandates</vt:lpstr>
      <vt:lpstr>RMC Check-Off Governance</vt:lpstr>
      <vt:lpstr>Check-Off Program Funding</vt:lpstr>
      <vt:lpstr>Check-Off Program Funding</vt:lpstr>
      <vt:lpstr>   </vt:lpstr>
      <vt:lpstr>Slide 36</vt:lpstr>
    </vt:vector>
  </TitlesOfParts>
  <Company>NRMCA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 Maher</dc:creator>
  <cp:lastModifiedBy>Kathleen Carr-Smith</cp:lastModifiedBy>
  <cp:revision>2428</cp:revision>
  <dcterms:created xsi:type="dcterms:W3CDTF">2005-02-03T23:05:27Z</dcterms:created>
  <dcterms:modified xsi:type="dcterms:W3CDTF">2015-05-11T20:18:28Z</dcterms:modified>
</cp:coreProperties>
</file>