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9" r:id="rId2"/>
    <p:sldId id="261" r:id="rId3"/>
    <p:sldId id="256" r:id="rId4"/>
    <p:sldId id="257" r:id="rId5"/>
    <p:sldId id="258" r:id="rId6"/>
    <p:sldId id="26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32" d="100"/>
          <a:sy n="132" d="100"/>
        </p:scale>
        <p:origin x="-1014" y="-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FD71DE1-8F5E-49C9-8438-18C8D246EE75}" type="datetimeFigureOut">
              <a:rPr lang="en-US" smtClean="0"/>
              <a:t>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88DEF-83F2-42A3-B1B0-25960B2CE170}" type="slidenum">
              <a:rPr lang="en-US" smtClean="0"/>
              <a:t>‹#›</a:t>
            </a:fld>
            <a:endParaRPr lang="en-US"/>
          </a:p>
        </p:txBody>
      </p:sp>
    </p:spTree>
    <p:extLst>
      <p:ext uri="{BB962C8B-B14F-4D97-AF65-F5344CB8AC3E}">
        <p14:creationId xmlns:p14="http://schemas.microsoft.com/office/powerpoint/2010/main" val="1120272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D71DE1-8F5E-49C9-8438-18C8D246EE75}" type="datetimeFigureOut">
              <a:rPr lang="en-US" smtClean="0"/>
              <a:t>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88DEF-83F2-42A3-B1B0-25960B2CE170}" type="slidenum">
              <a:rPr lang="en-US" smtClean="0"/>
              <a:t>‹#›</a:t>
            </a:fld>
            <a:endParaRPr lang="en-US"/>
          </a:p>
        </p:txBody>
      </p:sp>
    </p:spTree>
    <p:extLst>
      <p:ext uri="{BB962C8B-B14F-4D97-AF65-F5344CB8AC3E}">
        <p14:creationId xmlns:p14="http://schemas.microsoft.com/office/powerpoint/2010/main" val="508072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D71DE1-8F5E-49C9-8438-18C8D246EE75}" type="datetimeFigureOut">
              <a:rPr lang="en-US" smtClean="0"/>
              <a:t>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88DEF-83F2-42A3-B1B0-25960B2CE170}" type="slidenum">
              <a:rPr lang="en-US" smtClean="0"/>
              <a:t>‹#›</a:t>
            </a:fld>
            <a:endParaRPr lang="en-US"/>
          </a:p>
        </p:txBody>
      </p:sp>
    </p:spTree>
    <p:extLst>
      <p:ext uri="{BB962C8B-B14F-4D97-AF65-F5344CB8AC3E}">
        <p14:creationId xmlns:p14="http://schemas.microsoft.com/office/powerpoint/2010/main" val="9146995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FD71DE1-8F5E-49C9-8438-18C8D246EE75}" type="datetimeFigureOut">
              <a:rPr lang="en-US" smtClean="0"/>
              <a:t>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88DEF-83F2-42A3-B1B0-25960B2CE170}" type="slidenum">
              <a:rPr lang="en-US" smtClean="0"/>
              <a:t>‹#›</a:t>
            </a:fld>
            <a:endParaRPr lang="en-US"/>
          </a:p>
        </p:txBody>
      </p:sp>
    </p:spTree>
    <p:extLst>
      <p:ext uri="{BB962C8B-B14F-4D97-AF65-F5344CB8AC3E}">
        <p14:creationId xmlns:p14="http://schemas.microsoft.com/office/powerpoint/2010/main" val="35855648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FD71DE1-8F5E-49C9-8438-18C8D246EE75}" type="datetimeFigureOut">
              <a:rPr lang="en-US" smtClean="0"/>
              <a:t>9/5/2014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488DEF-83F2-42A3-B1B0-25960B2CE170}" type="slidenum">
              <a:rPr lang="en-US" smtClean="0"/>
              <a:t>‹#›</a:t>
            </a:fld>
            <a:endParaRPr lang="en-US"/>
          </a:p>
        </p:txBody>
      </p:sp>
    </p:spTree>
    <p:extLst>
      <p:ext uri="{BB962C8B-B14F-4D97-AF65-F5344CB8AC3E}">
        <p14:creationId xmlns:p14="http://schemas.microsoft.com/office/powerpoint/2010/main" val="342201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FD71DE1-8F5E-49C9-8438-18C8D246EE75}" type="datetimeFigureOut">
              <a:rPr lang="en-US" smtClean="0"/>
              <a:t>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488DEF-83F2-42A3-B1B0-25960B2CE170}" type="slidenum">
              <a:rPr lang="en-US" smtClean="0"/>
              <a:t>‹#›</a:t>
            </a:fld>
            <a:endParaRPr lang="en-US"/>
          </a:p>
        </p:txBody>
      </p:sp>
    </p:spTree>
    <p:extLst>
      <p:ext uri="{BB962C8B-B14F-4D97-AF65-F5344CB8AC3E}">
        <p14:creationId xmlns:p14="http://schemas.microsoft.com/office/powerpoint/2010/main" val="22834591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FD71DE1-8F5E-49C9-8438-18C8D246EE75}" type="datetimeFigureOut">
              <a:rPr lang="en-US" smtClean="0"/>
              <a:t>9/5/2014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488DEF-83F2-42A3-B1B0-25960B2CE170}" type="slidenum">
              <a:rPr lang="en-US" smtClean="0"/>
              <a:t>‹#›</a:t>
            </a:fld>
            <a:endParaRPr lang="en-US"/>
          </a:p>
        </p:txBody>
      </p:sp>
    </p:spTree>
    <p:extLst>
      <p:ext uri="{BB962C8B-B14F-4D97-AF65-F5344CB8AC3E}">
        <p14:creationId xmlns:p14="http://schemas.microsoft.com/office/powerpoint/2010/main" val="4017754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FD71DE1-8F5E-49C9-8438-18C8D246EE75}" type="datetimeFigureOut">
              <a:rPr lang="en-US" smtClean="0"/>
              <a:t>9/5/2014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488DEF-83F2-42A3-B1B0-25960B2CE170}" type="slidenum">
              <a:rPr lang="en-US" smtClean="0"/>
              <a:t>‹#›</a:t>
            </a:fld>
            <a:endParaRPr lang="en-US"/>
          </a:p>
        </p:txBody>
      </p:sp>
    </p:spTree>
    <p:extLst>
      <p:ext uri="{BB962C8B-B14F-4D97-AF65-F5344CB8AC3E}">
        <p14:creationId xmlns:p14="http://schemas.microsoft.com/office/powerpoint/2010/main" val="29435017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FD71DE1-8F5E-49C9-8438-18C8D246EE75}" type="datetimeFigureOut">
              <a:rPr lang="en-US" smtClean="0"/>
              <a:t>9/5/2014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488DEF-83F2-42A3-B1B0-25960B2CE170}" type="slidenum">
              <a:rPr lang="en-US" smtClean="0"/>
              <a:t>‹#›</a:t>
            </a:fld>
            <a:endParaRPr lang="en-US"/>
          </a:p>
        </p:txBody>
      </p:sp>
    </p:spTree>
    <p:extLst>
      <p:ext uri="{BB962C8B-B14F-4D97-AF65-F5344CB8AC3E}">
        <p14:creationId xmlns:p14="http://schemas.microsoft.com/office/powerpoint/2010/main" val="27986736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D71DE1-8F5E-49C9-8438-18C8D246EE75}" type="datetimeFigureOut">
              <a:rPr lang="en-US" smtClean="0"/>
              <a:t>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488DEF-83F2-42A3-B1B0-25960B2CE170}" type="slidenum">
              <a:rPr lang="en-US" smtClean="0"/>
              <a:t>‹#›</a:t>
            </a:fld>
            <a:endParaRPr lang="en-US"/>
          </a:p>
        </p:txBody>
      </p:sp>
    </p:spTree>
    <p:extLst>
      <p:ext uri="{BB962C8B-B14F-4D97-AF65-F5344CB8AC3E}">
        <p14:creationId xmlns:p14="http://schemas.microsoft.com/office/powerpoint/2010/main" val="610645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FD71DE1-8F5E-49C9-8438-18C8D246EE75}" type="datetimeFigureOut">
              <a:rPr lang="en-US" smtClean="0"/>
              <a:t>9/5/2014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488DEF-83F2-42A3-B1B0-25960B2CE170}" type="slidenum">
              <a:rPr lang="en-US" smtClean="0"/>
              <a:t>‹#›</a:t>
            </a:fld>
            <a:endParaRPr lang="en-US"/>
          </a:p>
        </p:txBody>
      </p:sp>
    </p:spTree>
    <p:extLst>
      <p:ext uri="{BB962C8B-B14F-4D97-AF65-F5344CB8AC3E}">
        <p14:creationId xmlns:p14="http://schemas.microsoft.com/office/powerpoint/2010/main" val="41776031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FD71DE1-8F5E-49C9-8438-18C8D246EE75}" type="datetimeFigureOut">
              <a:rPr lang="en-US" smtClean="0"/>
              <a:t>9/5/2014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488DEF-83F2-42A3-B1B0-25960B2CE170}" type="slidenum">
              <a:rPr lang="en-US" smtClean="0"/>
              <a:t>‹#›</a:t>
            </a:fld>
            <a:endParaRPr lang="en-US"/>
          </a:p>
        </p:txBody>
      </p:sp>
    </p:spTree>
    <p:extLst>
      <p:ext uri="{BB962C8B-B14F-4D97-AF65-F5344CB8AC3E}">
        <p14:creationId xmlns:p14="http://schemas.microsoft.com/office/powerpoint/2010/main" val="12545718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NEW STORMWATER REGULATION</a:t>
            </a:r>
            <a:endParaRPr lang="en-US" dirty="0"/>
          </a:p>
        </p:txBody>
      </p:sp>
      <p:sp>
        <p:nvSpPr>
          <p:cNvPr id="8" name="Subtitle 7"/>
          <p:cNvSpPr>
            <a:spLocks noGrp="1"/>
          </p:cNvSpPr>
          <p:nvPr>
            <p:ph idx="1"/>
          </p:nvPr>
        </p:nvSpPr>
        <p:spPr/>
        <p:txBody>
          <a:bodyPr>
            <a:normAutofit/>
          </a:bodyPr>
          <a:lstStyle/>
          <a:p>
            <a:r>
              <a:rPr lang="en-US" u="sng" dirty="0" smtClean="0">
                <a:solidFill>
                  <a:schemeClr val="tx1"/>
                </a:solidFill>
              </a:rPr>
              <a:t>9VAC25</a:t>
            </a:r>
          </a:p>
          <a:p>
            <a:r>
              <a:rPr lang="en-US" sz="2400" u="sng" dirty="0" smtClean="0"/>
              <a:t>830 – Chesapeake Bay Act (CBA)</a:t>
            </a:r>
          </a:p>
          <a:p>
            <a:r>
              <a:rPr lang="en-US" sz="2400" u="sng" dirty="0" smtClean="0"/>
              <a:t>840 – Erosion and Sediment Control (ESC) (VESC)</a:t>
            </a:r>
          </a:p>
          <a:p>
            <a:r>
              <a:rPr lang="en-US" sz="2400" u="sng" dirty="0" smtClean="0"/>
              <a:t>850 </a:t>
            </a:r>
            <a:r>
              <a:rPr lang="en-US" sz="2400" u="sng" dirty="0" smtClean="0"/>
              <a:t>– ESC &amp; SWM Certification Regulations</a:t>
            </a:r>
            <a:endParaRPr lang="en-US" sz="2400" u="sng" dirty="0" smtClean="0"/>
          </a:p>
          <a:p>
            <a:r>
              <a:rPr lang="en-US" sz="2400" u="sng" dirty="0" smtClean="0"/>
              <a:t>870 – Stormwater Management Program (SWM) (VSMP)</a:t>
            </a:r>
          </a:p>
          <a:p>
            <a:r>
              <a:rPr lang="en-US" sz="2400" u="sng" dirty="0" smtClean="0"/>
              <a:t>880 – General VPDES for Discharges of Stormwater from Construction Activities</a:t>
            </a:r>
          </a:p>
          <a:p>
            <a:r>
              <a:rPr lang="en-US" sz="2400" u="sng" dirty="0" smtClean="0"/>
              <a:t>890 – General VPDES Permit for Discharges of Stormwater from </a:t>
            </a:r>
            <a:r>
              <a:rPr lang="en-US" sz="2400" u="sng" dirty="0"/>
              <a:t>S</a:t>
            </a:r>
            <a:r>
              <a:rPr lang="en-US" sz="2400" u="sng" dirty="0" smtClean="0"/>
              <a:t>mall Municipal Separate Storm Sewer Systems. </a:t>
            </a:r>
            <a:endParaRPr lang="en-US" sz="2400" u="sng" dirty="0">
              <a:solidFill>
                <a:schemeClr val="tx1"/>
              </a:solidFill>
            </a:endParaRPr>
          </a:p>
        </p:txBody>
      </p:sp>
      <p:sp>
        <p:nvSpPr>
          <p:cNvPr id="9" name="Rectangle 8"/>
          <p:cNvSpPr/>
          <p:nvPr/>
        </p:nvSpPr>
        <p:spPr>
          <a:xfrm>
            <a:off x="838200" y="3505200"/>
            <a:ext cx="7086600" cy="457200"/>
          </a:xfrm>
          <a:prstGeom prst="rect">
            <a:avLst/>
          </a:prstGeom>
          <a:solidFill>
            <a:srgbClr val="FFC000">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838800" y="3962400"/>
            <a:ext cx="761400" cy="457200"/>
          </a:xfrm>
          <a:prstGeom prst="rect">
            <a:avLst/>
          </a:prstGeom>
          <a:solidFill>
            <a:srgbClr val="FFC000">
              <a:alpha val="29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37884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fade">
                                      <p:cBhvr>
                                        <p:cTn id="7" dur="500"/>
                                        <p:tgtEl>
                                          <p:spTgt spid="8">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8">
                                            <p:txEl>
                                              <p:pRg st="1" end="1"/>
                                            </p:txEl>
                                          </p:spTgt>
                                        </p:tgtEl>
                                        <p:attrNameLst>
                                          <p:attrName>style.visibility</p:attrName>
                                        </p:attrNameLst>
                                      </p:cBhvr>
                                      <p:to>
                                        <p:strVal val="visible"/>
                                      </p:to>
                                    </p:set>
                                    <p:animEffect transition="in" filter="fade">
                                      <p:cBhvr>
                                        <p:cTn id="10" dur="500"/>
                                        <p:tgtEl>
                                          <p:spTgt spid="8">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8">
                                            <p:txEl>
                                              <p:pRg st="2" end="2"/>
                                            </p:txEl>
                                          </p:spTgt>
                                        </p:tgtEl>
                                        <p:attrNameLst>
                                          <p:attrName>style.visibility</p:attrName>
                                        </p:attrNameLst>
                                      </p:cBhvr>
                                      <p:to>
                                        <p:strVal val="visible"/>
                                      </p:to>
                                    </p:set>
                                    <p:animEffect transition="in" filter="fade">
                                      <p:cBhvr>
                                        <p:cTn id="13" dur="500"/>
                                        <p:tgtEl>
                                          <p:spTgt spid="8">
                                            <p:txEl>
                                              <p:pRg st="2" end="2"/>
                                            </p:txEl>
                                          </p:spTgt>
                                        </p:tgtEl>
                                      </p:cBhvr>
                                    </p:animEffect>
                                  </p:childTnLst>
                                </p:cTn>
                              </p:par>
                              <p:par>
                                <p:cTn id="14" presetID="10" presetClass="entr" presetSubtype="0" fill="hold" nodeType="withEffect">
                                  <p:stCondLst>
                                    <p:cond delay="0"/>
                                  </p:stCondLst>
                                  <p:childTnLst>
                                    <p:set>
                                      <p:cBhvr>
                                        <p:cTn id="15" dur="1" fill="hold">
                                          <p:stCondLst>
                                            <p:cond delay="0"/>
                                          </p:stCondLst>
                                        </p:cTn>
                                        <p:tgtEl>
                                          <p:spTgt spid="8">
                                            <p:txEl>
                                              <p:pRg st="3" end="3"/>
                                            </p:txEl>
                                          </p:spTgt>
                                        </p:tgtEl>
                                        <p:attrNameLst>
                                          <p:attrName>style.visibility</p:attrName>
                                        </p:attrNameLst>
                                      </p:cBhvr>
                                      <p:to>
                                        <p:strVal val="visible"/>
                                      </p:to>
                                    </p:set>
                                    <p:animEffect transition="in" filter="fade">
                                      <p:cBhvr>
                                        <p:cTn id="16" dur="500"/>
                                        <p:tgtEl>
                                          <p:spTgt spid="8">
                                            <p:txEl>
                                              <p:pRg st="3" end="3"/>
                                            </p:txEl>
                                          </p:spTgt>
                                        </p:tgtEl>
                                      </p:cBhvr>
                                    </p:animEffect>
                                  </p:childTnLst>
                                </p:cTn>
                              </p:par>
                              <p:par>
                                <p:cTn id="17" presetID="10" presetClass="entr" presetSubtype="0" fill="hold" nodeType="withEffect">
                                  <p:stCondLst>
                                    <p:cond delay="0"/>
                                  </p:stCondLst>
                                  <p:childTnLst>
                                    <p:set>
                                      <p:cBhvr>
                                        <p:cTn id="18" dur="1" fill="hold">
                                          <p:stCondLst>
                                            <p:cond delay="0"/>
                                          </p:stCondLst>
                                        </p:cTn>
                                        <p:tgtEl>
                                          <p:spTgt spid="8">
                                            <p:txEl>
                                              <p:pRg st="4" end="4"/>
                                            </p:txEl>
                                          </p:spTgt>
                                        </p:tgtEl>
                                        <p:attrNameLst>
                                          <p:attrName>style.visibility</p:attrName>
                                        </p:attrNameLst>
                                      </p:cBhvr>
                                      <p:to>
                                        <p:strVal val="visible"/>
                                      </p:to>
                                    </p:set>
                                    <p:animEffect transition="in" filter="fade">
                                      <p:cBhvr>
                                        <p:cTn id="19" dur="500"/>
                                        <p:tgtEl>
                                          <p:spTgt spid="8">
                                            <p:txEl>
                                              <p:pRg st="4" end="4"/>
                                            </p:txEl>
                                          </p:spTgt>
                                        </p:tgtEl>
                                      </p:cBhvr>
                                    </p:animEffect>
                                  </p:childTnLst>
                                </p:cTn>
                              </p:par>
                              <p:par>
                                <p:cTn id="20" presetID="10" presetClass="entr" presetSubtype="0" fill="hold" nodeType="withEffect">
                                  <p:stCondLst>
                                    <p:cond delay="0"/>
                                  </p:stCondLst>
                                  <p:childTnLst>
                                    <p:set>
                                      <p:cBhvr>
                                        <p:cTn id="21" dur="1" fill="hold">
                                          <p:stCondLst>
                                            <p:cond delay="0"/>
                                          </p:stCondLst>
                                        </p:cTn>
                                        <p:tgtEl>
                                          <p:spTgt spid="8">
                                            <p:txEl>
                                              <p:pRg st="5" end="5"/>
                                            </p:txEl>
                                          </p:spTgt>
                                        </p:tgtEl>
                                        <p:attrNameLst>
                                          <p:attrName>style.visibility</p:attrName>
                                        </p:attrNameLst>
                                      </p:cBhvr>
                                      <p:to>
                                        <p:strVal val="visible"/>
                                      </p:to>
                                    </p:set>
                                    <p:animEffect transition="in" filter="fade">
                                      <p:cBhvr>
                                        <p:cTn id="22" dur="500"/>
                                        <p:tgtEl>
                                          <p:spTgt spid="8">
                                            <p:txEl>
                                              <p:pRg st="5" end="5"/>
                                            </p:txEl>
                                          </p:spTgt>
                                        </p:tgtEl>
                                      </p:cBhvr>
                                    </p:animEffect>
                                  </p:childTnLst>
                                </p:cTn>
                              </p:par>
                              <p:par>
                                <p:cTn id="23" presetID="10" presetClass="entr" presetSubtype="0" fill="hold" nodeType="withEffect">
                                  <p:stCondLst>
                                    <p:cond delay="0"/>
                                  </p:stCondLst>
                                  <p:childTnLst>
                                    <p:set>
                                      <p:cBhvr>
                                        <p:cTn id="24" dur="1" fill="hold">
                                          <p:stCondLst>
                                            <p:cond delay="0"/>
                                          </p:stCondLst>
                                        </p:cTn>
                                        <p:tgtEl>
                                          <p:spTgt spid="8">
                                            <p:txEl>
                                              <p:pRg st="6" end="6"/>
                                            </p:txEl>
                                          </p:spTgt>
                                        </p:tgtEl>
                                        <p:attrNameLst>
                                          <p:attrName>style.visibility</p:attrName>
                                        </p:attrNameLst>
                                      </p:cBhvr>
                                      <p:to>
                                        <p:strVal val="visible"/>
                                      </p:to>
                                    </p:set>
                                    <p:animEffect transition="in" filter="fade">
                                      <p:cBhvr>
                                        <p:cTn id="25" dur="500"/>
                                        <p:tgtEl>
                                          <p:spTgt spid="8">
                                            <p:txEl>
                                              <p:pRg st="6" end="6"/>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arn(inVertic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10"/>
                                        </p:tgtEl>
                                        <p:attrNameLst>
                                          <p:attrName>style.visibility</p:attrName>
                                        </p:attrNameLst>
                                      </p:cBhvr>
                                      <p:to>
                                        <p:strVal val="visible"/>
                                      </p:to>
                                    </p:set>
                                    <p:animEffect transition="in" filter="barn(inVertical)">
                                      <p:cBhvr>
                                        <p:cTn id="3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 Methods</a:t>
            </a:r>
            <a:endParaRPr lang="en-US" dirty="0"/>
          </a:p>
        </p:txBody>
      </p:sp>
      <p:sp>
        <p:nvSpPr>
          <p:cNvPr id="3" name="Content Placeholder 2"/>
          <p:cNvSpPr>
            <a:spLocks noGrp="1"/>
          </p:cNvSpPr>
          <p:nvPr>
            <p:ph idx="1"/>
          </p:nvPr>
        </p:nvSpPr>
        <p:spPr/>
        <p:txBody>
          <a:bodyPr/>
          <a:lstStyle/>
          <a:p>
            <a:r>
              <a:rPr lang="en-US" dirty="0" smtClean="0"/>
              <a:t>BMP’s to be used</a:t>
            </a:r>
          </a:p>
          <a:p>
            <a:endParaRPr lang="en-US" dirty="0"/>
          </a:p>
        </p:txBody>
      </p:sp>
      <p:graphicFrame>
        <p:nvGraphicFramePr>
          <p:cNvPr id="4" name="Table 3"/>
          <p:cNvGraphicFramePr>
            <a:graphicFrameLocks noGrp="1"/>
          </p:cNvGraphicFramePr>
          <p:nvPr/>
        </p:nvGraphicFramePr>
        <p:xfrm>
          <a:off x="1531620" y="3127089"/>
          <a:ext cx="6080760" cy="1472184"/>
        </p:xfrm>
        <a:graphic>
          <a:graphicData uri="http://schemas.openxmlformats.org/drawingml/2006/table">
            <a:tbl>
              <a:tblPr firstRow="1" firstCol="1" bandRow="1"/>
              <a:tblGrid>
                <a:gridCol w="3040380"/>
                <a:gridCol w="3040380"/>
              </a:tblGrid>
              <a:tr h="0">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1. Vegetated Roof</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8. Extended Detention Pond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2. Rooftop Disconnection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9. Sheetflow to Filter/Open Space</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3. Permeable Pavement</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10. Wet Swale (Coastal Plain)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4. Grass Channel</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11.  Filtering Practices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5. Dry Swale</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12. Constructed Wetland</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6. Bioretention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13. Wet Ponds</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marL="0" marR="0">
                        <a:lnSpc>
                          <a:spcPct val="115000"/>
                        </a:lnSpc>
                        <a:spcBef>
                          <a:spcPts val="0"/>
                        </a:spcBef>
                        <a:spcAft>
                          <a:spcPts val="0"/>
                        </a:spcAft>
                      </a:pPr>
                      <a:r>
                        <a:rPr lang="en-US" sz="1200" b="1">
                          <a:solidFill>
                            <a:srgbClr val="000000"/>
                          </a:solidFill>
                          <a:effectLst/>
                          <a:latin typeface="Arial"/>
                          <a:ea typeface="Times New Roman"/>
                          <a:cs typeface="Times New Roman"/>
                        </a:rPr>
                        <a:t>7. Infiltration</a:t>
                      </a:r>
                      <a:endParaRPr lang="en-US" sz="110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200" b="1" dirty="0">
                          <a:solidFill>
                            <a:srgbClr val="000000"/>
                          </a:solidFill>
                          <a:effectLst/>
                          <a:latin typeface="Arial"/>
                          <a:ea typeface="Times New Roman"/>
                          <a:cs typeface="Times New Roman"/>
                        </a:rPr>
                        <a:t>14. Manufactured BMP</a:t>
                      </a:r>
                      <a:endParaRPr lang="en-US" sz="1100" dirty="0">
                        <a:effectLst/>
                        <a:latin typeface="Calibri"/>
                        <a:ea typeface="Calibri"/>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Rectangle 4"/>
          <p:cNvSpPr/>
          <p:nvPr/>
        </p:nvSpPr>
        <p:spPr>
          <a:xfrm>
            <a:off x="1524000" y="3581400"/>
            <a:ext cx="3048000" cy="152400"/>
          </a:xfrm>
          <a:prstGeom prst="rect">
            <a:avLst/>
          </a:prstGeom>
          <a:solidFill>
            <a:srgbClr val="FF0000">
              <a:alpha val="40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494986" y="5257800"/>
            <a:ext cx="8302016" cy="369332"/>
          </a:xfrm>
          <a:prstGeom prst="rect">
            <a:avLst/>
          </a:prstGeom>
          <a:noFill/>
        </p:spPr>
        <p:txBody>
          <a:bodyPr wrap="none" rtlCol="0">
            <a:spAutoFit/>
          </a:bodyPr>
          <a:lstStyle/>
          <a:p>
            <a:r>
              <a:rPr lang="en-US" b="1" u="sng" dirty="0" smtClean="0"/>
              <a:t>The first 3 are for both new and retrofit projects without increase in land disturbance</a:t>
            </a:r>
            <a:endParaRPr lang="en-US" b="1" u="sng" dirty="0"/>
          </a:p>
        </p:txBody>
      </p:sp>
    </p:spTree>
    <p:extLst>
      <p:ext uri="{BB962C8B-B14F-4D97-AF65-F5344CB8AC3E}">
        <p14:creationId xmlns:p14="http://schemas.microsoft.com/office/powerpoint/2010/main" val="1942464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ipe(down)">
                                      <p:cBhvr>
                                        <p:cTn id="17" dur="500"/>
                                        <p:tgtEl>
                                          <p:spTgt spid="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solidFill>
                  <a:prstClr val="black"/>
                </a:solidFill>
              </a:rPr>
              <a:t>University of </a:t>
            </a:r>
            <a:r>
              <a:rPr lang="en-US" dirty="0" smtClean="0">
                <a:solidFill>
                  <a:prstClr val="black"/>
                </a:solidFill>
              </a:rPr>
              <a:t>New Hampshire</a:t>
            </a:r>
            <a:endParaRPr lang="en-US" dirty="0"/>
          </a:p>
        </p:txBody>
      </p:sp>
      <p:sp>
        <p:nvSpPr>
          <p:cNvPr id="5" name="Text Placeholder 4"/>
          <p:cNvSpPr>
            <a:spLocks noGrp="1"/>
          </p:cNvSpPr>
          <p:nvPr>
            <p:ph type="body" idx="1"/>
          </p:nvPr>
        </p:nvSpPr>
        <p:spPr/>
        <p:txBody>
          <a:bodyPr/>
          <a:lstStyle/>
          <a:p>
            <a:r>
              <a:rPr lang="en-US" dirty="0" smtClean="0"/>
              <a:t>Asphalt</a:t>
            </a:r>
            <a:endParaRPr lang="en-US" dirty="0"/>
          </a:p>
        </p:txBody>
      </p:sp>
      <p:sp>
        <p:nvSpPr>
          <p:cNvPr id="6" name="Content Placeholder 5"/>
          <p:cNvSpPr>
            <a:spLocks noGrp="1"/>
          </p:cNvSpPr>
          <p:nvPr>
            <p:ph sz="half" idx="2"/>
          </p:nvPr>
        </p:nvSpPr>
        <p:spPr/>
        <p:txBody>
          <a:bodyPr>
            <a:normAutofit fontScale="70000" lnSpcReduction="20000"/>
          </a:bodyPr>
          <a:lstStyle/>
          <a:p>
            <a:r>
              <a:rPr lang="en-US" dirty="0">
                <a:ea typeface="Calibri"/>
                <a:cs typeface="Times New Roman"/>
              </a:rPr>
              <a:t>The UNHSC porous asphalt lot’s performance remains steady even in freeze thaw conditions. Researchers observed some of the highest inﬁltration rates in the winter—on average more than 1,000 inches an hour. Researchers observed frost penetration to depths of 27 inches in the ﬁlter media. While the pavement froze sooner, deeper, and for longer periods than the reference condition, the pores remained open and well- drained year round. The ability to maintain drainage minimized freezing and thawing in the </a:t>
            </a:r>
            <a:r>
              <a:rPr lang="en-US" dirty="0" err="1">
                <a:ea typeface="Calibri"/>
                <a:cs typeface="Times New Roman"/>
              </a:rPr>
              <a:t>subbase</a:t>
            </a:r>
            <a:r>
              <a:rPr lang="en-US" dirty="0">
                <a:ea typeface="Calibri"/>
                <a:cs typeface="Times New Roman"/>
              </a:rPr>
              <a:t>, contributing to the porous</a:t>
            </a:r>
            <a:r>
              <a:rPr lang="en-US" sz="1600" spc="20" dirty="0" smtClean="0">
                <a:solidFill>
                  <a:srgbClr val="231F20"/>
                </a:solidFill>
                <a:effectLst/>
                <a:latin typeface="Arial"/>
                <a:ea typeface="Arial"/>
              </a:rPr>
              <a:t> </a:t>
            </a:r>
            <a:r>
              <a:rPr lang="en-US" dirty="0">
                <a:ea typeface="Calibri"/>
                <a:cs typeface="Times New Roman"/>
              </a:rPr>
              <a:t>asphalt’s durability.</a:t>
            </a:r>
            <a:endParaRPr lang="en-US" dirty="0"/>
          </a:p>
        </p:txBody>
      </p:sp>
      <p:sp>
        <p:nvSpPr>
          <p:cNvPr id="7" name="Text Placeholder 6"/>
          <p:cNvSpPr>
            <a:spLocks noGrp="1"/>
          </p:cNvSpPr>
          <p:nvPr>
            <p:ph type="body" sz="quarter" idx="3"/>
          </p:nvPr>
        </p:nvSpPr>
        <p:spPr/>
        <p:txBody>
          <a:bodyPr/>
          <a:lstStyle/>
          <a:p>
            <a:r>
              <a:rPr lang="en-US" dirty="0" smtClean="0"/>
              <a:t>Concrete</a:t>
            </a:r>
            <a:endParaRPr lang="en-US" dirty="0"/>
          </a:p>
        </p:txBody>
      </p:sp>
      <p:sp>
        <p:nvSpPr>
          <p:cNvPr id="8" name="Content Placeholder 7"/>
          <p:cNvSpPr>
            <a:spLocks noGrp="1"/>
          </p:cNvSpPr>
          <p:nvPr>
            <p:ph sz="quarter" idx="4"/>
          </p:nvPr>
        </p:nvSpPr>
        <p:spPr/>
        <p:txBody>
          <a:bodyPr>
            <a:normAutofit fontScale="70000" lnSpcReduction="20000"/>
          </a:bodyPr>
          <a:lstStyle/>
          <a:p>
            <a:r>
              <a:rPr lang="en-US" dirty="0">
                <a:ea typeface="Calibri"/>
                <a:cs typeface="Times New Roman"/>
              </a:rPr>
              <a:t>The winter performance of the pervious concrete system was exceptional year round for water quality, hydraulics, and inﬁltration capacity. Throughout the winter, the surface inﬁltration capacity averaged approximately 4,000 inches per hour with minimal change. Researchers observed frost penetration to depths of 15 inches in the ﬁlter media. While the pavement froze sooner, deeper, and for longer periods than the reference condition, the pores remained open and well-drained year round. This ability to maintain drainage limits freezing and thawing and contributes to the pavement’s long-term durability.</a:t>
            </a:r>
            <a:endParaRPr lang="en-US" dirty="0"/>
          </a:p>
        </p:txBody>
      </p:sp>
      <p:sp>
        <p:nvSpPr>
          <p:cNvPr id="9" name="Rectangle 8"/>
          <p:cNvSpPr/>
          <p:nvPr/>
        </p:nvSpPr>
        <p:spPr>
          <a:xfrm>
            <a:off x="838200" y="3048000"/>
            <a:ext cx="1447800" cy="152400"/>
          </a:xfrm>
          <a:prstGeom prst="rect">
            <a:avLst/>
          </a:prstGeom>
          <a:solidFill>
            <a:srgbClr val="FFFF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600199" y="3281638"/>
            <a:ext cx="2141157" cy="147362"/>
          </a:xfrm>
          <a:prstGeom prst="rect">
            <a:avLst/>
          </a:prstGeom>
          <a:solidFill>
            <a:srgbClr val="FF0000">
              <a:alpha val="1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705600" y="3048000"/>
            <a:ext cx="1752600" cy="152400"/>
          </a:xfrm>
          <a:prstGeom prst="rect">
            <a:avLst/>
          </a:prstGeom>
          <a:solidFill>
            <a:srgbClr val="FFFF00">
              <a:alpha val="34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5867400" y="3276600"/>
            <a:ext cx="2514600" cy="152400"/>
          </a:xfrm>
          <a:prstGeom prst="rect">
            <a:avLst/>
          </a:prstGeom>
          <a:solidFill>
            <a:srgbClr val="FF0000">
              <a:alpha val="1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4" name="Straight Connector 13"/>
          <p:cNvCxnSpPr/>
          <p:nvPr/>
        </p:nvCxnSpPr>
        <p:spPr>
          <a:xfrm>
            <a:off x="3352800" y="3657600"/>
            <a:ext cx="38855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a:off x="914400" y="3886200"/>
            <a:ext cx="2979356"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Rectangle 17"/>
          <p:cNvSpPr/>
          <p:nvPr/>
        </p:nvSpPr>
        <p:spPr>
          <a:xfrm>
            <a:off x="7010400" y="3657600"/>
            <a:ext cx="1600200" cy="228600"/>
          </a:xfrm>
          <a:prstGeom prst="rect">
            <a:avLst/>
          </a:prstGeom>
          <a:solidFill>
            <a:srgbClr val="FF0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p:nvSpPr>
        <p:spPr>
          <a:xfrm>
            <a:off x="5067300" y="3881792"/>
            <a:ext cx="1943100" cy="228600"/>
          </a:xfrm>
          <a:prstGeom prst="rect">
            <a:avLst/>
          </a:prstGeom>
          <a:solidFill>
            <a:srgbClr val="FF0000">
              <a:alpha val="33000"/>
            </a:srgb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1" name="Straight Connector 20"/>
          <p:cNvCxnSpPr/>
          <p:nvPr/>
        </p:nvCxnSpPr>
        <p:spPr>
          <a:xfrm>
            <a:off x="2057400" y="2590800"/>
            <a:ext cx="137160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6945900" y="2590800"/>
            <a:ext cx="143610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a:off x="5067300" y="2819400"/>
            <a:ext cx="2057400" cy="0"/>
          </a:xfrm>
          <a:prstGeom prst="line">
            <a:avLst/>
          </a:prstGeom>
          <a:ln w="3492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49138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down)">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12"/>
                                        </p:tgtEl>
                                        <p:attrNameLst>
                                          <p:attrName>style.visibility</p:attrName>
                                        </p:attrNameLst>
                                      </p:cBhvr>
                                      <p:to>
                                        <p:strVal val="visible"/>
                                      </p:to>
                                    </p:set>
                                    <p:animEffect transition="in" filter="barn(inVertical)">
                                      <p:cBhvr>
                                        <p:cTn id="22" dur="500"/>
                                        <p:tgtEl>
                                          <p:spTgt spid="12"/>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fad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5"/>
                                        </p:tgtEl>
                                        <p:attrNameLst>
                                          <p:attrName>style.visibility</p:attrName>
                                        </p:attrNameLst>
                                      </p:cBhvr>
                                      <p:to>
                                        <p:strVal val="visible"/>
                                      </p:to>
                                    </p:set>
                                    <p:animEffect transition="in" filter="fade">
                                      <p:cBhvr>
                                        <p:cTn id="32" dur="500"/>
                                        <p:tgtEl>
                                          <p:spTgt spid="15"/>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barn(inVertical)">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barn(inVertical)">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21"/>
                                        </p:tgtEl>
                                        <p:attrNameLst>
                                          <p:attrName>style.visibility</p:attrName>
                                        </p:attrNameLst>
                                      </p:cBhvr>
                                      <p:to>
                                        <p:strVal val="visible"/>
                                      </p:to>
                                    </p:set>
                                    <p:animEffect transition="in" filter="barn(inVertical)">
                                      <p:cBhvr>
                                        <p:cTn id="47" dur="500"/>
                                        <p:tgtEl>
                                          <p:spTgt spid="21"/>
                                        </p:tgtEl>
                                      </p:cBhvr>
                                    </p:animEffect>
                                  </p:childTnLst>
                                </p:cTn>
                              </p:par>
                            </p:childTnLst>
                          </p:cTn>
                        </p:par>
                      </p:childTnLst>
                    </p:cTn>
                  </p:par>
                  <p:par>
                    <p:cTn id="48" fill="hold">
                      <p:stCondLst>
                        <p:cond delay="indefinite"/>
                      </p:stCondLst>
                      <p:childTnLst>
                        <p:par>
                          <p:cTn id="49" fill="hold">
                            <p:stCondLst>
                              <p:cond delay="0"/>
                            </p:stCondLst>
                            <p:childTnLst>
                              <p:par>
                                <p:cTn id="50" presetID="16" presetClass="entr" presetSubtype="21" fill="hold"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arn(inVertical)">
                                      <p:cBhvr>
                                        <p:cTn id="52" dur="500"/>
                                        <p:tgtEl>
                                          <p:spTgt spid="22"/>
                                        </p:tgtEl>
                                      </p:cBhvr>
                                    </p:animEffect>
                                  </p:childTnLst>
                                </p:cTn>
                              </p:par>
                            </p:childTnLst>
                          </p:cTn>
                        </p:par>
                      </p:childTnLst>
                    </p:cTn>
                  </p:par>
                  <p:par>
                    <p:cTn id="53" fill="hold">
                      <p:stCondLst>
                        <p:cond delay="indefinite"/>
                      </p:stCondLst>
                      <p:childTnLst>
                        <p:par>
                          <p:cTn id="54" fill="hold">
                            <p:stCondLst>
                              <p:cond delay="0"/>
                            </p:stCondLst>
                            <p:childTnLst>
                              <p:par>
                                <p:cTn id="55" presetID="16" presetClass="entr" presetSubtype="21" fill="hold" nodeType="clickEffect">
                                  <p:stCondLst>
                                    <p:cond delay="0"/>
                                  </p:stCondLst>
                                  <p:childTnLst>
                                    <p:set>
                                      <p:cBhvr>
                                        <p:cTn id="56" dur="1" fill="hold">
                                          <p:stCondLst>
                                            <p:cond delay="0"/>
                                          </p:stCondLst>
                                        </p:cTn>
                                        <p:tgtEl>
                                          <p:spTgt spid="24"/>
                                        </p:tgtEl>
                                        <p:attrNameLst>
                                          <p:attrName>style.visibility</p:attrName>
                                        </p:attrNameLst>
                                      </p:cBhvr>
                                      <p:to>
                                        <p:strVal val="visible"/>
                                      </p:to>
                                    </p:set>
                                    <p:animEffect transition="in" filter="barn(inVertical)">
                                      <p:cBhvr>
                                        <p:cTn id="57"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animBg="1"/>
      <p:bldP spid="18" grpId="0" animBg="1"/>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smtClean="0"/>
              <a:t>University of </a:t>
            </a:r>
            <a:r>
              <a:rPr lang="en-US" dirty="0" smtClean="0"/>
              <a:t>New Hampshire</a:t>
            </a:r>
            <a:endParaRPr lang="en-US" dirty="0"/>
          </a:p>
        </p:txBody>
      </p:sp>
      <p:sp>
        <p:nvSpPr>
          <p:cNvPr id="7" name="Text Placeholder 6"/>
          <p:cNvSpPr>
            <a:spLocks noGrp="1"/>
          </p:cNvSpPr>
          <p:nvPr>
            <p:ph type="body" idx="1"/>
          </p:nvPr>
        </p:nvSpPr>
        <p:spPr/>
        <p:txBody>
          <a:bodyPr/>
          <a:lstStyle/>
          <a:p>
            <a:r>
              <a:rPr lang="en-US" dirty="0" smtClean="0"/>
              <a:t>Asphalt</a:t>
            </a:r>
            <a:endParaRPr lang="en-US" dirty="0"/>
          </a:p>
        </p:txBody>
      </p:sp>
      <p:pic>
        <p:nvPicPr>
          <p:cNvPr id="1026"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tretch>
            <a:fillRect/>
          </a:stretch>
        </p:blipFill>
        <p:spPr bwMode="auto">
          <a:xfrm>
            <a:off x="457200" y="2409022"/>
            <a:ext cx="4040188" cy="34829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 name="Text Placeholder 7"/>
          <p:cNvSpPr>
            <a:spLocks noGrp="1"/>
          </p:cNvSpPr>
          <p:nvPr>
            <p:ph type="body" sz="quarter" idx="3"/>
          </p:nvPr>
        </p:nvSpPr>
        <p:spPr/>
        <p:txBody>
          <a:bodyPr/>
          <a:lstStyle/>
          <a:p>
            <a:r>
              <a:rPr lang="en-US" dirty="0" smtClean="0"/>
              <a:t>Concrete</a:t>
            </a:r>
            <a:endParaRPr lang="en-US" dirty="0"/>
          </a:p>
        </p:txBody>
      </p:sp>
      <p:pic>
        <p:nvPicPr>
          <p:cNvPr id="1027" name="Picture 3"/>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645025" y="2427518"/>
            <a:ext cx="4041775" cy="34460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11" name="Straight Connector 10"/>
          <p:cNvCxnSpPr/>
          <p:nvPr/>
        </p:nvCxnSpPr>
        <p:spPr>
          <a:xfrm flipH="1">
            <a:off x="304800" y="3276600"/>
            <a:ext cx="8534400" cy="0"/>
          </a:xfrm>
          <a:prstGeom prst="lin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2" name="Oval 11"/>
          <p:cNvSpPr/>
          <p:nvPr/>
        </p:nvSpPr>
        <p:spPr>
          <a:xfrm>
            <a:off x="5943600" y="3084840"/>
            <a:ext cx="6096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p:cNvSpPr/>
          <p:nvPr/>
        </p:nvSpPr>
        <p:spPr>
          <a:xfrm>
            <a:off x="7239000" y="3093657"/>
            <a:ext cx="609600" cy="381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77738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animEffect transition="in" filter="barn(inVertical)">
                                      <p:cBhvr>
                                        <p:cTn id="11" dur="500"/>
                                        <p:tgtEl>
                                          <p:spTgt spid="12"/>
                                        </p:tgtEl>
                                      </p:cBhvr>
                                    </p:animEffect>
                                  </p:childTnLst>
                                </p:cTn>
                              </p:par>
                              <p:par>
                                <p:cTn id="12" presetID="16" presetClass="entr" presetSubtype="21" fill="hold" grpId="0" nodeType="withEffect">
                                  <p:stCondLst>
                                    <p:cond delay="0"/>
                                  </p:stCondLst>
                                  <p:childTnLst>
                                    <p:set>
                                      <p:cBhvr>
                                        <p:cTn id="13" dur="1" fill="hold">
                                          <p:stCondLst>
                                            <p:cond delay="0"/>
                                          </p:stCondLst>
                                        </p:cTn>
                                        <p:tgtEl>
                                          <p:spTgt spid="15"/>
                                        </p:tgtEl>
                                        <p:attrNameLst>
                                          <p:attrName>style.visibility</p:attrName>
                                        </p:attrNameLst>
                                      </p:cBhvr>
                                      <p:to>
                                        <p:strVal val="visible"/>
                                      </p:to>
                                    </p:set>
                                    <p:animEffect transition="in" filter="barn(inVertical)">
                                      <p:cBhvr>
                                        <p:cTn id="1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University of New Hampshire</a:t>
            </a:r>
            <a:endParaRPr lang="en-US" dirty="0"/>
          </a:p>
        </p:txBody>
      </p:sp>
      <p:sp>
        <p:nvSpPr>
          <p:cNvPr id="3" name="Text Placeholder 2"/>
          <p:cNvSpPr>
            <a:spLocks noGrp="1"/>
          </p:cNvSpPr>
          <p:nvPr>
            <p:ph type="body" idx="1"/>
          </p:nvPr>
        </p:nvSpPr>
        <p:spPr/>
        <p:txBody>
          <a:bodyPr/>
          <a:lstStyle/>
          <a:p>
            <a:r>
              <a:rPr lang="en-US" dirty="0" smtClean="0"/>
              <a:t>Asphalt</a:t>
            </a:r>
            <a:endParaRPr lang="en-US" dirty="0"/>
          </a:p>
        </p:txBody>
      </p:sp>
      <p:sp>
        <p:nvSpPr>
          <p:cNvPr id="5" name="Text Placeholder 4"/>
          <p:cNvSpPr>
            <a:spLocks noGrp="1"/>
          </p:cNvSpPr>
          <p:nvPr>
            <p:ph type="body" sz="quarter" idx="3"/>
          </p:nvPr>
        </p:nvSpPr>
        <p:spPr/>
        <p:txBody>
          <a:bodyPr/>
          <a:lstStyle/>
          <a:p>
            <a:r>
              <a:rPr lang="en-US" dirty="0" smtClean="0"/>
              <a:t>Concrete</a:t>
            </a:r>
            <a:endParaRPr lang="en-US" dirty="0"/>
          </a:p>
        </p:txBody>
      </p:sp>
      <p:pic>
        <p:nvPicPr>
          <p:cNvPr id="2050" name="Picture 2"/>
          <p:cNvPicPr>
            <a:picLocks noGrp="1" noChangeAspect="1" noChangeArrowheads="1"/>
          </p:cNvPicPr>
          <p:nvPr>
            <p:ph sz="half" idx="2"/>
          </p:nvPr>
        </p:nvPicPr>
        <p:blipFill>
          <a:blip r:embed="rId2">
            <a:extLst>
              <a:ext uri="{28A0092B-C50C-407E-A947-70E740481C1C}">
                <a14:useLocalDpi xmlns:a14="http://schemas.microsoft.com/office/drawing/2010/main" val="0"/>
              </a:ext>
            </a:extLst>
          </a:blip>
          <a:srcRect/>
          <a:stretch>
            <a:fillRect/>
          </a:stretch>
        </p:blipFill>
        <p:spPr bwMode="auto">
          <a:xfrm>
            <a:off x="457200" y="2394859"/>
            <a:ext cx="4040188" cy="35113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3"/>
          <p:cNvPicPr>
            <a:picLocks noGrp="1" noChangeAspect="1" noChangeArrowheads="1"/>
          </p:cNvPicPr>
          <p:nvPr>
            <p:ph sz="quarter" idx="4"/>
          </p:nvPr>
        </p:nvPicPr>
        <p:blipFill>
          <a:blip r:embed="rId3">
            <a:extLst>
              <a:ext uri="{28A0092B-C50C-407E-A947-70E740481C1C}">
                <a14:useLocalDpi xmlns:a14="http://schemas.microsoft.com/office/drawing/2010/main" val="0"/>
              </a:ext>
            </a:extLst>
          </a:blip>
          <a:srcRect/>
          <a:stretch>
            <a:fillRect/>
          </a:stretch>
        </p:blipFill>
        <p:spPr bwMode="auto">
          <a:xfrm>
            <a:off x="4645025" y="2446660"/>
            <a:ext cx="4041775" cy="34077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7" name="Oval 6"/>
          <p:cNvSpPr/>
          <p:nvPr/>
        </p:nvSpPr>
        <p:spPr>
          <a:xfrm>
            <a:off x="2895600" y="5181600"/>
            <a:ext cx="1524000"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6934200" y="5029200"/>
            <a:ext cx="1524000" cy="762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p:nvCxnSpPr>
        <p:spPr>
          <a:xfrm flipV="1">
            <a:off x="2286000" y="2743200"/>
            <a:ext cx="0" cy="2133600"/>
          </a:xfrm>
          <a:prstGeom prst="line">
            <a:avLst/>
          </a:prstGeom>
          <a:ln w="254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flipV="1">
            <a:off x="5791200" y="2743200"/>
            <a:ext cx="0" cy="2133600"/>
          </a:xfrm>
          <a:prstGeom prst="line">
            <a:avLst/>
          </a:prstGeom>
          <a:ln w="254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p:nvCxnSpPr>
        <p:spPr>
          <a:xfrm>
            <a:off x="990600" y="3429000"/>
            <a:ext cx="1447800" cy="0"/>
          </a:xfrm>
          <a:prstGeom prst="line">
            <a:avLst/>
          </a:prstGeom>
          <a:ln w="22225">
            <a:solidFill>
              <a:schemeClr val="bg2">
                <a:lumMod val="1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a:off x="5067300" y="4191000"/>
            <a:ext cx="1447800" cy="0"/>
          </a:xfrm>
          <a:prstGeom prst="line">
            <a:avLst/>
          </a:prstGeom>
          <a:ln w="22225">
            <a:solidFill>
              <a:schemeClr val="bg2">
                <a:lumMod val="10000"/>
              </a:schemeClr>
            </a:solidFill>
            <a:prstDash val="sysDot"/>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flipV="1">
            <a:off x="6172200" y="3581400"/>
            <a:ext cx="0" cy="1143000"/>
          </a:xfrm>
          <a:prstGeom prst="line">
            <a:avLst/>
          </a:prstGeom>
          <a:ln w="25400">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3200400" y="3276600"/>
            <a:ext cx="0" cy="1485900"/>
          </a:xfrm>
          <a:prstGeom prst="line">
            <a:avLst/>
          </a:prstGeom>
          <a:ln w="25400">
            <a:solidFill>
              <a:srgbClr val="FF0000"/>
            </a:solidFill>
            <a:prstDash val="sysDot"/>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25957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down)">
                                      <p:cBhvr>
                                        <p:cTn id="22" dur="5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gtEl>
                                        <p:attrNameLst>
                                          <p:attrName>style.visibility</p:attrName>
                                        </p:attrNameLst>
                                      </p:cBhvr>
                                      <p:to>
                                        <p:strVal val="visible"/>
                                      </p:to>
                                    </p:set>
                                    <p:animEffect transition="in" filter="wipe(down)">
                                      <p:cBhvr>
                                        <p:cTn id="27" dur="500"/>
                                        <p:tgtEl>
                                          <p:spTgt spid="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14"/>
                                        </p:tgtEl>
                                        <p:attrNameLst>
                                          <p:attrName>style.visibility</p:attrName>
                                        </p:attrNameLst>
                                      </p:cBhvr>
                                      <p:to>
                                        <p:strVal val="visible"/>
                                      </p:to>
                                    </p:set>
                                    <p:animEffect transition="in" filter="wipe(down)">
                                      <p:cBhvr>
                                        <p:cTn id="32" dur="500"/>
                                        <p:tgtEl>
                                          <p:spTgt spid="14"/>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wipe(down)">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wipe(down)">
                                      <p:cBhvr>
                                        <p:cTn id="42"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0"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Test Sites</a:t>
            </a:r>
            <a:endParaRPr lang="en-US" dirty="0"/>
          </a:p>
        </p:txBody>
      </p:sp>
      <p:pic>
        <p:nvPicPr>
          <p:cNvPr id="307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528896" y="1600200"/>
            <a:ext cx="6086207"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 Placeholder 2"/>
          <p:cNvSpPr>
            <a:spLocks noGrp="1"/>
          </p:cNvSpPr>
          <p:nvPr>
            <p:ph type="body" idx="4294967295"/>
          </p:nvPr>
        </p:nvSpPr>
        <p:spPr>
          <a:xfrm>
            <a:off x="2819400" y="1143000"/>
            <a:ext cx="4040188" cy="639762"/>
          </a:xfrm>
        </p:spPr>
        <p:txBody>
          <a:bodyPr/>
          <a:lstStyle/>
          <a:p>
            <a:r>
              <a:rPr lang="en-US" dirty="0" smtClean="0"/>
              <a:t>EPA Site Edison NJ</a:t>
            </a:r>
            <a:endParaRPr lang="en-US" dirty="0"/>
          </a:p>
        </p:txBody>
      </p:sp>
      <p:sp>
        <p:nvSpPr>
          <p:cNvPr id="7" name="Rectangle 6"/>
          <p:cNvSpPr/>
          <p:nvPr/>
        </p:nvSpPr>
        <p:spPr>
          <a:xfrm>
            <a:off x="2438400" y="6176665"/>
            <a:ext cx="4572000" cy="461665"/>
          </a:xfrm>
          <a:prstGeom prst="rect">
            <a:avLst/>
          </a:prstGeom>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400" b="1" i="0" u="none" strike="noStrike" kern="0" cap="none" spc="0" normalizeH="0" baseline="0" noProof="0" dirty="0" smtClean="0">
                <a:ln>
                  <a:noFill/>
                </a:ln>
                <a:effectLst/>
                <a:uLnTx/>
                <a:uFillTx/>
                <a:latin typeface="Adobe Garamond Pro"/>
                <a:ea typeface="MS PGothic" pitchFamily="34" charset="-128"/>
                <a:cs typeface="+mj-cs"/>
              </a:rPr>
              <a:t>http://www.epa.gov/ednnrmrl/</a:t>
            </a:r>
            <a:endParaRPr kumimoji="0" lang="en-US" sz="2400" b="0" i="0" u="none" strike="noStrike" kern="0" cap="none" spc="0" normalizeH="0" baseline="0" noProof="0" dirty="0" smtClean="0">
              <a:ln>
                <a:noFill/>
              </a:ln>
              <a:effectLst/>
              <a:uLnTx/>
              <a:uFillTx/>
            </a:endParaRPr>
          </a:p>
        </p:txBody>
      </p:sp>
    </p:spTree>
    <p:extLst>
      <p:ext uri="{BB962C8B-B14F-4D97-AF65-F5344CB8AC3E}">
        <p14:creationId xmlns:p14="http://schemas.microsoft.com/office/powerpoint/2010/main" val="265364542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92</TotalTime>
  <Words>371</Words>
  <Application>Microsoft Office PowerPoint</Application>
  <PresentationFormat>On-screen Show (4:3)</PresentationFormat>
  <Paragraphs>39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NEW STORMWATER REGULATION</vt:lpstr>
      <vt:lpstr>New Methods</vt:lpstr>
      <vt:lpstr>University of New Hampshire</vt:lpstr>
      <vt:lpstr>University of New Hampshire</vt:lpstr>
      <vt:lpstr>University of New Hampshire</vt:lpstr>
      <vt:lpstr>Test Sites</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Newhampsire</dc:title>
  <dc:creator>Richard Street</dc:creator>
  <cp:lastModifiedBy>Richard Street</cp:lastModifiedBy>
  <cp:revision>9</cp:revision>
  <dcterms:created xsi:type="dcterms:W3CDTF">2014-09-05T09:23:06Z</dcterms:created>
  <dcterms:modified xsi:type="dcterms:W3CDTF">2014-09-05T10:57:34Z</dcterms:modified>
</cp:coreProperties>
</file>