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56" r:id="rId4"/>
    <p:sldId id="257"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0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D71DE1-8F5E-49C9-8438-18C8D246EE75}"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1120272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71DE1-8F5E-49C9-8438-18C8D246EE75}"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508072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71DE1-8F5E-49C9-8438-18C8D246EE75}"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91469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D71DE1-8F5E-49C9-8438-18C8D246EE75}"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3585564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D71DE1-8F5E-49C9-8438-18C8D246EE75}"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3422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D71DE1-8F5E-49C9-8438-18C8D246EE75}"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2283459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D71DE1-8F5E-49C9-8438-18C8D246EE75}" type="datetimeFigureOut">
              <a:rPr lang="en-US" smtClean="0"/>
              <a:t>9/5/2014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401775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D71DE1-8F5E-49C9-8438-18C8D246EE75}" type="datetimeFigureOut">
              <a:rPr lang="en-US" smtClean="0"/>
              <a:t>9/5/2014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294350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71DE1-8F5E-49C9-8438-18C8D246EE75}" type="datetimeFigureOut">
              <a:rPr lang="en-US" smtClean="0"/>
              <a:t>9/5/2014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279867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71DE1-8F5E-49C9-8438-18C8D246EE75}"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61064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D71DE1-8F5E-49C9-8438-18C8D246EE75}"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88DEF-83F2-42A3-B1B0-25960B2CE170}" type="slidenum">
              <a:rPr lang="en-US" smtClean="0"/>
              <a:t>‹#›</a:t>
            </a:fld>
            <a:endParaRPr lang="en-US"/>
          </a:p>
        </p:txBody>
      </p:sp>
    </p:spTree>
    <p:extLst>
      <p:ext uri="{BB962C8B-B14F-4D97-AF65-F5344CB8AC3E}">
        <p14:creationId xmlns:p14="http://schemas.microsoft.com/office/powerpoint/2010/main" val="417760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71DE1-8F5E-49C9-8438-18C8D246EE75}" type="datetimeFigureOut">
              <a:rPr lang="en-US" smtClean="0"/>
              <a:t>9/5/2014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88DEF-83F2-42A3-B1B0-25960B2CE170}" type="slidenum">
              <a:rPr lang="en-US" smtClean="0"/>
              <a:t>‹#›</a:t>
            </a:fld>
            <a:endParaRPr lang="en-US"/>
          </a:p>
        </p:txBody>
      </p:sp>
    </p:spTree>
    <p:extLst>
      <p:ext uri="{BB962C8B-B14F-4D97-AF65-F5344CB8AC3E}">
        <p14:creationId xmlns:p14="http://schemas.microsoft.com/office/powerpoint/2010/main" val="1254571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NEW STORMWATER REGULATION</a:t>
            </a:r>
            <a:endParaRPr lang="en-US" dirty="0"/>
          </a:p>
        </p:txBody>
      </p:sp>
      <p:sp>
        <p:nvSpPr>
          <p:cNvPr id="8" name="Subtitle 7"/>
          <p:cNvSpPr>
            <a:spLocks noGrp="1"/>
          </p:cNvSpPr>
          <p:nvPr>
            <p:ph idx="1"/>
          </p:nvPr>
        </p:nvSpPr>
        <p:spPr/>
        <p:txBody>
          <a:bodyPr>
            <a:normAutofit/>
          </a:bodyPr>
          <a:lstStyle/>
          <a:p>
            <a:r>
              <a:rPr lang="en-US" u="sng" dirty="0" smtClean="0">
                <a:solidFill>
                  <a:schemeClr val="tx1"/>
                </a:solidFill>
              </a:rPr>
              <a:t>9VAC25</a:t>
            </a:r>
          </a:p>
          <a:p>
            <a:r>
              <a:rPr lang="en-US" sz="2400" u="sng" dirty="0" smtClean="0"/>
              <a:t>830 – Chesapeake Bay Act (CBA)</a:t>
            </a:r>
          </a:p>
          <a:p>
            <a:r>
              <a:rPr lang="en-US" sz="2400" u="sng" dirty="0" smtClean="0"/>
              <a:t>840 – Erosion and Sediment Control (ESC) (VESC)</a:t>
            </a:r>
          </a:p>
          <a:p>
            <a:r>
              <a:rPr lang="en-US" sz="2400" u="sng" dirty="0" smtClean="0"/>
              <a:t>850 </a:t>
            </a:r>
            <a:r>
              <a:rPr lang="en-US" sz="2400" u="sng" dirty="0" smtClean="0"/>
              <a:t>– ESC &amp; SWM Certification Regulations</a:t>
            </a:r>
            <a:endParaRPr lang="en-US" sz="2400" u="sng" dirty="0" smtClean="0"/>
          </a:p>
          <a:p>
            <a:r>
              <a:rPr lang="en-US" sz="2400" u="sng" dirty="0" smtClean="0"/>
              <a:t>870 – Stormwater Management Program (SWM) (VSMP)</a:t>
            </a:r>
          </a:p>
          <a:p>
            <a:r>
              <a:rPr lang="en-US" sz="2400" u="sng" dirty="0" smtClean="0"/>
              <a:t>880 – General VPDES for Discharges of Stormwater from Construction Activities</a:t>
            </a:r>
          </a:p>
          <a:p>
            <a:r>
              <a:rPr lang="en-US" sz="2400" u="sng" dirty="0" smtClean="0"/>
              <a:t>890 – General VPDES Permit for Discharges of Stormwater from </a:t>
            </a:r>
            <a:r>
              <a:rPr lang="en-US" sz="2400" u="sng" dirty="0"/>
              <a:t>S</a:t>
            </a:r>
            <a:r>
              <a:rPr lang="en-US" sz="2400" u="sng" dirty="0" smtClean="0"/>
              <a:t>mall Municipal Separate Storm Sewer Systems. </a:t>
            </a:r>
            <a:endParaRPr lang="en-US" sz="2400" u="sng" dirty="0">
              <a:solidFill>
                <a:schemeClr val="tx1"/>
              </a:solidFill>
            </a:endParaRPr>
          </a:p>
        </p:txBody>
      </p:sp>
      <p:sp>
        <p:nvSpPr>
          <p:cNvPr id="9" name="Rectangle 8"/>
          <p:cNvSpPr/>
          <p:nvPr/>
        </p:nvSpPr>
        <p:spPr>
          <a:xfrm>
            <a:off x="838200" y="3505200"/>
            <a:ext cx="7086600" cy="457200"/>
          </a:xfrm>
          <a:prstGeom prst="rect">
            <a:avLst/>
          </a:prstGeom>
          <a:solidFill>
            <a:srgbClr val="FFC0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38800" y="3962400"/>
            <a:ext cx="761400" cy="457200"/>
          </a:xfrm>
          <a:prstGeom prst="rect">
            <a:avLst/>
          </a:prstGeom>
          <a:solidFill>
            <a:srgbClr val="FFC0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788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fade">
                                      <p:cBhvr>
                                        <p:cTn id="16" dur="500"/>
                                        <p:tgtEl>
                                          <p:spTgt spid="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500"/>
                                        <p:tgtEl>
                                          <p:spTgt spid="8">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Effect transition="in" filter="fade">
                                      <p:cBhvr>
                                        <p:cTn id="25" dur="500"/>
                                        <p:tgtEl>
                                          <p:spTgt spid="8">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arn(inVertical)">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Methods</a:t>
            </a:r>
            <a:endParaRPr lang="en-US" dirty="0"/>
          </a:p>
        </p:txBody>
      </p:sp>
      <p:sp>
        <p:nvSpPr>
          <p:cNvPr id="3" name="Content Placeholder 2"/>
          <p:cNvSpPr>
            <a:spLocks noGrp="1"/>
          </p:cNvSpPr>
          <p:nvPr>
            <p:ph idx="1"/>
          </p:nvPr>
        </p:nvSpPr>
        <p:spPr/>
        <p:txBody>
          <a:bodyPr/>
          <a:lstStyle/>
          <a:p>
            <a:r>
              <a:rPr lang="en-US" dirty="0" smtClean="0"/>
              <a:t>BMP’s to be used</a:t>
            </a:r>
          </a:p>
          <a:p>
            <a:endParaRPr lang="en-US" dirty="0"/>
          </a:p>
        </p:txBody>
      </p:sp>
      <p:graphicFrame>
        <p:nvGraphicFramePr>
          <p:cNvPr id="4" name="Table 3"/>
          <p:cNvGraphicFramePr>
            <a:graphicFrameLocks noGrp="1"/>
          </p:cNvGraphicFramePr>
          <p:nvPr/>
        </p:nvGraphicFramePr>
        <p:xfrm>
          <a:off x="1531620" y="3127089"/>
          <a:ext cx="6080760" cy="1472184"/>
        </p:xfrm>
        <a:graphic>
          <a:graphicData uri="http://schemas.openxmlformats.org/drawingml/2006/table">
            <a:tbl>
              <a:tblPr firstRow="1" firstCol="1" bandRow="1"/>
              <a:tblGrid>
                <a:gridCol w="3040380"/>
                <a:gridCol w="3040380"/>
              </a:tblGrid>
              <a:tr h="0">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1. Vegetated Roof</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8. Extended Detention Pond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2. Rooftop Disconnection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9. Sheetflow to Filter/Open Space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3. Permeable Pavement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10. Wet Swale (Coastal Plain)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4. Grass Channel</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11.  Filtering Practices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5. Dry Swale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12. Constructed Wetland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6. Bioretention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13. Wet Ponds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200" b="1">
                          <a:solidFill>
                            <a:srgbClr val="000000"/>
                          </a:solidFill>
                          <a:effectLst/>
                          <a:latin typeface="Arial"/>
                          <a:ea typeface="Times New Roman"/>
                          <a:cs typeface="Times New Roman"/>
                        </a:rPr>
                        <a:t>7. Infiltration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rgbClr val="000000"/>
                          </a:solidFill>
                          <a:effectLst/>
                          <a:latin typeface="Arial"/>
                          <a:ea typeface="Times New Roman"/>
                          <a:cs typeface="Times New Roman"/>
                        </a:rPr>
                        <a:t>14. Manufactured BMP</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524000" y="3581400"/>
            <a:ext cx="3048000" cy="152400"/>
          </a:xfrm>
          <a:prstGeom prst="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4986" y="5257800"/>
            <a:ext cx="8302016" cy="369332"/>
          </a:xfrm>
          <a:prstGeom prst="rect">
            <a:avLst/>
          </a:prstGeom>
          <a:noFill/>
        </p:spPr>
        <p:txBody>
          <a:bodyPr wrap="none" rtlCol="0">
            <a:spAutoFit/>
          </a:bodyPr>
          <a:lstStyle/>
          <a:p>
            <a:r>
              <a:rPr lang="en-US" b="1" u="sng" dirty="0" smtClean="0"/>
              <a:t>The first 3 are for both new and retrofit projects without increase in land disturbance</a:t>
            </a:r>
            <a:endParaRPr lang="en-US" b="1" u="sng" dirty="0"/>
          </a:p>
        </p:txBody>
      </p:sp>
    </p:spTree>
    <p:extLst>
      <p:ext uri="{BB962C8B-B14F-4D97-AF65-F5344CB8AC3E}">
        <p14:creationId xmlns:p14="http://schemas.microsoft.com/office/powerpoint/2010/main" val="194246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down)">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prstClr val="black"/>
                </a:solidFill>
              </a:rPr>
              <a:t>University of </a:t>
            </a:r>
            <a:r>
              <a:rPr lang="en-US" dirty="0" smtClean="0">
                <a:solidFill>
                  <a:prstClr val="black"/>
                </a:solidFill>
              </a:rPr>
              <a:t>New Hampshire</a:t>
            </a:r>
            <a:endParaRPr lang="en-US" dirty="0"/>
          </a:p>
        </p:txBody>
      </p:sp>
      <p:sp>
        <p:nvSpPr>
          <p:cNvPr id="5" name="Text Placeholder 4"/>
          <p:cNvSpPr>
            <a:spLocks noGrp="1"/>
          </p:cNvSpPr>
          <p:nvPr>
            <p:ph type="body" idx="1"/>
          </p:nvPr>
        </p:nvSpPr>
        <p:spPr/>
        <p:txBody>
          <a:bodyPr/>
          <a:lstStyle/>
          <a:p>
            <a:r>
              <a:rPr lang="en-US" dirty="0" smtClean="0"/>
              <a:t>Asphalt</a:t>
            </a:r>
            <a:endParaRPr lang="en-US" dirty="0"/>
          </a:p>
        </p:txBody>
      </p:sp>
      <p:sp>
        <p:nvSpPr>
          <p:cNvPr id="6" name="Content Placeholder 5"/>
          <p:cNvSpPr>
            <a:spLocks noGrp="1"/>
          </p:cNvSpPr>
          <p:nvPr>
            <p:ph sz="half" idx="2"/>
          </p:nvPr>
        </p:nvSpPr>
        <p:spPr/>
        <p:txBody>
          <a:bodyPr>
            <a:normAutofit fontScale="70000" lnSpcReduction="20000"/>
          </a:bodyPr>
          <a:lstStyle/>
          <a:p>
            <a:r>
              <a:rPr lang="en-US" dirty="0">
                <a:ea typeface="Calibri"/>
                <a:cs typeface="Times New Roman"/>
              </a:rPr>
              <a:t>The UNHSC porous asphalt lot’s performance remains steady even in freeze thaw conditions. Researchers observed some of the highest inﬁltration rates in the winter—on average more than 1,000 inches an hour. Researchers observed frost penetration to depths of 27 inches in the ﬁlter media. While the pavement froze sooner, deeper, and for longer periods than the reference condition, the pores remained open and well- drained year round. The ability to maintain drainage minimized freezing and thawing in the </a:t>
            </a:r>
            <a:r>
              <a:rPr lang="en-US" dirty="0" err="1">
                <a:ea typeface="Calibri"/>
                <a:cs typeface="Times New Roman"/>
              </a:rPr>
              <a:t>subbase</a:t>
            </a:r>
            <a:r>
              <a:rPr lang="en-US" dirty="0">
                <a:ea typeface="Calibri"/>
                <a:cs typeface="Times New Roman"/>
              </a:rPr>
              <a:t>, contributing to the porous</a:t>
            </a:r>
            <a:r>
              <a:rPr lang="en-US" sz="1600" spc="20" dirty="0" smtClean="0">
                <a:solidFill>
                  <a:srgbClr val="231F20"/>
                </a:solidFill>
                <a:effectLst/>
                <a:latin typeface="Arial"/>
                <a:ea typeface="Arial"/>
              </a:rPr>
              <a:t> </a:t>
            </a:r>
            <a:r>
              <a:rPr lang="en-US" dirty="0">
                <a:ea typeface="Calibri"/>
                <a:cs typeface="Times New Roman"/>
              </a:rPr>
              <a:t>asphalt’s durability.</a:t>
            </a:r>
            <a:endParaRPr lang="en-US" dirty="0"/>
          </a:p>
        </p:txBody>
      </p:sp>
      <p:sp>
        <p:nvSpPr>
          <p:cNvPr id="7" name="Text Placeholder 6"/>
          <p:cNvSpPr>
            <a:spLocks noGrp="1"/>
          </p:cNvSpPr>
          <p:nvPr>
            <p:ph type="body" sz="quarter" idx="3"/>
          </p:nvPr>
        </p:nvSpPr>
        <p:spPr/>
        <p:txBody>
          <a:bodyPr/>
          <a:lstStyle/>
          <a:p>
            <a:r>
              <a:rPr lang="en-US" dirty="0" smtClean="0"/>
              <a:t>Concrete</a:t>
            </a:r>
            <a:endParaRPr lang="en-US" dirty="0"/>
          </a:p>
        </p:txBody>
      </p:sp>
      <p:sp>
        <p:nvSpPr>
          <p:cNvPr id="8" name="Content Placeholder 7"/>
          <p:cNvSpPr>
            <a:spLocks noGrp="1"/>
          </p:cNvSpPr>
          <p:nvPr>
            <p:ph sz="quarter" idx="4"/>
          </p:nvPr>
        </p:nvSpPr>
        <p:spPr/>
        <p:txBody>
          <a:bodyPr>
            <a:normAutofit fontScale="70000" lnSpcReduction="20000"/>
          </a:bodyPr>
          <a:lstStyle/>
          <a:p>
            <a:r>
              <a:rPr lang="en-US" dirty="0">
                <a:ea typeface="Calibri"/>
                <a:cs typeface="Times New Roman"/>
              </a:rPr>
              <a:t>The winter performance of the pervious concrete system was exceptional year round for water quality, hydraulics, and inﬁltration capacity. Throughout the winter, the surface inﬁltration capacity averaged approximately 4,000 inches per hour with minimal change. Researchers observed frost penetration to depths of 15 inches in the ﬁlter media. While the pavement froze sooner, deeper, and for longer periods than the reference condition, the pores remained open and well-drained year round. This ability to maintain drainage limits freezing and thawing and contributes to the pavement’s long-term durability.</a:t>
            </a:r>
            <a:endParaRPr lang="en-US" dirty="0"/>
          </a:p>
        </p:txBody>
      </p:sp>
      <p:sp>
        <p:nvSpPr>
          <p:cNvPr id="9" name="Rectangle 8"/>
          <p:cNvSpPr/>
          <p:nvPr/>
        </p:nvSpPr>
        <p:spPr>
          <a:xfrm>
            <a:off x="838200" y="3048000"/>
            <a:ext cx="1447800" cy="152400"/>
          </a:xfrm>
          <a:prstGeom prst="rect">
            <a:avLst/>
          </a:prstGeom>
          <a:solidFill>
            <a:srgbClr val="FFFF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600199" y="3281638"/>
            <a:ext cx="2141157" cy="147362"/>
          </a:xfrm>
          <a:prstGeom prst="rect">
            <a:avLst/>
          </a:prstGeom>
          <a:solidFill>
            <a:srgbClr val="FF0000">
              <a:alpha val="1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05600" y="3048000"/>
            <a:ext cx="1752600" cy="152400"/>
          </a:xfrm>
          <a:prstGeom prst="rect">
            <a:avLst/>
          </a:prstGeom>
          <a:solidFill>
            <a:srgbClr val="FFFF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867400" y="3276600"/>
            <a:ext cx="2514600" cy="152400"/>
          </a:xfrm>
          <a:prstGeom prst="rect">
            <a:avLst/>
          </a:prstGeom>
          <a:solidFill>
            <a:srgbClr val="FF0000">
              <a:alpha val="1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352800" y="3657600"/>
            <a:ext cx="38855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14400" y="3886200"/>
            <a:ext cx="297935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010400" y="3657600"/>
            <a:ext cx="1600200" cy="228600"/>
          </a:xfrm>
          <a:prstGeom prst="rect">
            <a:avLst/>
          </a:prstGeom>
          <a:solidFill>
            <a:srgbClr val="FF0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067300" y="3881792"/>
            <a:ext cx="1943100" cy="228600"/>
          </a:xfrm>
          <a:prstGeom prst="rect">
            <a:avLst/>
          </a:prstGeom>
          <a:solidFill>
            <a:srgbClr val="FF0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2057400" y="2590800"/>
            <a:ext cx="137160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945900" y="2590800"/>
            <a:ext cx="143610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067300" y="2819400"/>
            <a:ext cx="205740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13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barn(inVertical)">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arn(inVertical)">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University of </a:t>
            </a:r>
            <a:r>
              <a:rPr lang="en-US" dirty="0" smtClean="0"/>
              <a:t>New Hampshire</a:t>
            </a:r>
            <a:endParaRPr lang="en-US" dirty="0"/>
          </a:p>
        </p:txBody>
      </p:sp>
      <p:sp>
        <p:nvSpPr>
          <p:cNvPr id="7" name="Text Placeholder 6"/>
          <p:cNvSpPr>
            <a:spLocks noGrp="1"/>
          </p:cNvSpPr>
          <p:nvPr>
            <p:ph type="body" idx="1"/>
          </p:nvPr>
        </p:nvSpPr>
        <p:spPr/>
        <p:txBody>
          <a:bodyPr/>
          <a:lstStyle/>
          <a:p>
            <a:r>
              <a:rPr lang="en-US" dirty="0" smtClean="0"/>
              <a:t>Asphalt</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57200" y="2409022"/>
            <a:ext cx="4040188" cy="3482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Placeholder 7"/>
          <p:cNvSpPr>
            <a:spLocks noGrp="1"/>
          </p:cNvSpPr>
          <p:nvPr>
            <p:ph type="body" sz="quarter" idx="3"/>
          </p:nvPr>
        </p:nvSpPr>
        <p:spPr/>
        <p:txBody>
          <a:bodyPr/>
          <a:lstStyle/>
          <a:p>
            <a:r>
              <a:rPr lang="en-US" dirty="0" smtClean="0"/>
              <a:t>Concrete</a:t>
            </a:r>
            <a:endParaRPr lang="en-US" dirty="0"/>
          </a:p>
        </p:txBody>
      </p:sp>
      <p:pic>
        <p:nvPicPr>
          <p:cNvPr id="102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427518"/>
            <a:ext cx="4041775" cy="3446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Straight Connector 10"/>
          <p:cNvCxnSpPr/>
          <p:nvPr/>
        </p:nvCxnSpPr>
        <p:spPr>
          <a:xfrm flipH="1">
            <a:off x="304800" y="3276600"/>
            <a:ext cx="8534400" cy="0"/>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943600" y="3084840"/>
            <a:ext cx="609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239000" y="3093657"/>
            <a:ext cx="609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73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arn(inVertical)">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New Hampshire</a:t>
            </a:r>
            <a:endParaRPr lang="en-US" dirty="0"/>
          </a:p>
        </p:txBody>
      </p:sp>
      <p:sp>
        <p:nvSpPr>
          <p:cNvPr id="3" name="Text Placeholder 2"/>
          <p:cNvSpPr>
            <a:spLocks noGrp="1"/>
          </p:cNvSpPr>
          <p:nvPr>
            <p:ph type="body" idx="1"/>
          </p:nvPr>
        </p:nvSpPr>
        <p:spPr/>
        <p:txBody>
          <a:bodyPr/>
          <a:lstStyle/>
          <a:p>
            <a:r>
              <a:rPr lang="en-US" dirty="0" smtClean="0"/>
              <a:t>Asphalt</a:t>
            </a:r>
            <a:endParaRPr lang="en-US" dirty="0"/>
          </a:p>
        </p:txBody>
      </p:sp>
      <p:sp>
        <p:nvSpPr>
          <p:cNvPr id="5" name="Text Placeholder 4"/>
          <p:cNvSpPr>
            <a:spLocks noGrp="1"/>
          </p:cNvSpPr>
          <p:nvPr>
            <p:ph type="body" sz="quarter" idx="3"/>
          </p:nvPr>
        </p:nvSpPr>
        <p:spPr/>
        <p:txBody>
          <a:bodyPr/>
          <a:lstStyle/>
          <a:p>
            <a:r>
              <a:rPr lang="en-US" dirty="0" smtClean="0"/>
              <a:t>Concrete</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 y="2394859"/>
            <a:ext cx="4040188" cy="3511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446660"/>
            <a:ext cx="4041775" cy="3407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2895600" y="5181600"/>
            <a:ext cx="15240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934200" y="5029200"/>
            <a:ext cx="15240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2286000" y="2743200"/>
            <a:ext cx="0" cy="213360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791200" y="2743200"/>
            <a:ext cx="0" cy="213360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90600" y="3429000"/>
            <a:ext cx="1447800" cy="0"/>
          </a:xfrm>
          <a:prstGeom prst="line">
            <a:avLst/>
          </a:prstGeom>
          <a:ln w="22225">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67300" y="4191000"/>
            <a:ext cx="1447800" cy="0"/>
          </a:xfrm>
          <a:prstGeom prst="line">
            <a:avLst/>
          </a:prstGeom>
          <a:ln w="22225">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172200" y="3581400"/>
            <a:ext cx="0" cy="114300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200400" y="3276600"/>
            <a:ext cx="0" cy="148590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95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down)">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Sites</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28896" y="1600200"/>
            <a:ext cx="608620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idx="4294967295"/>
          </p:nvPr>
        </p:nvSpPr>
        <p:spPr>
          <a:xfrm>
            <a:off x="2819400" y="1143000"/>
            <a:ext cx="4040188" cy="639762"/>
          </a:xfrm>
        </p:spPr>
        <p:txBody>
          <a:bodyPr/>
          <a:lstStyle/>
          <a:p>
            <a:r>
              <a:rPr lang="en-US" dirty="0" smtClean="0"/>
              <a:t>EPA Site Edison NJ</a:t>
            </a:r>
            <a:endParaRPr lang="en-US" dirty="0"/>
          </a:p>
        </p:txBody>
      </p:sp>
      <p:sp>
        <p:nvSpPr>
          <p:cNvPr id="7" name="Rectangle 6"/>
          <p:cNvSpPr/>
          <p:nvPr/>
        </p:nvSpPr>
        <p:spPr>
          <a:xfrm>
            <a:off x="2438400" y="6176665"/>
            <a:ext cx="4572000" cy="461665"/>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dirty="0" smtClean="0">
                <a:ln>
                  <a:noFill/>
                </a:ln>
                <a:effectLst/>
                <a:uLnTx/>
                <a:uFillTx/>
                <a:latin typeface="Adobe Garamond Pro"/>
                <a:ea typeface="MS PGothic" pitchFamily="34" charset="-128"/>
                <a:cs typeface="+mj-cs"/>
              </a:rPr>
              <a:t>http://www.epa.gov/ednnrmrl/</a:t>
            </a:r>
            <a:endParaRPr kumimoji="0" lang="en-US" sz="2400" b="0"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val="2653645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371</Words>
  <Application>Microsoft Office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NEW STORMWATER REGULATION</vt:lpstr>
      <vt:lpstr>New Methods</vt:lpstr>
      <vt:lpstr>University of New Hampshire</vt:lpstr>
      <vt:lpstr>University of New Hampshire</vt:lpstr>
      <vt:lpstr>University of New Hampshire</vt:lpstr>
      <vt:lpstr>Test Sites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Newhampsire</dc:title>
  <dc:creator>Richard Street</dc:creator>
  <cp:lastModifiedBy>Richard Street</cp:lastModifiedBy>
  <cp:revision>9</cp:revision>
  <dcterms:created xsi:type="dcterms:W3CDTF">2014-09-05T09:23:06Z</dcterms:created>
  <dcterms:modified xsi:type="dcterms:W3CDTF">2014-09-05T10:57:34Z</dcterms:modified>
</cp:coreProperties>
</file>