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charts/chart6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2" r:id="rId9"/>
    <p:sldId id="265" r:id="rId10"/>
    <p:sldId id="264" r:id="rId11"/>
    <p:sldId id="267" r:id="rId12"/>
    <p:sldId id="263" r:id="rId13"/>
    <p:sldId id="268" r:id="rId14"/>
    <p:sldId id="269" r:id="rId15"/>
    <p:sldId id="270" r:id="rId16"/>
    <p:sldId id="271" r:id="rId17"/>
    <p:sldId id="275" r:id="rId18"/>
    <p:sldId id="272" r:id="rId19"/>
    <p:sldId id="273" r:id="rId20"/>
    <p:sldId id="277" r:id="rId21"/>
    <p:sldId id="276" r:id="rId22"/>
    <p:sldId id="278" r:id="rId23"/>
    <p:sldId id="279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My%20Documents\talks\unemployment%20rates%202008%202015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My%20Documents\talks\Labor%20force%20participation%202004%2015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n\AppData\Local\Temp\Presidential%20Nominations%20money%20and%20endorsements%20sept%202015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n\AppData\Local\Temp\Presidential%20Nominations%20money%20and%20endorsements%20sept%202015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n\AppData\Local\Temp\Presidential%20Nominations%20money%20and%20endorsements%20sept%202015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n\AppData\Local\Temp\Presidential%20Nominations%20money%20and%20endorsements%20sept%202015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Unemployment Rate: March 2008-Sept 2015</a:t>
            </a:r>
          </a:p>
          <a:p>
            <a:pPr>
              <a:defRPr/>
            </a:pPr>
            <a:r>
              <a:rPr lang="en-US" sz="1200"/>
              <a:t>(Bureau</a:t>
            </a:r>
            <a:r>
              <a:rPr lang="en-US" sz="1200" baseline="0"/>
              <a:t> of Labor Statistics)</a:t>
            </a:r>
            <a:endParaRPr lang="en-US" sz="1200"/>
          </a:p>
        </c:rich>
      </c:tx>
      <c:layout>
        <c:manualLayout>
          <c:xMode val="edge"/>
          <c:yMode val="edge"/>
          <c:x val="0.23288515822314665"/>
          <c:y val="3.9860488290981565E-2"/>
        </c:manualLayout>
      </c:layout>
    </c:title>
    <c:plotArea>
      <c:layout>
        <c:manualLayout>
          <c:layoutTarget val="inner"/>
          <c:xMode val="edge"/>
          <c:yMode val="edge"/>
          <c:x val="6.6414227702669304E-2"/>
          <c:y val="4.6780520147986004E-2"/>
          <c:w val="0.91239669421487679"/>
          <c:h val="0.82601055417755653"/>
        </c:manualLayout>
      </c:layout>
      <c:lineChart>
        <c:grouping val="standard"/>
        <c:ser>
          <c:idx val="0"/>
          <c:order val="0"/>
          <c:dLbls>
            <c:dLbl>
              <c:idx val="2"/>
              <c:layout>
                <c:manualLayout>
                  <c:x val="-4.7169811320754713E-2"/>
                  <c:y val="-1.6882246997008181E-2"/>
                </c:manualLayout>
              </c:layout>
              <c:showVal val="1"/>
            </c:dLbl>
            <c:dLbl>
              <c:idx val="3"/>
              <c:layout>
                <c:manualLayout>
                  <c:x val="-1.4150943396226415E-2"/>
                  <c:y val="3.2122014993872475E-2"/>
                </c:manualLayout>
              </c:layout>
              <c:showVal val="1"/>
            </c:dLbl>
            <c:dLbl>
              <c:idx val="4"/>
              <c:layout>
                <c:manualLayout>
                  <c:x val="-2.0440251572327067E-2"/>
                  <c:y val="-3.0890155743764563E-2"/>
                </c:manualLayout>
              </c:layout>
              <c:showVal val="1"/>
            </c:dLbl>
            <c:dLbl>
              <c:idx val="5"/>
              <c:layout>
                <c:manualLayout>
                  <c:x val="-3.3018867924528322E-2"/>
                  <c:y val="4.1088767495745485E-2"/>
                </c:manualLayout>
              </c:layout>
              <c:showVal val="1"/>
            </c:dLbl>
            <c:dLbl>
              <c:idx val="6"/>
              <c:layout>
                <c:manualLayout>
                  <c:x val="0"/>
                  <c:y val="-1.2602394454946439E-2"/>
                </c:manualLayout>
              </c:layout>
              <c:showVal val="1"/>
            </c:dLbl>
            <c:dLbl>
              <c:idx val="7"/>
              <c:layout>
                <c:manualLayout>
                  <c:x val="-2.5157232704402552E-2"/>
                  <c:y val="2.9895366218236206E-2"/>
                </c:manualLayout>
              </c:layout>
              <c:showVal val="1"/>
            </c:dLbl>
            <c:dLbl>
              <c:idx val="8"/>
              <c:layout>
                <c:manualLayout>
                  <c:x val="-2.3584905660377319E-2"/>
                  <c:y val="-2.5204788909892879E-2"/>
                </c:manualLayout>
              </c:layout>
              <c:showVal val="1"/>
            </c:dLbl>
            <c:dLbl>
              <c:idx val="9"/>
              <c:layout>
                <c:manualLayout>
                  <c:x val="-3.1446540880503186E-2"/>
                  <c:y val="3.3998283295873413E-2"/>
                </c:manualLayout>
              </c:layout>
              <c:showVal val="1"/>
            </c:dLbl>
            <c:dLbl>
              <c:idx val="10"/>
              <c:layout>
                <c:manualLayout>
                  <c:x val="-9.4339622641509517E-3"/>
                  <c:y val="-3.0245746691871488E-2"/>
                </c:manualLayout>
              </c:layout>
              <c:showVal val="1"/>
            </c:dLbl>
            <c:dLbl>
              <c:idx val="11"/>
              <c:layout>
                <c:manualLayout>
                  <c:x val="-3.4591194968553479E-2"/>
                  <c:y val="4.1032205567876803E-2"/>
                </c:manualLayout>
              </c:layout>
              <c:showVal val="1"/>
            </c:dLbl>
            <c:dLbl>
              <c:idx val="12"/>
              <c:layout>
                <c:manualLayout>
                  <c:x val="-1.1006289308176109E-2"/>
                  <c:y val="-2.1923268560039889E-2"/>
                </c:manualLayout>
              </c:layout>
              <c:showVal val="1"/>
            </c:dLbl>
            <c:dLbl>
              <c:idx val="13"/>
              <c:layout>
                <c:manualLayout>
                  <c:x val="-3.1446540880503186E-2"/>
                  <c:y val="3.5463733384933707E-2"/>
                </c:manualLayout>
              </c:layout>
              <c:showVal val="1"/>
            </c:dLbl>
            <c:dLbl>
              <c:idx val="14"/>
              <c:layout>
                <c:manualLayout>
                  <c:x val="-9.4339622641509517E-3"/>
                  <c:y val="-2.9895366218236224E-2"/>
                </c:manualLayout>
              </c:layout>
              <c:showVal val="1"/>
            </c:dLbl>
            <c:dLbl>
              <c:idx val="15"/>
              <c:layout>
                <c:manualLayout>
                  <c:x val="-3.4591194968553479E-2"/>
                  <c:y val="4.4490818609866582E-2"/>
                </c:manualLayout>
              </c:layout>
              <c:showVal val="1"/>
            </c:dLbl>
            <c:dLbl>
              <c:idx val="16"/>
              <c:layout>
                <c:manualLayout>
                  <c:x val="-2.8302010597731787E-2"/>
                  <c:y val="-4.5135029198854856E-2"/>
                </c:manualLayout>
              </c:layout>
              <c:showVal val="1"/>
            </c:dLbl>
            <c:dLbl>
              <c:idx val="17"/>
              <c:layout>
                <c:manualLayout>
                  <c:x val="-2.672955974842767E-2"/>
                  <c:y val="4.3552684458866162E-2"/>
                </c:manualLayout>
              </c:layout>
              <c:showVal val="1"/>
            </c:dLbl>
            <c:dLbl>
              <c:idx val="19"/>
              <c:layout>
                <c:manualLayout>
                  <c:x val="-3.7735849056603848E-2"/>
                  <c:y val="2.9895366218236206E-2"/>
                </c:manualLayout>
              </c:layout>
              <c:showVal val="1"/>
            </c:dLbl>
            <c:dLbl>
              <c:idx val="20"/>
              <c:layout>
                <c:manualLayout>
                  <c:x val="-1.8867924528301785E-2"/>
                  <c:y val="-2.7902341803687128E-2"/>
                </c:manualLayout>
              </c:layout>
              <c:showVal val="1"/>
            </c:dLbl>
            <c:dLbl>
              <c:idx val="21"/>
              <c:layout>
                <c:manualLayout>
                  <c:x val="-3.4591194968553479E-2"/>
                  <c:y val="2.5909317389138053E-2"/>
                </c:manualLayout>
              </c:layout>
              <c:showVal val="1"/>
            </c:dLbl>
            <c:dLbl>
              <c:idx val="22"/>
              <c:layout>
                <c:manualLayout>
                  <c:x val="-1.572327044025159E-2"/>
                  <c:y val="-2.391629297458894E-2"/>
                </c:manualLayout>
              </c:layout>
              <c:showVal val="1"/>
            </c:dLbl>
            <c:dLbl>
              <c:idx val="23"/>
              <c:layout>
                <c:manualLayout>
                  <c:x val="-2.672955974842767E-2"/>
                  <c:y val="3.3881415047334294E-2"/>
                </c:manualLayout>
              </c:layout>
              <c:showVal val="1"/>
            </c:dLbl>
            <c:dLbl>
              <c:idx val="24"/>
              <c:layout>
                <c:manualLayout>
                  <c:x val="-4.7169811320754724E-3"/>
                  <c:y val="-2.391629297458894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Val val="1"/>
          </c:dLbls>
          <c:cat>
            <c:strRef>
              <c:f>Sheet1!$A$2:$A$19</c:f>
              <c:strCache>
                <c:ptCount val="18"/>
                <c:pt idx="0">
                  <c:v>Mar 2008</c:v>
                </c:pt>
                <c:pt idx="1">
                  <c:v>Aug 2008</c:v>
                </c:pt>
                <c:pt idx="2">
                  <c:v>Mar 2009</c:v>
                </c:pt>
                <c:pt idx="3">
                  <c:v>Aug 2009</c:v>
                </c:pt>
                <c:pt idx="4">
                  <c:v>Mar 2010</c:v>
                </c:pt>
                <c:pt idx="5">
                  <c:v>Aug 2010</c:v>
                </c:pt>
                <c:pt idx="6">
                  <c:v>Mar 2011</c:v>
                </c:pt>
                <c:pt idx="7">
                  <c:v>Aug 2011</c:v>
                </c:pt>
                <c:pt idx="8">
                  <c:v>Mar 2012</c:v>
                </c:pt>
                <c:pt idx="9">
                  <c:v>Aug 2012</c:v>
                </c:pt>
                <c:pt idx="10">
                  <c:v>Mar 2013</c:v>
                </c:pt>
                <c:pt idx="11">
                  <c:v>Aug 2013</c:v>
                </c:pt>
                <c:pt idx="12">
                  <c:v>Mar 2014</c:v>
                </c:pt>
                <c:pt idx="13">
                  <c:v>Aug 2014</c:v>
                </c:pt>
                <c:pt idx="14">
                  <c:v>Sept 2014</c:v>
                </c:pt>
                <c:pt idx="15">
                  <c:v>Mar 2015</c:v>
                </c:pt>
                <c:pt idx="16">
                  <c:v>June 2015</c:v>
                </c:pt>
                <c:pt idx="17">
                  <c:v>Sept 2015</c:v>
                </c:pt>
              </c:strCache>
            </c:strRef>
          </c:cat>
          <c:val>
            <c:numRef>
              <c:f>Sheet1!$B$2:$B$19</c:f>
              <c:numCache>
                <c:formatCode>General</c:formatCode>
                <c:ptCount val="18"/>
                <c:pt idx="0">
                  <c:v>5.0999999999999996</c:v>
                </c:pt>
                <c:pt idx="1">
                  <c:v>6.5</c:v>
                </c:pt>
                <c:pt idx="2">
                  <c:v>8.7000000000000011</c:v>
                </c:pt>
                <c:pt idx="3">
                  <c:v>10</c:v>
                </c:pt>
                <c:pt idx="4">
                  <c:v>9.8000000000000007</c:v>
                </c:pt>
                <c:pt idx="5">
                  <c:v>9.5</c:v>
                </c:pt>
                <c:pt idx="6">
                  <c:v>8.9</c:v>
                </c:pt>
                <c:pt idx="7">
                  <c:v>8.2000000000000011</c:v>
                </c:pt>
                <c:pt idx="8">
                  <c:v>8.2000000000000011</c:v>
                </c:pt>
                <c:pt idx="9">
                  <c:v>8.1</c:v>
                </c:pt>
                <c:pt idx="10">
                  <c:v>7.5</c:v>
                </c:pt>
                <c:pt idx="11">
                  <c:v>7.2</c:v>
                </c:pt>
                <c:pt idx="12">
                  <c:v>6.7</c:v>
                </c:pt>
                <c:pt idx="13">
                  <c:v>6.1</c:v>
                </c:pt>
                <c:pt idx="14">
                  <c:v>5.9</c:v>
                </c:pt>
                <c:pt idx="15">
                  <c:v>5.5</c:v>
                </c:pt>
                <c:pt idx="16">
                  <c:v>5.0999999999999996</c:v>
                </c:pt>
                <c:pt idx="17">
                  <c:v>5.0999999999999996</c:v>
                </c:pt>
              </c:numCache>
            </c:numRef>
          </c:val>
        </c:ser>
        <c:marker val="1"/>
        <c:axId val="89899776"/>
        <c:axId val="89901312"/>
      </c:lineChart>
      <c:catAx>
        <c:axId val="89899776"/>
        <c:scaling>
          <c:orientation val="minMax"/>
        </c:scaling>
        <c:axPos val="b"/>
        <c:tickLblPos val="nextTo"/>
        <c:txPr>
          <a:bodyPr rot="-2580000"/>
          <a:lstStyle/>
          <a:p>
            <a:pPr>
              <a:defRPr sz="1200"/>
            </a:pPr>
            <a:endParaRPr lang="en-US"/>
          </a:p>
        </c:txPr>
        <c:crossAx val="89901312"/>
        <c:crosses val="autoZero"/>
        <c:auto val="1"/>
        <c:lblAlgn val="ctr"/>
        <c:lblOffset val="100"/>
      </c:catAx>
      <c:valAx>
        <c:axId val="8990131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89899776"/>
        <c:crosses val="autoZero"/>
        <c:crossBetween val="between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Labor Force Participation Rate: 2004-2015</a:t>
            </a:r>
          </a:p>
          <a:p>
            <a:pPr>
              <a:defRPr/>
            </a:pPr>
            <a:r>
              <a:rPr lang="en-US" sz="1200"/>
              <a:t>(Bureau</a:t>
            </a:r>
            <a:r>
              <a:rPr lang="en-US" sz="1200" baseline="0"/>
              <a:t> of Labor Statistics)</a:t>
            </a:r>
            <a:endParaRPr lang="en-US" sz="1200"/>
          </a:p>
        </c:rich>
      </c:tx>
      <c:layout>
        <c:manualLayout>
          <c:xMode val="edge"/>
          <c:yMode val="edge"/>
          <c:x val="0.13775498575498576"/>
          <c:y val="2.938475665748393E-2"/>
        </c:manualLayout>
      </c:layout>
    </c:title>
    <c:plotArea>
      <c:layout/>
      <c:lineChart>
        <c:grouping val="standard"/>
        <c:ser>
          <c:idx val="0"/>
          <c:order val="0"/>
          <c:dLbls>
            <c:dLbl>
              <c:idx val="0"/>
              <c:layout>
                <c:manualLayout>
                  <c:x val="-1.997503121098633E-2"/>
                  <c:y val="5.6657223796033995E-2"/>
                </c:manualLayout>
              </c:layout>
              <c:showVal val="1"/>
            </c:dLbl>
            <c:dLbl>
              <c:idx val="1"/>
              <c:layout>
                <c:manualLayout>
                  <c:x val="-3.4956304619226011E-2"/>
                  <c:y val="-4.9102927289896223E-2"/>
                </c:manualLayout>
              </c:layout>
              <c:showVal val="1"/>
            </c:dLbl>
            <c:dLbl>
              <c:idx val="2"/>
              <c:layout>
                <c:manualLayout>
                  <c:x val="-5.4931335830212327E-2"/>
                  <c:y val="7.9320113314447688E-2"/>
                </c:manualLayout>
              </c:layout>
              <c:showVal val="1"/>
            </c:dLbl>
            <c:dLbl>
              <c:idx val="3"/>
              <c:layout>
                <c:manualLayout>
                  <c:x val="-3.9950062421972611E-2"/>
                  <c:y val="-7.1765816808309721E-2"/>
                </c:manualLayout>
              </c:layout>
              <c:showVal val="1"/>
            </c:dLbl>
            <c:dLbl>
              <c:idx val="4"/>
              <c:layout>
                <c:manualLayout>
                  <c:x val="-3.9950062421972583E-2"/>
                  <c:y val="9.0651558073654562E-2"/>
                </c:manualLayout>
              </c:layout>
              <c:showVal val="1"/>
            </c:dLbl>
            <c:dLbl>
              <c:idx val="5"/>
              <c:layout>
                <c:manualLayout>
                  <c:x val="0"/>
                  <c:y val="-5.6657223796033995E-2"/>
                </c:manualLayout>
              </c:layout>
              <c:showVal val="1"/>
            </c:dLbl>
            <c:dLbl>
              <c:idx val="6"/>
              <c:layout>
                <c:manualLayout>
                  <c:x val="-5.2434456928839038E-2"/>
                  <c:y val="5.6657223796033995E-2"/>
                </c:manualLayout>
              </c:layout>
              <c:showVal val="1"/>
            </c:dLbl>
            <c:dLbl>
              <c:idx val="7"/>
              <c:layout>
                <c:manualLayout>
                  <c:x val="-2.4968789013733749E-3"/>
                  <c:y val="-2.6440037771482572E-2"/>
                </c:manualLayout>
              </c:layout>
              <c:showVal val="1"/>
            </c:dLbl>
            <c:dLbl>
              <c:idx val="8"/>
              <c:layout>
                <c:manualLayout>
                  <c:x val="-7.7403245942571863E-2"/>
                  <c:y val="5.6657223796033926E-2"/>
                </c:manualLayout>
              </c:layout>
              <c:showVal val="1"/>
            </c:dLbl>
            <c:dLbl>
              <c:idx val="9"/>
              <c:layout>
                <c:manualLayout>
                  <c:x val="-9.9875156054931458E-3"/>
                  <c:y val="-4.5325779036827323E-2"/>
                </c:manualLayout>
              </c:layout>
              <c:showVal val="1"/>
            </c:dLbl>
            <c:dLbl>
              <c:idx val="10"/>
              <c:layout>
                <c:manualLayout>
                  <c:x val="-3.7453183520599308E-2"/>
                  <c:y val="7.1765816808309721E-2"/>
                </c:manualLayout>
              </c:layout>
              <c:showVal val="1"/>
            </c:dLbl>
            <c:dLbl>
              <c:idx val="11"/>
              <c:layout>
                <c:manualLayout>
                  <c:x val="-2.2792022792022791E-3"/>
                  <c:y val="5.5096418732782433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Val val="1"/>
          </c:dLbls>
          <c:cat>
            <c:numRef>
              <c:f>Sheet1!$A$3:$A$14</c:f>
              <c:numCache>
                <c:formatCode>General</c:formatCode>
                <c:ptCount val="12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</c:numCache>
            </c:numRef>
          </c:cat>
          <c:val>
            <c:numRef>
              <c:f>Sheet1!$B$3:$B$14</c:f>
              <c:numCache>
                <c:formatCode>0.0</c:formatCode>
                <c:ptCount val="12"/>
                <c:pt idx="0">
                  <c:v>66</c:v>
                </c:pt>
                <c:pt idx="1">
                  <c:v>66.2</c:v>
                </c:pt>
                <c:pt idx="2">
                  <c:v>66.2</c:v>
                </c:pt>
                <c:pt idx="3">
                  <c:v>65.8</c:v>
                </c:pt>
                <c:pt idx="4">
                  <c:v>66.099999999999994</c:v>
                </c:pt>
                <c:pt idx="5">
                  <c:v>65.400000000000006</c:v>
                </c:pt>
                <c:pt idx="6">
                  <c:v>64.7</c:v>
                </c:pt>
                <c:pt idx="7">
                  <c:v>64.099999999999994</c:v>
                </c:pt>
                <c:pt idx="8">
                  <c:v>63.5</c:v>
                </c:pt>
                <c:pt idx="9">
                  <c:v>63.2</c:v>
                </c:pt>
                <c:pt idx="10">
                  <c:v>62.8</c:v>
                </c:pt>
                <c:pt idx="11">
                  <c:v>62.4</c:v>
                </c:pt>
              </c:numCache>
            </c:numRef>
          </c:val>
        </c:ser>
        <c:marker val="1"/>
        <c:axId val="60578048"/>
        <c:axId val="60600320"/>
      </c:lineChart>
      <c:catAx>
        <c:axId val="60578048"/>
        <c:scaling>
          <c:orientation val="minMax"/>
        </c:scaling>
        <c:axPos val="b"/>
        <c:numFmt formatCode="General" sourceLinked="1"/>
        <c:tickLblPos val="nextTo"/>
        <c:txPr>
          <a:bodyPr rot="5400000" vert="horz"/>
          <a:lstStyle/>
          <a:p>
            <a:pPr>
              <a:defRPr sz="1400"/>
            </a:pPr>
            <a:endParaRPr lang="en-US"/>
          </a:p>
        </c:txPr>
        <c:crossAx val="60600320"/>
        <c:crosses val="autoZero"/>
        <c:auto val="1"/>
        <c:lblAlgn val="ctr"/>
        <c:lblOffset val="100"/>
      </c:catAx>
      <c:valAx>
        <c:axId val="60600320"/>
        <c:scaling>
          <c:orientation val="minMax"/>
        </c:scaling>
        <c:axPos val="l"/>
        <c:majorGridlines/>
        <c:numFmt formatCode="0.0" sourceLinked="1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60578048"/>
        <c:crosses val="autoZero"/>
        <c:crossBetween val="between"/>
      </c:valAx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Sheet1!$A$27</c:f>
              <c:strCache>
                <c:ptCount val="1"/>
                <c:pt idx="0">
                  <c:v>Sept/Oct 2015</c:v>
                </c:pt>
              </c:strCache>
            </c:strRef>
          </c:tx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Lbl>
              <c:idx val="3"/>
              <c:layout/>
              <c:showVal val="1"/>
            </c:dLbl>
            <c:dLbl>
              <c:idx val="4"/>
              <c:layout/>
              <c:showVal val="1"/>
            </c:dLbl>
            <c:dLbl>
              <c:idx val="5"/>
              <c:layout/>
              <c:showVal val="1"/>
            </c:dLbl>
            <c:delete val="1"/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</c:dLbls>
          <c:cat>
            <c:strRef>
              <c:f>Sheet1!$B$26:$G$26</c:f>
              <c:strCache>
                <c:ptCount val="6"/>
                <c:pt idx="0">
                  <c:v>Trump</c:v>
                </c:pt>
                <c:pt idx="1">
                  <c:v>Carson</c:v>
                </c:pt>
                <c:pt idx="2">
                  <c:v>Fiorina</c:v>
                </c:pt>
                <c:pt idx="3">
                  <c:v>Rubio</c:v>
                </c:pt>
                <c:pt idx="4">
                  <c:v>Bush</c:v>
                </c:pt>
                <c:pt idx="5">
                  <c:v>Cruz</c:v>
                </c:pt>
              </c:strCache>
            </c:strRef>
          </c:cat>
          <c:val>
            <c:numRef>
              <c:f>Sheet1!$B$27:$G$27</c:f>
              <c:numCache>
                <c:formatCode>General</c:formatCode>
                <c:ptCount val="6"/>
                <c:pt idx="0">
                  <c:v>22.8</c:v>
                </c:pt>
                <c:pt idx="1">
                  <c:v>17.3</c:v>
                </c:pt>
                <c:pt idx="2">
                  <c:v>11</c:v>
                </c:pt>
                <c:pt idx="3">
                  <c:v>9.5</c:v>
                </c:pt>
                <c:pt idx="4">
                  <c:v>8.3000000000000007</c:v>
                </c:pt>
                <c:pt idx="5">
                  <c:v>6.1</c:v>
                </c:pt>
              </c:numCache>
            </c:numRef>
          </c:val>
        </c:ser>
        <c:axId val="60618240"/>
        <c:axId val="60619776"/>
      </c:barChart>
      <c:catAx>
        <c:axId val="60618240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60619776"/>
        <c:crosses val="autoZero"/>
        <c:auto val="1"/>
        <c:lblAlgn val="ctr"/>
        <c:lblOffset val="100"/>
      </c:catAx>
      <c:valAx>
        <c:axId val="6061977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60618240"/>
        <c:crosses val="autoZero"/>
        <c:crossBetween val="between"/>
      </c:valAx>
    </c:plotArea>
    <c:plotVisOnly val="1"/>
  </c:chart>
  <c:txPr>
    <a:bodyPr/>
    <a:lstStyle/>
    <a:p>
      <a:pPr>
        <a:defRPr sz="14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Sheet1!$A$18</c:f>
              <c:strCache>
                <c:ptCount val="1"/>
                <c:pt idx="0">
                  <c:v>Oct-07</c:v>
                </c:pt>
              </c:strCache>
            </c:strRef>
          </c:tx>
          <c:dLbls>
            <c:showVal val="1"/>
          </c:dLbls>
          <c:cat>
            <c:strRef>
              <c:f>Sheet1!$B$17:$F$17</c:f>
              <c:strCache>
                <c:ptCount val="5"/>
                <c:pt idx="0">
                  <c:v>Guiliani</c:v>
                </c:pt>
                <c:pt idx="1">
                  <c:v>Thompson</c:v>
                </c:pt>
                <c:pt idx="2">
                  <c:v>Huckabee</c:v>
                </c:pt>
                <c:pt idx="3">
                  <c:v>Romney</c:v>
                </c:pt>
                <c:pt idx="4">
                  <c:v>McCain</c:v>
                </c:pt>
              </c:strCache>
            </c:strRef>
          </c:cat>
          <c:val>
            <c:numRef>
              <c:f>Sheet1!$B$18:$F$18</c:f>
              <c:numCache>
                <c:formatCode>General</c:formatCode>
                <c:ptCount val="5"/>
                <c:pt idx="0">
                  <c:v>28</c:v>
                </c:pt>
                <c:pt idx="1">
                  <c:v>27</c:v>
                </c:pt>
                <c:pt idx="4">
                  <c:v>14</c:v>
                </c:pt>
              </c:numCache>
            </c:numRef>
          </c:val>
        </c:ser>
        <c:ser>
          <c:idx val="1"/>
          <c:order val="1"/>
          <c:tx>
            <c:strRef>
              <c:f>Sheet1!$A$19</c:f>
              <c:strCache>
                <c:ptCount val="1"/>
                <c:pt idx="0">
                  <c:v>Dec-07</c:v>
                </c:pt>
              </c:strCache>
            </c:strRef>
          </c:tx>
          <c:dLbls>
            <c:showVal val="1"/>
          </c:dLbls>
          <c:cat>
            <c:strRef>
              <c:f>Sheet1!$B$17:$F$17</c:f>
              <c:strCache>
                <c:ptCount val="5"/>
                <c:pt idx="0">
                  <c:v>Guiliani</c:v>
                </c:pt>
                <c:pt idx="1">
                  <c:v>Thompson</c:v>
                </c:pt>
                <c:pt idx="2">
                  <c:v>Huckabee</c:v>
                </c:pt>
                <c:pt idx="3">
                  <c:v>Romney</c:v>
                </c:pt>
                <c:pt idx="4">
                  <c:v>McCain</c:v>
                </c:pt>
              </c:strCache>
            </c:strRef>
          </c:cat>
          <c:val>
            <c:numRef>
              <c:f>Sheet1!$B$19:$F$19</c:f>
              <c:numCache>
                <c:formatCode>General</c:formatCode>
                <c:ptCount val="5"/>
                <c:pt idx="0">
                  <c:v>23</c:v>
                </c:pt>
                <c:pt idx="2">
                  <c:v>20</c:v>
                </c:pt>
                <c:pt idx="3">
                  <c:v>15</c:v>
                </c:pt>
                <c:pt idx="4">
                  <c:v>12</c:v>
                </c:pt>
              </c:numCache>
            </c:numRef>
          </c:val>
        </c:ser>
        <c:axId val="91188608"/>
        <c:axId val="91198592"/>
      </c:barChart>
      <c:catAx>
        <c:axId val="91188608"/>
        <c:scaling>
          <c:orientation val="minMax"/>
        </c:scaling>
        <c:axPos val="b"/>
        <c:tickLblPos val="nextTo"/>
        <c:crossAx val="91198592"/>
        <c:crosses val="autoZero"/>
        <c:auto val="1"/>
        <c:lblAlgn val="ctr"/>
        <c:lblOffset val="100"/>
      </c:catAx>
      <c:valAx>
        <c:axId val="91198592"/>
        <c:scaling>
          <c:orientation val="minMax"/>
        </c:scaling>
        <c:axPos val="l"/>
        <c:majorGridlines/>
        <c:numFmt formatCode="General" sourceLinked="1"/>
        <c:tickLblPos val="nextTo"/>
        <c:crossAx val="9118860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6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Sheet1!$A$22</c:f>
              <c:strCache>
                <c:ptCount val="1"/>
                <c:pt idx="0">
                  <c:v>Oct 2 2011</c:v>
                </c:pt>
              </c:strCache>
            </c:strRef>
          </c:tx>
          <c:dLbls>
            <c:showVal val="1"/>
          </c:dLbls>
          <c:cat>
            <c:strRef>
              <c:f>Sheet1!$B$21:$F$21</c:f>
              <c:strCache>
                <c:ptCount val="5"/>
                <c:pt idx="0">
                  <c:v>Romney</c:v>
                </c:pt>
                <c:pt idx="1">
                  <c:v>Perry</c:v>
                </c:pt>
                <c:pt idx="2">
                  <c:v>Cain</c:v>
                </c:pt>
                <c:pt idx="3">
                  <c:v>Gingrich</c:v>
                </c:pt>
                <c:pt idx="4">
                  <c:v>Santorum</c:v>
                </c:pt>
              </c:strCache>
            </c:strRef>
          </c:cat>
          <c:val>
            <c:numRef>
              <c:f>Sheet1!$B$22:$F$22</c:f>
              <c:numCache>
                <c:formatCode>General</c:formatCode>
                <c:ptCount val="5"/>
                <c:pt idx="0">
                  <c:v>23</c:v>
                </c:pt>
                <c:pt idx="1">
                  <c:v>26</c:v>
                </c:pt>
                <c:pt idx="2">
                  <c:v>9</c:v>
                </c:pt>
                <c:pt idx="3">
                  <c:v>9</c:v>
                </c:pt>
                <c:pt idx="4">
                  <c:v>3</c:v>
                </c:pt>
              </c:numCache>
            </c:numRef>
          </c:val>
        </c:ser>
        <c:ser>
          <c:idx val="1"/>
          <c:order val="1"/>
          <c:tx>
            <c:strRef>
              <c:f>Sheet1!$A$23</c:f>
              <c:strCache>
                <c:ptCount val="1"/>
                <c:pt idx="0">
                  <c:v>Nov 1 2011</c:v>
                </c:pt>
              </c:strCache>
            </c:strRef>
          </c:tx>
          <c:dLbls>
            <c:showVal val="1"/>
          </c:dLbls>
          <c:cat>
            <c:strRef>
              <c:f>Sheet1!$B$21:$F$21</c:f>
              <c:strCache>
                <c:ptCount val="5"/>
                <c:pt idx="0">
                  <c:v>Romney</c:v>
                </c:pt>
                <c:pt idx="1">
                  <c:v>Perry</c:v>
                </c:pt>
                <c:pt idx="2">
                  <c:v>Cain</c:v>
                </c:pt>
                <c:pt idx="3">
                  <c:v>Gingrich</c:v>
                </c:pt>
                <c:pt idx="4">
                  <c:v>Santorum</c:v>
                </c:pt>
              </c:strCache>
            </c:strRef>
          </c:cat>
          <c:val>
            <c:numRef>
              <c:f>Sheet1!$B$23:$F$23</c:f>
              <c:numCache>
                <c:formatCode>General</c:formatCode>
                <c:ptCount val="5"/>
                <c:pt idx="0">
                  <c:v>23</c:v>
                </c:pt>
                <c:pt idx="1">
                  <c:v>10</c:v>
                </c:pt>
                <c:pt idx="2">
                  <c:v>25</c:v>
                </c:pt>
                <c:pt idx="3">
                  <c:v>12</c:v>
                </c:pt>
                <c:pt idx="4">
                  <c:v>1.7</c:v>
                </c:pt>
              </c:numCache>
            </c:numRef>
          </c:val>
        </c:ser>
        <c:ser>
          <c:idx val="2"/>
          <c:order val="2"/>
          <c:tx>
            <c:strRef>
              <c:f>Sheet1!$A$24</c:f>
              <c:strCache>
                <c:ptCount val="1"/>
                <c:pt idx="0">
                  <c:v>Dec 17 2011</c:v>
                </c:pt>
              </c:strCache>
            </c:strRef>
          </c:tx>
          <c:dLbls>
            <c:showVal val="1"/>
          </c:dLbls>
          <c:cat>
            <c:strRef>
              <c:f>Sheet1!$B$21:$F$21</c:f>
              <c:strCache>
                <c:ptCount val="5"/>
                <c:pt idx="0">
                  <c:v>Romney</c:v>
                </c:pt>
                <c:pt idx="1">
                  <c:v>Perry</c:v>
                </c:pt>
                <c:pt idx="2">
                  <c:v>Cain</c:v>
                </c:pt>
                <c:pt idx="3">
                  <c:v>Gingrich</c:v>
                </c:pt>
                <c:pt idx="4">
                  <c:v>Santorum</c:v>
                </c:pt>
              </c:strCache>
            </c:strRef>
          </c:cat>
          <c:val>
            <c:numRef>
              <c:f>Sheet1!$B$24:$F$24</c:f>
              <c:numCache>
                <c:formatCode>General</c:formatCode>
                <c:ptCount val="5"/>
                <c:pt idx="0">
                  <c:v>22</c:v>
                </c:pt>
                <c:pt idx="3">
                  <c:v>32</c:v>
                </c:pt>
                <c:pt idx="4">
                  <c:v>3.5</c:v>
                </c:pt>
              </c:numCache>
            </c:numRef>
          </c:val>
        </c:ser>
        <c:ser>
          <c:idx val="3"/>
          <c:order val="3"/>
          <c:tx>
            <c:strRef>
              <c:f>Sheet1!$A$25</c:f>
              <c:strCache>
                <c:ptCount val="1"/>
                <c:pt idx="0">
                  <c:v>Feb 12 2012</c:v>
                </c:pt>
              </c:strCache>
            </c:strRef>
          </c:tx>
          <c:dLbls>
            <c:showVal val="1"/>
          </c:dLbls>
          <c:cat>
            <c:strRef>
              <c:f>Sheet1!$B$21:$F$21</c:f>
              <c:strCache>
                <c:ptCount val="5"/>
                <c:pt idx="0">
                  <c:v>Romney</c:v>
                </c:pt>
                <c:pt idx="1">
                  <c:v>Perry</c:v>
                </c:pt>
                <c:pt idx="2">
                  <c:v>Cain</c:v>
                </c:pt>
                <c:pt idx="3">
                  <c:v>Gingrich</c:v>
                </c:pt>
                <c:pt idx="4">
                  <c:v>Santorum</c:v>
                </c:pt>
              </c:strCache>
            </c:strRef>
          </c:cat>
          <c:val>
            <c:numRef>
              <c:f>Sheet1!$B$25:$F$25</c:f>
              <c:numCache>
                <c:formatCode>General</c:formatCode>
                <c:ptCount val="5"/>
                <c:pt idx="0">
                  <c:v>28</c:v>
                </c:pt>
                <c:pt idx="3">
                  <c:v>14</c:v>
                </c:pt>
                <c:pt idx="4">
                  <c:v>34</c:v>
                </c:pt>
              </c:numCache>
            </c:numRef>
          </c:val>
        </c:ser>
        <c:axId val="96625408"/>
        <c:axId val="96626944"/>
      </c:barChart>
      <c:catAx>
        <c:axId val="96625408"/>
        <c:scaling>
          <c:orientation val="minMax"/>
        </c:scaling>
        <c:axPos val="b"/>
        <c:tickLblPos val="nextTo"/>
        <c:crossAx val="96626944"/>
        <c:crosses val="autoZero"/>
        <c:auto val="1"/>
        <c:lblAlgn val="ctr"/>
        <c:lblOffset val="100"/>
      </c:catAx>
      <c:valAx>
        <c:axId val="96626944"/>
        <c:scaling>
          <c:orientation val="minMax"/>
        </c:scaling>
        <c:axPos val="l"/>
        <c:majorGridlines/>
        <c:numFmt formatCode="General" sourceLinked="1"/>
        <c:tickLblPos val="nextTo"/>
        <c:crossAx val="9662540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6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Individual</c:v>
                </c:pt>
              </c:strCache>
            </c:strRef>
          </c:tx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Val val="1"/>
          </c:dLbls>
          <c:cat>
            <c:strRef>
              <c:f>Sheet1!$A$2:$A$7</c:f>
              <c:strCache>
                <c:ptCount val="6"/>
                <c:pt idx="0">
                  <c:v>Bush</c:v>
                </c:pt>
                <c:pt idx="1">
                  <c:v>Carson</c:v>
                </c:pt>
                <c:pt idx="2">
                  <c:v>Cruz</c:v>
                </c:pt>
                <c:pt idx="3">
                  <c:v>Fiorina</c:v>
                </c:pt>
                <c:pt idx="4">
                  <c:v>Rubio</c:v>
                </c:pt>
                <c:pt idx="5">
                  <c:v>Trump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11.4</c:v>
                </c:pt>
                <c:pt idx="1">
                  <c:v>10.6</c:v>
                </c:pt>
                <c:pt idx="2">
                  <c:v>14.4</c:v>
                </c:pt>
                <c:pt idx="3">
                  <c:v>2.2000000000000002</c:v>
                </c:pt>
                <c:pt idx="4">
                  <c:v>9.8000000000000007</c:v>
                </c:pt>
                <c:pt idx="5">
                  <c:v>1.9000000000000001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SuperPac</c:v>
                </c:pt>
              </c:strCache>
            </c:strRef>
          </c:tx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Val val="1"/>
          </c:dLbls>
          <c:cat>
            <c:strRef>
              <c:f>Sheet1!$A$2:$A$7</c:f>
              <c:strCache>
                <c:ptCount val="6"/>
                <c:pt idx="0">
                  <c:v>Bush</c:v>
                </c:pt>
                <c:pt idx="1">
                  <c:v>Carson</c:v>
                </c:pt>
                <c:pt idx="2">
                  <c:v>Cruz</c:v>
                </c:pt>
                <c:pt idx="3">
                  <c:v>Fiorina</c:v>
                </c:pt>
                <c:pt idx="4">
                  <c:v>Rubio</c:v>
                </c:pt>
                <c:pt idx="5">
                  <c:v>Trump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103.2</c:v>
                </c:pt>
                <c:pt idx="1">
                  <c:v>6.8</c:v>
                </c:pt>
                <c:pt idx="2">
                  <c:v>38</c:v>
                </c:pt>
                <c:pt idx="3">
                  <c:v>3.4</c:v>
                </c:pt>
                <c:pt idx="4">
                  <c:v>16</c:v>
                </c:pt>
              </c:numCache>
            </c:numRef>
          </c:val>
        </c:ser>
        <c:axId val="96673152"/>
        <c:axId val="96674944"/>
      </c:barChart>
      <c:catAx>
        <c:axId val="96673152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96674944"/>
        <c:crosses val="autoZero"/>
        <c:auto val="1"/>
        <c:lblAlgn val="ctr"/>
        <c:lblOffset val="100"/>
      </c:catAx>
      <c:valAx>
        <c:axId val="9667494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96673152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400"/>
          </a:pPr>
          <a:endParaRPr lang="en-US"/>
        </a:p>
      </c:txPr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65B77-800E-483D-8894-F3AA2B7FBA4C}" type="datetimeFigureOut">
              <a:rPr lang="en-US" smtClean="0"/>
              <a:pPr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DB668-1861-4D20-AF56-50F37A8EBA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65B77-800E-483D-8894-F3AA2B7FBA4C}" type="datetimeFigureOut">
              <a:rPr lang="en-US" smtClean="0"/>
              <a:pPr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DB668-1861-4D20-AF56-50F37A8EBA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65B77-800E-483D-8894-F3AA2B7FBA4C}" type="datetimeFigureOut">
              <a:rPr lang="en-US" smtClean="0"/>
              <a:pPr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DB668-1861-4D20-AF56-50F37A8EBA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65B77-800E-483D-8894-F3AA2B7FBA4C}" type="datetimeFigureOut">
              <a:rPr lang="en-US" smtClean="0"/>
              <a:pPr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DB668-1861-4D20-AF56-50F37A8EBA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65B77-800E-483D-8894-F3AA2B7FBA4C}" type="datetimeFigureOut">
              <a:rPr lang="en-US" smtClean="0"/>
              <a:pPr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DB668-1861-4D20-AF56-50F37A8EBA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65B77-800E-483D-8894-F3AA2B7FBA4C}" type="datetimeFigureOut">
              <a:rPr lang="en-US" smtClean="0"/>
              <a:pPr/>
              <a:t>10/6/2015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DB668-1861-4D20-AF56-50F37A8EBA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65B77-800E-483D-8894-F3AA2B7FBA4C}" type="datetimeFigureOut">
              <a:rPr lang="en-US" smtClean="0"/>
              <a:pPr/>
              <a:t>10/6/2015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DB668-1861-4D20-AF56-50F37A8EBA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65B77-800E-483D-8894-F3AA2B7FBA4C}" type="datetimeFigureOut">
              <a:rPr lang="en-US" smtClean="0"/>
              <a:pPr/>
              <a:t>10/6/2015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DB668-1861-4D20-AF56-50F37A8EBA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65B77-800E-483D-8894-F3AA2B7FBA4C}" type="datetimeFigureOut">
              <a:rPr lang="en-US" smtClean="0"/>
              <a:pPr/>
              <a:t>10/6/2015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DB668-1861-4D20-AF56-50F37A8EBA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65B77-800E-483D-8894-F3AA2B7FBA4C}" type="datetimeFigureOut">
              <a:rPr lang="en-US" smtClean="0"/>
              <a:pPr/>
              <a:t>10/6/2015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DB668-1861-4D20-AF56-50F37A8EBA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65B77-800E-483D-8894-F3AA2B7FBA4C}" type="datetimeFigureOut">
              <a:rPr lang="en-US" smtClean="0"/>
              <a:pPr/>
              <a:t>10/6/2015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DB668-1861-4D20-AF56-50F37A8EBA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865B77-800E-483D-8894-F3AA2B7FBA4C}" type="datetimeFigureOut">
              <a:rPr lang="en-US" smtClean="0"/>
              <a:pPr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9DB668-1861-4D20-AF56-50F37A8EBAE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2743200"/>
            <a:ext cx="8458200" cy="1295400"/>
          </a:xfrm>
        </p:spPr>
        <p:txBody>
          <a:bodyPr>
            <a:normAutofit fontScale="90000"/>
          </a:bodyPr>
          <a:lstStyle/>
          <a:p>
            <a:r>
              <a:rPr lang="en-US" i="1" dirty="0" smtClean="0"/>
              <a:t>VRMCA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2015 Annual Meeting</a:t>
            </a:r>
            <a:br>
              <a:rPr lang="en-US" dirty="0" smtClean="0"/>
            </a:br>
            <a:r>
              <a:rPr lang="en-US" dirty="0" smtClean="0"/>
              <a:t>VA Beach, October 6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“</a:t>
            </a:r>
            <a:r>
              <a:rPr lang="en-US" sz="4000" dirty="0" smtClean="0"/>
              <a:t>Presidential Politics and the US Economy”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200" dirty="0" smtClean="0"/>
              <a:t>Daniel </a:t>
            </a:r>
            <a:r>
              <a:rPr lang="en-US" sz="3200" dirty="0" err="1" smtClean="0"/>
              <a:t>Palazzolo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Professor of Political Science </a:t>
            </a:r>
            <a:br>
              <a:rPr lang="en-US" sz="3200" dirty="0" smtClean="0"/>
            </a:br>
            <a:r>
              <a:rPr lang="en-US" sz="3200" dirty="0" smtClean="0"/>
              <a:t>University of Richmond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Jeb Bush Tax Plan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305800" cy="47545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Individual Income Taxes</a:t>
            </a:r>
          </a:p>
          <a:p>
            <a:pPr lvl="1"/>
            <a:r>
              <a:rPr lang="en-US" sz="2400" dirty="0" smtClean="0"/>
              <a:t>Three rates from seven: 28%, 25% and 10%</a:t>
            </a:r>
          </a:p>
          <a:p>
            <a:pPr lvl="1"/>
            <a:r>
              <a:rPr lang="en-US" sz="2400" dirty="0" smtClean="0"/>
              <a:t>Double the Standard Deduction</a:t>
            </a:r>
          </a:p>
          <a:p>
            <a:pPr lvl="1"/>
            <a:r>
              <a:rPr lang="en-US" sz="2400" dirty="0" smtClean="0"/>
              <a:t>Eliminates Marriage Penalty and ATM</a:t>
            </a:r>
          </a:p>
          <a:p>
            <a:pPr lvl="1"/>
            <a:r>
              <a:rPr lang="en-US" sz="2400" dirty="0" smtClean="0"/>
              <a:t>Expands Income Tax Credit</a:t>
            </a:r>
          </a:p>
          <a:p>
            <a:pPr lvl="1"/>
            <a:r>
              <a:rPr lang="en-US" sz="2400" dirty="0" smtClean="0"/>
              <a:t>Maintain charitable deductions</a:t>
            </a:r>
          </a:p>
          <a:p>
            <a:pPr lvl="1"/>
            <a:r>
              <a:rPr lang="en-US" sz="2400" dirty="0" smtClean="0"/>
              <a:t>Cap deductions for the wealthy</a:t>
            </a:r>
          </a:p>
          <a:p>
            <a:r>
              <a:rPr lang="en-US" dirty="0" smtClean="0"/>
              <a:t>Corporate Taxes</a:t>
            </a:r>
          </a:p>
          <a:p>
            <a:pPr lvl="1"/>
            <a:r>
              <a:rPr lang="en-US" dirty="0" smtClean="0"/>
              <a:t>Cut rate from 35% to 20%</a:t>
            </a:r>
          </a:p>
          <a:p>
            <a:pPr lvl="1"/>
            <a:r>
              <a:rPr lang="en-US" dirty="0" smtClean="0"/>
              <a:t>  Repatriate Corporate Profits at 8.75% (10 years)</a:t>
            </a:r>
          </a:p>
          <a:p>
            <a:pPr marL="342900" lvl="1" indent="-342900">
              <a:buNone/>
            </a:pPr>
            <a:r>
              <a:rPr lang="en-US" dirty="0" smtClean="0"/>
              <a:t>		</a:t>
            </a:r>
          </a:p>
          <a:p>
            <a:pPr marL="342900" lvl="1" indent="-342900">
              <a:buNone/>
            </a:pPr>
            <a:endParaRPr lang="en-US" dirty="0" smtClean="0"/>
          </a:p>
          <a:p>
            <a:pPr marL="342900" lvl="1" indent="-342900"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Bush Effects</a:t>
            </a:r>
            <a:br>
              <a:rPr lang="en-US" dirty="0" smtClean="0"/>
            </a:br>
            <a:r>
              <a:rPr lang="en-US" sz="1400" dirty="0" smtClean="0"/>
              <a:t>(Tax Foundation)</a:t>
            </a:r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Gains over 10 years</a:t>
            </a:r>
          </a:p>
          <a:p>
            <a:pPr lvl="1"/>
            <a:r>
              <a:rPr lang="en-US" dirty="0" smtClean="0"/>
              <a:t>10% GDP growth </a:t>
            </a:r>
          </a:p>
          <a:p>
            <a:pPr lvl="1"/>
            <a:r>
              <a:rPr lang="en-US" dirty="0" smtClean="0"/>
              <a:t>28.8% increase in capital investment</a:t>
            </a:r>
          </a:p>
          <a:p>
            <a:pPr lvl="1"/>
            <a:r>
              <a:rPr lang="en-US" dirty="0" smtClean="0"/>
              <a:t>2.7 million jobs</a:t>
            </a:r>
          </a:p>
          <a:p>
            <a:pPr lvl="1"/>
            <a:r>
              <a:rPr lang="en-US" dirty="0" smtClean="0"/>
              <a:t>Increase revenues by $1.6 trillion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Marco Rubio Tax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Individual Taxes</a:t>
            </a:r>
          </a:p>
          <a:p>
            <a:pPr lvl="1"/>
            <a:r>
              <a:rPr lang="en-US" dirty="0" smtClean="0"/>
              <a:t>Two simple brackets—15% and 35%.</a:t>
            </a:r>
          </a:p>
          <a:p>
            <a:pPr lvl="1"/>
            <a:r>
              <a:rPr lang="en-US" dirty="0" smtClean="0"/>
              <a:t>Replace standard deduction with personal exemption and credit</a:t>
            </a:r>
          </a:p>
          <a:p>
            <a:pPr lvl="1"/>
            <a:r>
              <a:rPr lang="en-US" dirty="0" smtClean="0"/>
              <a:t>New child credit of $2500</a:t>
            </a:r>
          </a:p>
          <a:p>
            <a:pPr lvl="1"/>
            <a:r>
              <a:rPr lang="en-US" dirty="0" smtClean="0"/>
              <a:t>Eliminate the marriage penalty and estate taxes</a:t>
            </a:r>
          </a:p>
          <a:p>
            <a:r>
              <a:rPr lang="en-US" dirty="0" smtClean="0"/>
              <a:t>Corporate</a:t>
            </a:r>
          </a:p>
          <a:p>
            <a:pPr lvl="1"/>
            <a:r>
              <a:rPr lang="en-US" dirty="0" smtClean="0"/>
              <a:t>25% top rate</a:t>
            </a:r>
          </a:p>
          <a:p>
            <a:pPr lvl="1"/>
            <a:r>
              <a:rPr lang="en-US" dirty="0" smtClean="0"/>
              <a:t>Full expenses of investments</a:t>
            </a:r>
          </a:p>
          <a:p>
            <a:pPr lvl="1"/>
            <a:r>
              <a:rPr lang="en-US" dirty="0" smtClean="0"/>
              <a:t>Exempt business from repatriating cash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Rubio Effects</a:t>
            </a:r>
            <a:br>
              <a:rPr lang="en-US" dirty="0" smtClean="0"/>
            </a:br>
            <a:r>
              <a:rPr lang="en-US" sz="1300" dirty="0" smtClean="0"/>
              <a:t>(Tax Foundation)</a:t>
            </a:r>
            <a:endParaRPr lang="en-US" sz="1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Gains over 10 years</a:t>
            </a:r>
          </a:p>
          <a:p>
            <a:pPr lvl="1"/>
            <a:r>
              <a:rPr lang="en-US" dirty="0" smtClean="0"/>
              <a:t>15% GDP growth </a:t>
            </a:r>
          </a:p>
          <a:p>
            <a:pPr lvl="1"/>
            <a:r>
              <a:rPr lang="en-US" dirty="0" smtClean="0"/>
              <a:t>49% increase in capital investment</a:t>
            </a:r>
          </a:p>
          <a:p>
            <a:pPr lvl="1"/>
            <a:r>
              <a:rPr lang="en-US" dirty="0" smtClean="0"/>
              <a:t>2.7 million jobs</a:t>
            </a:r>
          </a:p>
          <a:p>
            <a:pPr lvl="1"/>
            <a:r>
              <a:rPr lang="en-US" dirty="0" smtClean="0"/>
              <a:t>Increase revenues by $1.7 trillion</a:t>
            </a:r>
          </a:p>
          <a:p>
            <a:pPr lvl="1"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Hillary Clinton Economic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Expansive agenda </a:t>
            </a:r>
          </a:p>
          <a:p>
            <a:r>
              <a:rPr lang="en-US" dirty="0" smtClean="0"/>
              <a:t>See: </a:t>
            </a:r>
          </a:p>
          <a:p>
            <a:r>
              <a:rPr lang="en-US" dirty="0" smtClean="0"/>
              <a:t>https://www.hillaryclinton.com/issues/plan-raise-american-incomes/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Bernie Sanders 10 year Economic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Medicare for All ($15 trillion)</a:t>
            </a:r>
          </a:p>
          <a:p>
            <a:r>
              <a:rPr lang="en-US" dirty="0" smtClean="0"/>
              <a:t>Increase Social Security ($1.2 trillion)</a:t>
            </a:r>
          </a:p>
          <a:p>
            <a:r>
              <a:rPr lang="en-US" dirty="0" smtClean="0"/>
              <a:t>Infrastructure ($1 trillion)</a:t>
            </a:r>
          </a:p>
          <a:p>
            <a:r>
              <a:rPr lang="en-US" dirty="0" smtClean="0"/>
              <a:t>College Affordability ($750 billion)</a:t>
            </a:r>
          </a:p>
          <a:p>
            <a:r>
              <a:rPr lang="en-US" dirty="0" smtClean="0"/>
              <a:t>Paid family leave ($319 billion)</a:t>
            </a:r>
          </a:p>
          <a:p>
            <a:r>
              <a:rPr lang="en-US" dirty="0" smtClean="0"/>
              <a:t>Bolster private pensions ($29 billion)</a:t>
            </a:r>
          </a:p>
          <a:p>
            <a:r>
              <a:rPr lang="en-US" dirty="0" smtClean="0"/>
              <a:t>Youth Jobs Initiative ($5.5 billion)</a:t>
            </a:r>
          </a:p>
          <a:p>
            <a:r>
              <a:rPr lang="en-US" dirty="0" smtClean="0"/>
              <a:t>Increase minimum wage to $15 per hour by 2020</a:t>
            </a:r>
          </a:p>
          <a:p>
            <a:pPr>
              <a:buNone/>
            </a:pPr>
            <a:r>
              <a:rPr lang="en-US" dirty="0" smtClean="0"/>
              <a:t>Revenues: ($6.5 trillion)</a:t>
            </a:r>
          </a:p>
          <a:p>
            <a:pPr>
              <a:buNone/>
            </a:pPr>
            <a:r>
              <a:rPr lang="en-US" dirty="0" smtClean="0"/>
              <a:t>	- Increase income, capital gains, and estate taxes on earners who make $250,000 and above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GOP Nomination Process: Two Schools of Thought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New School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Outsider Prevails</a:t>
            </a:r>
          </a:p>
          <a:p>
            <a:pPr lvl="1"/>
            <a:r>
              <a:rPr lang="en-US" dirty="0" smtClean="0"/>
              <a:t>GOP base is tired of politics as usual</a:t>
            </a:r>
          </a:p>
          <a:p>
            <a:pPr lvl="1"/>
            <a:r>
              <a:rPr lang="en-US" dirty="0" smtClean="0"/>
              <a:t>GOP Politicians have not delivered needed change</a:t>
            </a:r>
          </a:p>
          <a:p>
            <a:pPr lvl="1"/>
            <a:r>
              <a:rPr lang="en-US" dirty="0" smtClean="0"/>
              <a:t>Grassroots needs to takeover the process</a:t>
            </a:r>
          </a:p>
          <a:p>
            <a:pPr lvl="1"/>
            <a:r>
              <a:rPr lang="en-US" dirty="0" smtClean="0"/>
              <a:t>50% or more voters are consistently supporting an outsider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Traditional School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Republicans  eventually fall in line</a:t>
            </a:r>
          </a:p>
          <a:p>
            <a:pPr lvl="1"/>
            <a:r>
              <a:rPr lang="en-US" dirty="0" smtClean="0"/>
              <a:t>Winner needs to raise $</a:t>
            </a:r>
          </a:p>
          <a:p>
            <a:pPr lvl="1"/>
            <a:r>
              <a:rPr lang="en-US" dirty="0" smtClean="0"/>
              <a:t>Winner needs organization/endorsements</a:t>
            </a:r>
          </a:p>
          <a:p>
            <a:pPr lvl="1"/>
            <a:r>
              <a:rPr lang="en-US" dirty="0" smtClean="0"/>
              <a:t>Too early to make much of polls: voters will come around</a:t>
            </a:r>
          </a:p>
          <a:p>
            <a:pPr lvl="1"/>
            <a:r>
              <a:rPr lang="en-US" dirty="0" smtClean="0"/>
              <a:t>Need to link together establishment with grassroots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GOP Tracking Poll: 2015</a:t>
            </a:r>
            <a:br>
              <a:rPr lang="en-US" dirty="0" smtClean="0"/>
            </a:br>
            <a:r>
              <a:rPr lang="en-US" sz="1600" dirty="0" smtClean="0"/>
              <a:t>(</a:t>
            </a:r>
            <a:r>
              <a:rPr lang="en-US" sz="1600" dirty="0" err="1" smtClean="0"/>
              <a:t>realclearpolitics</a:t>
            </a:r>
            <a:r>
              <a:rPr lang="en-US" sz="1600" dirty="0" smtClean="0"/>
              <a:t> </a:t>
            </a:r>
            <a:r>
              <a:rPr lang="en-US" sz="1600" dirty="0" err="1" smtClean="0"/>
              <a:t>ave</a:t>
            </a:r>
            <a:r>
              <a:rPr lang="en-US" sz="1600" dirty="0" smtClean="0"/>
              <a:t>: 9/17-10/1)</a:t>
            </a:r>
            <a:endParaRPr lang="en-US" sz="1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GOP Nomination 2007-08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GOP Nomination 2011-12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7526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Quarter-to-Quarter Growth in Real GD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81000"/>
            <a:ext cx="8362816" cy="60051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Fundraising</a:t>
            </a:r>
            <a:br>
              <a:rPr lang="en-US" dirty="0" smtClean="0"/>
            </a:br>
            <a:r>
              <a:rPr lang="en-US" sz="2700" dirty="0" smtClean="0"/>
              <a:t>(through 2</a:t>
            </a:r>
            <a:r>
              <a:rPr lang="en-US" sz="2700" baseline="30000" dirty="0" smtClean="0"/>
              <a:t>nd</a:t>
            </a:r>
            <a:r>
              <a:rPr lang="en-US" sz="2700" dirty="0" smtClean="0"/>
              <a:t> quarter)</a:t>
            </a:r>
            <a:endParaRPr lang="en-US" sz="27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Endorsements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Bush</a:t>
            </a:r>
          </a:p>
          <a:p>
            <a:pPr lvl="1"/>
            <a:r>
              <a:rPr lang="en-US" dirty="0" smtClean="0"/>
              <a:t>5 Governors</a:t>
            </a:r>
          </a:p>
          <a:p>
            <a:pPr lvl="1"/>
            <a:r>
              <a:rPr lang="en-US" dirty="0" smtClean="0"/>
              <a:t>7 Senators</a:t>
            </a:r>
          </a:p>
          <a:p>
            <a:pPr lvl="1"/>
            <a:r>
              <a:rPr lang="en-US" dirty="0" smtClean="0"/>
              <a:t>25 House Members</a:t>
            </a:r>
          </a:p>
          <a:p>
            <a:pPr lvl="1"/>
            <a:r>
              <a:rPr lang="en-US" dirty="0" smtClean="0"/>
              <a:t>15 Statewide</a:t>
            </a:r>
          </a:p>
          <a:p>
            <a:pPr lvl="1"/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Rubio</a:t>
            </a:r>
          </a:p>
          <a:p>
            <a:pPr lvl="1"/>
            <a:r>
              <a:rPr lang="en-US" dirty="0" smtClean="0"/>
              <a:t>1 Governor</a:t>
            </a:r>
          </a:p>
          <a:p>
            <a:pPr lvl="1"/>
            <a:r>
              <a:rPr lang="en-US" dirty="0" smtClean="0"/>
              <a:t>5 House Members</a:t>
            </a:r>
          </a:p>
          <a:p>
            <a:pPr lvl="1"/>
            <a:r>
              <a:rPr lang="en-US" dirty="0" smtClean="0"/>
              <a:t>5 Statewide 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Trump’s Endorsements</a:t>
            </a:r>
            <a:endParaRPr lang="en-US" dirty="0"/>
          </a:p>
        </p:txBody>
      </p:sp>
      <p:pic>
        <p:nvPicPr>
          <p:cNvPr id="5" name="Content Placeholder 4" descr="http://static.tellymix.co.uk/ts/800/450/www.tellymix.co.uk/files/2015/05/Hulk-Hogan.jpg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133600"/>
            <a:ext cx="4038600" cy="2971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Content Placeholder 5" descr="http://i2.cdn.turner.com/cnn/dam/assets/140226113346-01-ted-nugent-horizontal-gallery.jpg"/>
          <p:cNvPicPr>
            <a:picLocks noGrp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2133600"/>
            <a:ext cx="4038600" cy="2971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Winning in N. Korea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Dennis Rodman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Kim </a:t>
            </a:r>
            <a:r>
              <a:rPr lang="en-US" dirty="0" err="1" smtClean="0"/>
              <a:t>Jong</a:t>
            </a:r>
            <a:r>
              <a:rPr lang="en-US" dirty="0" smtClean="0"/>
              <a:t> Un</a:t>
            </a:r>
            <a:endParaRPr lang="en-US" dirty="0"/>
          </a:p>
        </p:txBody>
      </p:sp>
      <p:pic>
        <p:nvPicPr>
          <p:cNvPr id="12" name="irc_mi" descr="https://pbs.twimg.com/profile_images/1496730583/dennisrodman_400x400.jpg"/>
          <p:cNvPicPr>
            <a:picLocks noGrp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294" y="2245519"/>
            <a:ext cx="38100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Content Placeholder 12" descr="http://static.guim.co.uk/sys-images/Guardian/Pix/pictures/2011/12/19/1324319865921/Kim-Jong-un-007.jpg"/>
          <p:cNvPicPr>
            <a:picLocks noGrp="1"/>
          </p:cNvPicPr>
          <p:nvPr>
            <p:ph sz="quarter" idx="4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1" y="2209800"/>
            <a:ext cx="39624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509587" y="681037"/>
          <a:ext cx="8124825" cy="5495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1481138" y="1471612"/>
          <a:ext cx="6181724" cy="3914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United States Corporate Profit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44" y="914400"/>
            <a:ext cx="8963090" cy="52577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www.pewresearch.org/files/2014/10/Wage_stagnatio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4537" y="1295400"/>
            <a:ext cx="7740950" cy="457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Trump Tax Plan Goals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Middle Class Tax Relief</a:t>
            </a:r>
          </a:p>
          <a:p>
            <a:pPr lvl="1"/>
            <a:r>
              <a:rPr lang="en-US" dirty="0" smtClean="0"/>
              <a:t>Maintain deductions and credits for middle class</a:t>
            </a:r>
          </a:p>
          <a:p>
            <a:pPr lvl="1"/>
            <a:r>
              <a:rPr lang="en-US" dirty="0" smtClean="0"/>
              <a:t>Eliminate Marriage penalty and Alternative Minimum Tax</a:t>
            </a:r>
          </a:p>
          <a:p>
            <a:r>
              <a:rPr lang="en-US" dirty="0" smtClean="0"/>
              <a:t>Simplification</a:t>
            </a:r>
          </a:p>
          <a:p>
            <a:pPr lvl="1"/>
            <a:r>
              <a:rPr lang="en-US" dirty="0" smtClean="0"/>
              <a:t>Four brackets</a:t>
            </a:r>
          </a:p>
          <a:p>
            <a:pPr lvl="1"/>
            <a:r>
              <a:rPr lang="en-US" dirty="0" smtClean="0"/>
              <a:t>Eliminate  all estate taxes</a:t>
            </a:r>
          </a:p>
          <a:p>
            <a:r>
              <a:rPr lang="en-US" dirty="0" smtClean="0"/>
              <a:t>Economic Growth</a:t>
            </a:r>
          </a:p>
          <a:p>
            <a:pPr lvl="1"/>
            <a:r>
              <a:rPr lang="en-US" dirty="0" smtClean="0"/>
              <a:t>Corporate Tax Rate 15%</a:t>
            </a:r>
          </a:p>
          <a:p>
            <a:pPr lvl="1"/>
            <a:r>
              <a:rPr lang="en-US" dirty="0" smtClean="0"/>
              <a:t>Repatriate Corporate Profits at 10% rate</a:t>
            </a:r>
          </a:p>
          <a:p>
            <a:pPr lvl="1"/>
            <a:r>
              <a:rPr lang="en-US" dirty="0" smtClean="0"/>
              <a:t>Eliminate Corporate Loopholes</a:t>
            </a:r>
          </a:p>
          <a:p>
            <a:pPr lvl="1"/>
            <a:r>
              <a:rPr lang="en-US" dirty="0" smtClean="0"/>
              <a:t>“Reasonable” Business Expensing</a:t>
            </a:r>
          </a:p>
          <a:p>
            <a:r>
              <a:rPr lang="en-US" dirty="0" smtClean="0"/>
              <a:t>Fiscal </a:t>
            </a:r>
            <a:r>
              <a:rPr lang="en-US" dirty="0" smtClean="0"/>
              <a:t>Responsibility?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 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Trump Tax Rates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143000" y="1981200"/>
          <a:ext cx="6477000" cy="4023360"/>
        </p:xfrm>
        <a:graphic>
          <a:graphicData uri="http://schemas.openxmlformats.org/drawingml/2006/table">
            <a:tbl>
              <a:tblPr/>
              <a:tblGrid>
                <a:gridCol w="1295400"/>
                <a:gridCol w="1295400"/>
                <a:gridCol w="1295400"/>
                <a:gridCol w="1295400"/>
                <a:gridCol w="1295400"/>
              </a:tblGrid>
              <a:tr h="1022119">
                <a:tc>
                  <a:txBody>
                    <a:bodyPr/>
                    <a:lstStyle/>
                    <a:p>
                      <a:r>
                        <a:rPr lang="en-US" b="1"/>
                        <a:t>Income Tax Rate</a:t>
                      </a:r>
                      <a:r>
                        <a:rPr lang="en-US"/>
                        <a:t>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/>
                        <a:t>Long Term Cap Gains/ Dividends Rate</a:t>
                      </a:r>
                      <a:r>
                        <a:rPr lang="en-US"/>
                        <a:t>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/>
                        <a:t>Single Filers</a:t>
                      </a:r>
                      <a:r>
                        <a:rPr lang="en-US"/>
                        <a:t>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/>
                        <a:t>Married Filers</a:t>
                      </a:r>
                      <a:r>
                        <a:rPr lang="en-US"/>
                        <a:t>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/>
                        <a:t>Heads of Household</a:t>
                      </a:r>
                      <a:r>
                        <a:rPr lang="en-US"/>
                        <a:t>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50372">
                <a:tc>
                  <a:txBody>
                    <a:bodyPr/>
                    <a:lstStyle/>
                    <a:p>
                      <a:r>
                        <a:rPr lang="en-US"/>
                        <a:t>0%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0%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$0 to $25,000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$0 to $50,000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$0 to $37,500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50372">
                <a:tc>
                  <a:txBody>
                    <a:bodyPr/>
                    <a:lstStyle/>
                    <a:p>
                      <a:r>
                        <a:rPr lang="en-US"/>
                        <a:t>10%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0%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$25,001 to $50,000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$50,001 to $100,000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$37,501 to $75,000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86245">
                <a:tc>
                  <a:txBody>
                    <a:bodyPr/>
                    <a:lstStyle/>
                    <a:p>
                      <a:r>
                        <a:rPr lang="en-US"/>
                        <a:t>20%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15%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$50,001 to $150,000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$100,001 to $300,000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$75,001 to $225,000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50372">
                <a:tc>
                  <a:txBody>
                    <a:bodyPr/>
                    <a:lstStyle/>
                    <a:p>
                      <a:r>
                        <a:rPr lang="en-US"/>
                        <a:t>25%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20%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$150,001 and up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$300,001 and up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$225,001 and up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Trump Effects</a:t>
            </a:r>
            <a:br>
              <a:rPr lang="en-US" dirty="0" smtClean="0"/>
            </a:br>
            <a:r>
              <a:rPr lang="en-US" sz="1800" dirty="0" smtClean="0"/>
              <a:t>(Tax Foundation)</a:t>
            </a:r>
            <a:endParaRPr lang="en-US" sz="18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Strategy makes sense and gains over 10 years</a:t>
            </a:r>
          </a:p>
          <a:p>
            <a:pPr lvl="1"/>
            <a:r>
              <a:rPr lang="en-US" dirty="0" smtClean="0"/>
              <a:t>11.5% GDP growth </a:t>
            </a:r>
          </a:p>
          <a:p>
            <a:pPr lvl="1"/>
            <a:r>
              <a:rPr lang="en-US" dirty="0" smtClean="0"/>
              <a:t>29% increase in capital investment</a:t>
            </a:r>
          </a:p>
          <a:p>
            <a:pPr lvl="1"/>
            <a:r>
              <a:rPr lang="en-US" dirty="0" smtClean="0"/>
              <a:t>5.3 million jobs</a:t>
            </a:r>
          </a:p>
          <a:p>
            <a:pPr lvl="1">
              <a:buNone/>
            </a:pPr>
            <a:r>
              <a:rPr lang="en-US" dirty="0" smtClean="0"/>
              <a:t>But…</a:t>
            </a:r>
          </a:p>
          <a:p>
            <a:pPr lvl="1">
              <a:buNone/>
            </a:pPr>
            <a:r>
              <a:rPr lang="en-US" dirty="0" smtClean="0"/>
              <a:t>-Revenues decline by $10.2 trillion</a:t>
            </a:r>
          </a:p>
          <a:p>
            <a:pPr lvl="1">
              <a:buNone/>
            </a:pPr>
            <a:r>
              <a:rPr lang="en-US" dirty="0" smtClean="0"/>
              <a:t>-Publicly held debt would increase from 77% to 125% of GDP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697</TotalTime>
  <Words>612</Words>
  <Application>Microsoft Office PowerPoint</Application>
  <PresentationFormat>On-screen Show (4:3)</PresentationFormat>
  <Paragraphs>171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VRMCA 2015 Annual Meeting VA Beach, October 6  “Presidential Politics and the US Economy”  Daniel Palazzolo Professor of Political Science  University of Richmond</vt:lpstr>
      <vt:lpstr>Slide 2</vt:lpstr>
      <vt:lpstr>Slide 3</vt:lpstr>
      <vt:lpstr>Slide 4</vt:lpstr>
      <vt:lpstr>Slide 5</vt:lpstr>
      <vt:lpstr>Slide 6</vt:lpstr>
      <vt:lpstr>Trump Tax Plan Goals</vt:lpstr>
      <vt:lpstr>Trump Tax Rates</vt:lpstr>
      <vt:lpstr>Trump Effects (Tax Foundation)</vt:lpstr>
      <vt:lpstr>Jeb Bush Tax Plan</vt:lpstr>
      <vt:lpstr>Bush Effects (Tax Foundation)</vt:lpstr>
      <vt:lpstr>Marco Rubio Tax Plan</vt:lpstr>
      <vt:lpstr>Rubio Effects (Tax Foundation)</vt:lpstr>
      <vt:lpstr>Hillary Clinton Economic Plan</vt:lpstr>
      <vt:lpstr>Bernie Sanders 10 year Economic Plan</vt:lpstr>
      <vt:lpstr>GOP Nomination Process: Two Schools of Thought </vt:lpstr>
      <vt:lpstr>GOP Tracking Poll: 2015 (realclearpolitics ave: 9/17-10/1)</vt:lpstr>
      <vt:lpstr>GOP Nomination 2007-08</vt:lpstr>
      <vt:lpstr>GOP Nomination 2011-12</vt:lpstr>
      <vt:lpstr>Fundraising (through 2nd quarter)</vt:lpstr>
      <vt:lpstr>Endorsements</vt:lpstr>
      <vt:lpstr>Trump’s Endorsements</vt:lpstr>
      <vt:lpstr>Winning in N. Korea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VRMCA 2015 Annual Meeting VA Beach, October 6  “Presidential Politics and the US Economy”  Daniel Palazzolo Professor of Political Science  University of Richmond</dc:title>
  <dc:creator>dan</dc:creator>
  <cp:lastModifiedBy>dan</cp:lastModifiedBy>
  <cp:revision>47</cp:revision>
  <dcterms:created xsi:type="dcterms:W3CDTF">2015-10-04T18:36:28Z</dcterms:created>
  <dcterms:modified xsi:type="dcterms:W3CDTF">2015-10-06T12:43:34Z</dcterms:modified>
</cp:coreProperties>
</file>