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14" r:id="rId3"/>
    <p:sldId id="416" r:id="rId4"/>
    <p:sldId id="419" r:id="rId5"/>
    <p:sldId id="430" r:id="rId6"/>
    <p:sldId id="425" r:id="rId7"/>
    <p:sldId id="426" r:id="rId8"/>
    <p:sldId id="429" r:id="rId9"/>
    <p:sldId id="437" r:id="rId10"/>
    <p:sldId id="433" r:id="rId11"/>
    <p:sldId id="438" r:id="rId12"/>
    <p:sldId id="443" r:id="rId13"/>
    <p:sldId id="444" r:id="rId14"/>
    <p:sldId id="445" r:id="rId15"/>
    <p:sldId id="446" r:id="rId16"/>
    <p:sldId id="439" r:id="rId17"/>
    <p:sldId id="440" r:id="rId18"/>
    <p:sldId id="44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24" autoAdjust="0"/>
  </p:normalViewPr>
  <p:slideViewPr>
    <p:cSldViewPr>
      <p:cViewPr>
        <p:scale>
          <a:sx n="78" d="100"/>
          <a:sy n="78" d="100"/>
        </p:scale>
        <p:origin x="-11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unemployment%20rates%202008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Labor%20force%20participation%202004%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unemployment%20in%20Va%20auguust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dLbls>
            <c:dLbl>
              <c:idx val="0"/>
              <c:layout>
                <c:manualLayout>
                  <c:x val="-2.1505376344086016E-2"/>
                  <c:y val="-3.276621907998177E-2"/>
                </c:manualLayout>
              </c:layout>
              <c:showVal val="1"/>
            </c:dLbl>
            <c:dLbl>
              <c:idx val="2"/>
              <c:layout>
                <c:manualLayout>
                  <c:x val="-4.4665012406947903E-2"/>
                  <c:y val="-2.2684305516910527E-2"/>
                </c:manualLayout>
              </c:layout>
              <c:showVal val="1"/>
            </c:dLbl>
            <c:dLbl>
              <c:idx val="3"/>
              <c:layout>
                <c:manualLayout>
                  <c:x val="1.6542597187758524E-3"/>
                  <c:y val="1.2602391953839123E-2"/>
                </c:manualLayout>
              </c:layout>
              <c:showVal val="1"/>
            </c:dLbl>
            <c:dLbl>
              <c:idx val="4"/>
              <c:layout>
                <c:manualLayout>
                  <c:x val="-4.4665012406947903E-2"/>
                  <c:y val="-2.2684305516910558E-2"/>
                </c:manualLayout>
              </c:layout>
              <c:showVal val="1"/>
            </c:dLbl>
            <c:dLbl>
              <c:idx val="5"/>
              <c:layout>
                <c:manualLayout>
                  <c:x val="-1.6542597187758516E-2"/>
                  <c:y val="3.7807175861517488E-2"/>
                </c:manualLayout>
              </c:layout>
              <c:showVal val="1"/>
            </c:dLbl>
            <c:dLbl>
              <c:idx val="6"/>
              <c:layout>
                <c:manualLayout>
                  <c:x val="-6.6170388751033912E-3"/>
                  <c:y val="-3.024574068921404E-2"/>
                </c:manualLayout>
              </c:layout>
              <c:showVal val="1"/>
            </c:dLbl>
            <c:dLbl>
              <c:idx val="7"/>
              <c:layout>
                <c:manualLayout>
                  <c:x val="-2.3159636062861869E-2"/>
                  <c:y val="3.7807175861517488E-2"/>
                </c:manualLayout>
              </c:layout>
              <c:showVal val="1"/>
            </c:dLbl>
            <c:dLbl>
              <c:idx val="8"/>
              <c:layout>
                <c:manualLayout>
                  <c:x val="-9.9255583126550539E-3"/>
                  <c:y val="-2.2684305516910558E-2"/>
                </c:manualLayout>
              </c:layout>
              <c:showVal val="1"/>
            </c:dLbl>
            <c:dLbl>
              <c:idx val="9"/>
              <c:layout>
                <c:manualLayout>
                  <c:x val="-1.4888337468982712E-2"/>
                  <c:y val="4.5368611033821053E-2"/>
                </c:manualLayout>
              </c:layout>
              <c:showVal val="1"/>
            </c:dLbl>
            <c:dLbl>
              <c:idx val="11"/>
              <c:layout>
                <c:manualLayout>
                  <c:x val="-2.4813895781637691E-2"/>
                  <c:y val="3.5286697470749646E-2"/>
                </c:manualLayout>
              </c:layout>
              <c:showVal val="1"/>
            </c:dLbl>
            <c:dLbl>
              <c:idx val="12"/>
              <c:layout>
                <c:manualLayout>
                  <c:x val="-1.3234077750206789E-2"/>
                  <c:y val="-2.2684305516910527E-2"/>
                </c:manualLayout>
              </c:layout>
              <c:showVal val="1"/>
            </c:dLbl>
            <c:dLbl>
              <c:idx val="13"/>
              <c:layout>
                <c:manualLayout>
                  <c:x val="-2.8122415219189408E-2"/>
                  <c:y val="3.5286697470749612E-2"/>
                </c:manualLayout>
              </c:layout>
              <c:showVal val="1"/>
            </c:dLbl>
            <c:dLbl>
              <c:idx val="14"/>
              <c:layout>
                <c:manualLayout>
                  <c:x val="-2.3159636062861869E-2"/>
                  <c:y val="-4.0327654252285364E-2"/>
                </c:manualLayout>
              </c:layout>
              <c:showVal val="1"/>
            </c:dLbl>
            <c:dLbl>
              <c:idx val="15"/>
              <c:layout>
                <c:manualLayout>
                  <c:x val="-2.8122415219189408E-2"/>
                  <c:y val="3.7807175861517488E-2"/>
                </c:manualLayout>
              </c:layout>
              <c:showVal val="1"/>
            </c:dLbl>
            <c:dLbl>
              <c:idx val="16"/>
              <c:layout>
                <c:manualLayout>
                  <c:x val="-1.6542597187758516E-2"/>
                  <c:y val="-3.5286697470749646E-2"/>
                </c:manualLayout>
              </c:layout>
              <c:showVal val="1"/>
            </c:dLbl>
            <c:dLbl>
              <c:idx val="17"/>
              <c:layout>
                <c:manualLayout>
                  <c:x val="-2.3159636062861869E-2"/>
                  <c:y val="3.7807175861517488E-2"/>
                </c:manualLayout>
              </c:layout>
              <c:showVal val="1"/>
            </c:dLbl>
            <c:dLbl>
              <c:idx val="18"/>
              <c:layout>
                <c:manualLayout>
                  <c:x val="-1.4888337468982655E-2"/>
                  <c:y val="-3.024574068921404E-2"/>
                </c:manualLayout>
              </c:layout>
              <c:showVal val="1"/>
            </c:dLbl>
            <c:dLbl>
              <c:idx val="19"/>
              <c:layout>
                <c:manualLayout>
                  <c:x val="-2.8122415219189283E-2"/>
                  <c:y val="3.7807175861517488E-2"/>
                </c:manualLayout>
              </c:layout>
              <c:showVal val="1"/>
            </c:dLbl>
            <c:dLbl>
              <c:idx val="20"/>
              <c:layout>
                <c:manualLayout>
                  <c:x val="-6.6170388751033912E-3"/>
                  <c:y val="-3.0245740689213998E-2"/>
                </c:manualLayout>
              </c:layout>
              <c:showVal val="1"/>
            </c:dLbl>
            <c:showVal val="1"/>
          </c:dLbls>
          <c:cat>
            <c:strRef>
              <c:f>Sheet1!$A$2:$A$22</c:f>
              <c:strCache>
                <c:ptCount val="21"/>
                <c:pt idx="0">
                  <c:v>Mar 2008</c:v>
                </c:pt>
                <c:pt idx="1">
                  <c:v>June 2008</c:v>
                </c:pt>
                <c:pt idx="2">
                  <c:v>Aug 2008</c:v>
                </c:pt>
                <c:pt idx="3">
                  <c:v>Mar 2009</c:v>
                </c:pt>
                <c:pt idx="4">
                  <c:v>June 2009</c:v>
                </c:pt>
                <c:pt idx="5">
                  <c:v>Aug 2009</c:v>
                </c:pt>
                <c:pt idx="6">
                  <c:v>Mar 2010</c:v>
                </c:pt>
                <c:pt idx="7">
                  <c:v>June 2010</c:v>
                </c:pt>
                <c:pt idx="8">
                  <c:v>Aug 2010</c:v>
                </c:pt>
                <c:pt idx="9">
                  <c:v>Mar 2011</c:v>
                </c:pt>
                <c:pt idx="10">
                  <c:v>June 2011</c:v>
                </c:pt>
                <c:pt idx="11">
                  <c:v>Aug 2011</c:v>
                </c:pt>
                <c:pt idx="12">
                  <c:v>Mar 2012</c:v>
                </c:pt>
                <c:pt idx="13">
                  <c:v>June 2012</c:v>
                </c:pt>
                <c:pt idx="14">
                  <c:v>Aug 2012</c:v>
                </c:pt>
                <c:pt idx="15">
                  <c:v>Mar 2013</c:v>
                </c:pt>
                <c:pt idx="16">
                  <c:v>June 2013</c:v>
                </c:pt>
                <c:pt idx="17">
                  <c:v>Aug 2013</c:v>
                </c:pt>
                <c:pt idx="18">
                  <c:v>Mar 2014</c:v>
                </c:pt>
                <c:pt idx="19">
                  <c:v>June 2014</c:v>
                </c:pt>
                <c:pt idx="20">
                  <c:v>Aug 2014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5.0999999999999996</c:v>
                </c:pt>
                <c:pt idx="1">
                  <c:v>5.6</c:v>
                </c:pt>
                <c:pt idx="2">
                  <c:v>6.5</c:v>
                </c:pt>
                <c:pt idx="3">
                  <c:v>8.7000000000000011</c:v>
                </c:pt>
                <c:pt idx="4">
                  <c:v>9.5</c:v>
                </c:pt>
                <c:pt idx="5">
                  <c:v>10</c:v>
                </c:pt>
                <c:pt idx="6">
                  <c:v>9.8000000000000007</c:v>
                </c:pt>
                <c:pt idx="7">
                  <c:v>9.4</c:v>
                </c:pt>
                <c:pt idx="8">
                  <c:v>9.5</c:v>
                </c:pt>
                <c:pt idx="9">
                  <c:v>8.9</c:v>
                </c:pt>
                <c:pt idx="10">
                  <c:v>9.1</c:v>
                </c:pt>
                <c:pt idx="11">
                  <c:v>8.2000000000000011</c:v>
                </c:pt>
                <c:pt idx="12">
                  <c:v>8.2000000000000011</c:v>
                </c:pt>
                <c:pt idx="13">
                  <c:v>7.8</c:v>
                </c:pt>
                <c:pt idx="14">
                  <c:v>8.1</c:v>
                </c:pt>
                <c:pt idx="15">
                  <c:v>7.5</c:v>
                </c:pt>
                <c:pt idx="16">
                  <c:v>7.5</c:v>
                </c:pt>
                <c:pt idx="17">
                  <c:v>7.2</c:v>
                </c:pt>
                <c:pt idx="18">
                  <c:v>6.7</c:v>
                </c:pt>
                <c:pt idx="19">
                  <c:v>6.1</c:v>
                </c:pt>
                <c:pt idx="20">
                  <c:v>6.1</c:v>
                </c:pt>
              </c:numCache>
            </c:numRef>
          </c:val>
        </c:ser>
        <c:marker val="1"/>
        <c:axId val="84215680"/>
        <c:axId val="84217216"/>
      </c:lineChart>
      <c:catAx>
        <c:axId val="84215680"/>
        <c:scaling>
          <c:orientation val="minMax"/>
        </c:scaling>
        <c:axPos val="b"/>
        <c:tickLblPos val="nextTo"/>
        <c:txPr>
          <a:bodyPr rot="5400000" vert="horz"/>
          <a:lstStyle/>
          <a:p>
            <a:pPr>
              <a:defRPr/>
            </a:pPr>
            <a:endParaRPr lang="en-US"/>
          </a:p>
        </c:txPr>
        <c:crossAx val="84217216"/>
        <c:crosses val="autoZero"/>
        <c:auto val="1"/>
        <c:lblAlgn val="ctr"/>
        <c:lblOffset val="100"/>
      </c:catAx>
      <c:valAx>
        <c:axId val="84217216"/>
        <c:scaling>
          <c:orientation val="minMax"/>
        </c:scaling>
        <c:axPos val="l"/>
        <c:majorGridlines/>
        <c:numFmt formatCode="General" sourceLinked="1"/>
        <c:tickLblPos val="nextTo"/>
        <c:crossAx val="842156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dLbls>
            <c:dLbl>
              <c:idx val="0"/>
              <c:layout>
                <c:manualLayout>
                  <c:x val="-1.9975031210986337E-2"/>
                  <c:y val="5.6657223796033995E-2"/>
                </c:manualLayout>
              </c:layout>
              <c:showVal val="1"/>
            </c:dLbl>
            <c:dLbl>
              <c:idx val="1"/>
              <c:layout>
                <c:manualLayout>
                  <c:x val="-3.4956304619226011E-2"/>
                  <c:y val="-4.9102927289896237E-2"/>
                </c:manualLayout>
              </c:layout>
              <c:showVal val="1"/>
            </c:dLbl>
            <c:dLbl>
              <c:idx val="2"/>
              <c:layout>
                <c:manualLayout>
                  <c:x val="-5.4931335830212341E-2"/>
                  <c:y val="7.9320113314447702E-2"/>
                </c:manualLayout>
              </c:layout>
              <c:showVal val="1"/>
            </c:dLbl>
            <c:dLbl>
              <c:idx val="3"/>
              <c:layout>
                <c:manualLayout>
                  <c:x val="-3.9950062421972611E-2"/>
                  <c:y val="-7.1765816808309721E-2"/>
                </c:manualLayout>
              </c:layout>
              <c:showVal val="1"/>
            </c:dLbl>
            <c:dLbl>
              <c:idx val="4"/>
              <c:layout>
                <c:manualLayout>
                  <c:x val="-3.995006242197259E-2"/>
                  <c:y val="9.0651558073654576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5.6657223796033995E-2"/>
                </c:manualLayout>
              </c:layout>
              <c:showVal val="1"/>
            </c:dLbl>
            <c:dLbl>
              <c:idx val="6"/>
              <c:layout>
                <c:manualLayout>
                  <c:x val="-5.2434456928839052E-2"/>
                  <c:y val="5.6657223796033995E-2"/>
                </c:manualLayout>
              </c:layout>
              <c:showVal val="1"/>
            </c:dLbl>
            <c:dLbl>
              <c:idx val="7"/>
              <c:layout>
                <c:manualLayout>
                  <c:x val="-2.4968789013733749E-3"/>
                  <c:y val="-2.6440037771482575E-2"/>
                </c:manualLayout>
              </c:layout>
              <c:showVal val="1"/>
            </c:dLbl>
            <c:dLbl>
              <c:idx val="8"/>
              <c:layout>
                <c:manualLayout>
                  <c:x val="-7.7403245942571877E-2"/>
                  <c:y val="5.6657223796033926E-2"/>
                </c:manualLayout>
              </c:layout>
              <c:showVal val="1"/>
            </c:dLbl>
            <c:dLbl>
              <c:idx val="9"/>
              <c:layout>
                <c:manualLayout>
                  <c:x val="-9.9875156054931476E-3"/>
                  <c:y val="-4.5325779036827323E-2"/>
                </c:manualLayout>
              </c:layout>
              <c:showVal val="1"/>
            </c:dLbl>
            <c:dLbl>
              <c:idx val="10"/>
              <c:layout>
                <c:manualLayout>
                  <c:x val="-3.7453183520599322E-2"/>
                  <c:y val="7.176581680830972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numRef>
              <c:f>Sheet1!$A$3:$A$13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Sheet1!$B$3:$B$13</c:f>
              <c:numCache>
                <c:formatCode>0.0</c:formatCode>
                <c:ptCount val="11"/>
                <c:pt idx="0">
                  <c:v>66</c:v>
                </c:pt>
                <c:pt idx="1">
                  <c:v>66.2</c:v>
                </c:pt>
                <c:pt idx="2">
                  <c:v>66.2</c:v>
                </c:pt>
                <c:pt idx="3">
                  <c:v>65.8</c:v>
                </c:pt>
                <c:pt idx="4">
                  <c:v>66.099999999999994</c:v>
                </c:pt>
                <c:pt idx="5">
                  <c:v>65.400000000000006</c:v>
                </c:pt>
                <c:pt idx="6">
                  <c:v>64.7</c:v>
                </c:pt>
                <c:pt idx="7">
                  <c:v>64.099999999999994</c:v>
                </c:pt>
                <c:pt idx="8">
                  <c:v>63.5</c:v>
                </c:pt>
                <c:pt idx="9">
                  <c:v>63.2</c:v>
                </c:pt>
                <c:pt idx="10">
                  <c:v>62.8</c:v>
                </c:pt>
              </c:numCache>
            </c:numRef>
          </c:val>
        </c:ser>
        <c:marker val="1"/>
        <c:axId val="62470784"/>
        <c:axId val="62476672"/>
      </c:lineChart>
      <c:catAx>
        <c:axId val="62470784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800"/>
            </a:pPr>
            <a:endParaRPr lang="en-US"/>
          </a:p>
        </c:txPr>
        <c:crossAx val="62476672"/>
        <c:crosses val="autoZero"/>
        <c:auto val="1"/>
        <c:lblAlgn val="ctr"/>
        <c:lblOffset val="100"/>
      </c:catAx>
      <c:valAx>
        <c:axId val="6247667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247078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plotArea>
      <c:layout/>
      <c:barChart>
        <c:barDir val="col"/>
        <c:grouping val="clustered"/>
        <c:ser>
          <c:idx val="0"/>
          <c:order val="0"/>
          <c:dPt>
            <c:idx val="8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Sheet1!$A$3:$A$11</c:f>
              <c:strCache>
                <c:ptCount val="9"/>
                <c:pt idx="0">
                  <c:v>Blacksburg</c:v>
                </c:pt>
                <c:pt idx="1">
                  <c:v>Charlottesville</c:v>
                </c:pt>
                <c:pt idx="2">
                  <c:v>Harrisonburg</c:v>
                </c:pt>
                <c:pt idx="3">
                  <c:v>Lynchburg</c:v>
                </c:pt>
                <c:pt idx="4">
                  <c:v>Richmond</c:v>
                </c:pt>
                <c:pt idx="5">
                  <c:v>Roanoke</c:v>
                </c:pt>
                <c:pt idx="6">
                  <c:v>VA Beach </c:v>
                </c:pt>
                <c:pt idx="7">
                  <c:v>DC area</c:v>
                </c:pt>
                <c:pt idx="8">
                  <c:v>Virginia</c:v>
                </c:pt>
              </c:strCache>
            </c:strRef>
          </c:cat>
          <c:val>
            <c:numRef>
              <c:f>Sheet1!$B$3:$B$11</c:f>
              <c:numCache>
                <c:formatCode>General</c:formatCode>
                <c:ptCount val="9"/>
                <c:pt idx="0">
                  <c:v>6.2</c:v>
                </c:pt>
                <c:pt idx="1">
                  <c:v>4.8</c:v>
                </c:pt>
                <c:pt idx="2">
                  <c:v>5.6</c:v>
                </c:pt>
                <c:pt idx="3">
                  <c:v>6.3</c:v>
                </c:pt>
                <c:pt idx="4">
                  <c:v>5.7</c:v>
                </c:pt>
                <c:pt idx="5">
                  <c:v>5.5</c:v>
                </c:pt>
                <c:pt idx="6">
                  <c:v>5.8</c:v>
                </c:pt>
                <c:pt idx="7">
                  <c:v>5.4</c:v>
                </c:pt>
                <c:pt idx="8">
                  <c:v>5.4</c:v>
                </c:pt>
              </c:numCache>
            </c:numRef>
          </c:val>
        </c:ser>
        <c:axId val="62509056"/>
        <c:axId val="62510592"/>
      </c:barChart>
      <c:catAx>
        <c:axId val="62509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2510592"/>
        <c:crosses val="autoZero"/>
        <c:auto val="1"/>
        <c:lblAlgn val="ctr"/>
        <c:lblOffset val="100"/>
      </c:catAx>
      <c:valAx>
        <c:axId val="62510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2509056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49A052-913A-4D12-8A19-4CEFE351ABEF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1D3412-A53A-492C-A863-594F8DEFFC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0405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FE4ABA-6C0E-48C2-B25F-4C7753224FAC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59A6D8-45B2-4171-9133-FB113A47DF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966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EAF4A-AFB4-4DAA-9155-D942516341CD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48496-9BEC-49E7-A6CF-E3B753F5A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file:///C:\My%20Documents\talks\BEA%20%20%20Gross%20Domestic%20Product%20(GDP)%20Graph_files\gdp_large.gi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696200" cy="1069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VRMCA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2014 Annual Meeting</a:t>
            </a:r>
            <a:br>
              <a:rPr lang="en-US" sz="3100" dirty="0" smtClean="0"/>
            </a:br>
            <a:r>
              <a:rPr lang="en-US" sz="3100" dirty="0" smtClean="0"/>
              <a:t>VA Beach, September 9</a:t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sz="3100" dirty="0" smtClean="0"/>
              <a:t>Economic  and Political Forecast”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Daniel </a:t>
            </a:r>
            <a:r>
              <a:rPr lang="en-US" sz="2000" dirty="0" err="1" smtClean="0"/>
              <a:t>Palazzolo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Professor of Political Science </a:t>
            </a:r>
            <a:br>
              <a:rPr lang="en-US" sz="2000" dirty="0" smtClean="0"/>
            </a:br>
            <a:r>
              <a:rPr lang="en-US" sz="2000" dirty="0" smtClean="0"/>
              <a:t>University of Richmond </a:t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th of Full Time Employment Jobs During Last Four Recessions:Recoveri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7621199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Unemployment in Areas of VA: August 2014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bo.gov/sites/default/files/cbofiles/images/pubs-images/45xxx/45653-land-KeyEconIndicato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04800"/>
            <a:ext cx="6705600" cy="6479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spreadsheets.google.com/spreadsheet/oimg?key=0AqDf7XX8MI2BcGVxYmhHME92YWgtTXQ1bm84YTlpZkE&amp;oid=17&amp;zx=hxpyxqfrboi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870" y="762000"/>
            <a:ext cx="8806130" cy="544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omponents of Total Spen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82296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ebt Held by the Public, Total Spending, and Total Revenu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82296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What policies have coincided with the economy?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 regulations and health care reform</a:t>
            </a:r>
          </a:p>
          <a:p>
            <a:r>
              <a:rPr lang="en-US" dirty="0" smtClean="0"/>
              <a:t>Tighter credit and more uncertainty, with lower interest rates—selective opportunities for growth</a:t>
            </a:r>
          </a:p>
          <a:p>
            <a:r>
              <a:rPr lang="en-US" dirty="0" smtClean="0"/>
              <a:t>Stimulus through government spending followed by spending cuts and tax increases</a:t>
            </a:r>
          </a:p>
          <a:p>
            <a:r>
              <a:rPr lang="en-US" dirty="0" smtClean="0"/>
              <a:t>Quantitative Easing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Political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Divided Government: Democratic president, House GOP majority, and Senate up for grabs.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GOP takes a majority of Senate?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u="sng" dirty="0" smtClean="0"/>
              <a:t>Policy Agenda</a:t>
            </a:r>
            <a:r>
              <a:rPr lang="en-US" dirty="0" smtClean="0"/>
              <a:t>: Maybe tax reform</a:t>
            </a:r>
          </a:p>
          <a:p>
            <a:pPr lvl="1">
              <a:buNone/>
            </a:pPr>
            <a:r>
              <a:rPr lang="en-US" dirty="0" smtClean="0"/>
              <a:t>	Votes on XL Pipeline, trade agreements, natural gas imports, and repealing the medical device tax.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McConnell: use of budget process has limits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Tea Party and compromise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Virginia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Senate GOP majority, plus Cantor defeat makes Medicaid expansion very difficult</a:t>
            </a:r>
          </a:p>
          <a:p>
            <a:r>
              <a:rPr lang="en-US" dirty="0" smtClean="0"/>
              <a:t>Governor McAuliffe. Will he work across party lines or use the governorship to position himself for another office.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Economic Good news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059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Two years ago we thought it would be a sluggish recovery  and the economy has improved on several indicators…</a:t>
            </a:r>
          </a:p>
          <a:p>
            <a:pPr>
              <a:buNone/>
            </a:pPr>
            <a:endParaRPr lang="en-US" sz="2000" b="1" dirty="0" smtClean="0">
              <a:solidFill>
                <a:srgbClr val="00B050"/>
              </a:solidFill>
            </a:endParaRPr>
          </a:p>
          <a:p>
            <a:r>
              <a:rPr lang="en-US" sz="2000" b="1" dirty="0" smtClean="0">
                <a:solidFill>
                  <a:srgbClr val="00B050"/>
                </a:solidFill>
              </a:rPr>
              <a:t>GDP Growth up in the 2</a:t>
            </a:r>
            <a:r>
              <a:rPr lang="en-US" sz="2000" b="1" baseline="30000" dirty="0" smtClean="0">
                <a:solidFill>
                  <a:srgbClr val="00B050"/>
                </a:solidFill>
              </a:rPr>
              <a:t>nd</a:t>
            </a:r>
            <a:r>
              <a:rPr lang="en-US" sz="2000" b="1" dirty="0" smtClean="0">
                <a:solidFill>
                  <a:srgbClr val="00B050"/>
                </a:solidFill>
              </a:rPr>
              <a:t> Quarter (4%)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Corporate profits up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Housing sales existing homes up 2.6% in June on pace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       for 5.04 million, but below the 5.16 million last year; new homes at 412,000, above the 367,000 last July (NAHB)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Durable goods up 5 of the last 6 months (22% in July)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Consumer confidence up to 92.4 from 90.3 in July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Unemployment below 6.1% 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Virginia is doing relatively well in terms of employment at 5.4% , up from 4.9 % in Feb; Mixed throughout the state.</a:t>
            </a:r>
          </a:p>
          <a:p>
            <a:pPr>
              <a:buNone/>
            </a:pPr>
            <a:endParaRPr lang="en-US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Warning Signs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9831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…But the effects of Fiscal and Monetary policy are either limited or uncertain.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Labor Force Participation down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Wages and benefits increased only slightly and behind profits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Median Family Income down 5% from 2010-13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Health care cost increases have slowed, but projected to grow at 6% per year for the next 8 years.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Annual deficits down from historic highs, but Federal debt projections remain robust.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Effects of Federal Reserve’s QE policies remain uncertain; not sure when the Fed will let up on low interest rates (wisdom and effects of monetary policy are debated).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Federal budget favors transfer payments (i.e. entitlements) and squeezes out </a:t>
            </a:r>
            <a:r>
              <a:rPr lang="en-US" smtClean="0">
                <a:solidFill>
                  <a:srgbClr val="FF0000"/>
                </a:solidFill>
              </a:rPr>
              <a:t>discretionary spending.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State budgets are strapped. VA $2.4 billion shortfall; Governor blames on sequestration and cuts in defense in particular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2" name="Picture 44" descr="http://blogs.reuters.com/macroscope/files/2014/01/corpprofit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626" y="636016"/>
            <a:ext cx="7739974" cy="4850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data.bls.gov/generated_files/graphics/CIU1020000000000A_408404_141013289540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8458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Quarter-to-Quarter Growth in Real GDP"/>
          <p:cNvPicPr/>
          <p:nvPr/>
        </p:nvPicPr>
        <p:blipFill>
          <a:blip r:link="rId2" cstate="print"/>
          <a:srcRect/>
          <a:stretch>
            <a:fillRect/>
          </a:stretch>
        </p:blipFill>
        <p:spPr bwMode="auto">
          <a:xfrm>
            <a:off x="609600" y="990600"/>
            <a:ext cx="72390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Unemployment Rate: March 2008- Aug 2014</a:t>
            </a:r>
            <a:br>
              <a:rPr lang="en-US" sz="2400" b="1" dirty="0" smtClean="0"/>
            </a:br>
            <a:r>
              <a:rPr lang="en-US" sz="1600" b="1" dirty="0" smtClean="0"/>
              <a:t>(Bureau of Labor Statistics)</a:t>
            </a:r>
            <a:endParaRPr lang="en-US" sz="1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Labor Force Participation Rate: August 2004-August 2014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800" dirty="0" smtClean="0"/>
              <a:t>(Bureau of Labor Statistics)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U-3 Unemployment Rate - As Reported and Corrected for Decline in LF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277225" cy="5829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2453</TotalTime>
  <Words>424</Words>
  <Application>Microsoft Office PowerPoint</Application>
  <PresentationFormat>On-screen Show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      VRMCA 2014 Annual Meeting VA Beach, September 9  “Economic  and Political Forecast”  Daniel Palazzolo Professor of Political Science  University of Richmond    </vt:lpstr>
      <vt:lpstr>Economic Good news</vt:lpstr>
      <vt:lpstr>Warning Signs</vt:lpstr>
      <vt:lpstr>Slide 4</vt:lpstr>
      <vt:lpstr>Slide 5</vt:lpstr>
      <vt:lpstr>Slide 6</vt:lpstr>
      <vt:lpstr>Unemployment Rate: March 2008- Aug 2014 (Bureau of Labor Statistics)</vt:lpstr>
      <vt:lpstr>Labor Force Participation Rate: August 2004-August 2014 (Bureau of Labor Statistics)</vt:lpstr>
      <vt:lpstr>Slide 9</vt:lpstr>
      <vt:lpstr>Slide 10</vt:lpstr>
      <vt:lpstr>Unemployment in Areas of VA: August 2014</vt:lpstr>
      <vt:lpstr>Slide 12</vt:lpstr>
      <vt:lpstr>Slide 13</vt:lpstr>
      <vt:lpstr>Slide 14</vt:lpstr>
      <vt:lpstr>Slide 15</vt:lpstr>
      <vt:lpstr>What policies have coincided with the economy?</vt:lpstr>
      <vt:lpstr>National Political Outlook</vt:lpstr>
      <vt:lpstr>Virginia Politics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will the 2012 Elections Impact US Businesses and the Economy?  Daniel Palazzolo Professor of Political Science  University of Richmond</dc:title>
  <dc:creator>dan</dc:creator>
  <cp:lastModifiedBy>dan</cp:lastModifiedBy>
  <cp:revision>231</cp:revision>
  <cp:lastPrinted>2012-09-11T18:58:24Z</cp:lastPrinted>
  <dcterms:created xsi:type="dcterms:W3CDTF">2012-04-19T14:59:16Z</dcterms:created>
  <dcterms:modified xsi:type="dcterms:W3CDTF">2014-09-12T18:34:58Z</dcterms:modified>
</cp:coreProperties>
</file>