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7" r:id="rId2"/>
  </p:sldMasterIdLst>
  <p:notesMasterIdLst>
    <p:notesMasterId r:id="rId71"/>
  </p:notesMasterIdLst>
  <p:handoutMasterIdLst>
    <p:handoutMasterId r:id="rId72"/>
  </p:handoutMasterIdLst>
  <p:sldIdLst>
    <p:sldId id="397" r:id="rId3"/>
    <p:sldId id="467" r:id="rId4"/>
    <p:sldId id="494" r:id="rId5"/>
    <p:sldId id="495" r:id="rId6"/>
    <p:sldId id="496" r:id="rId7"/>
    <p:sldId id="497" r:id="rId8"/>
    <p:sldId id="415" r:id="rId9"/>
    <p:sldId id="483" r:id="rId10"/>
    <p:sldId id="484" r:id="rId11"/>
    <p:sldId id="485" r:id="rId12"/>
    <p:sldId id="486" r:id="rId13"/>
    <p:sldId id="453" r:id="rId14"/>
    <p:sldId id="414" r:id="rId15"/>
    <p:sldId id="450" r:id="rId16"/>
    <p:sldId id="428" r:id="rId17"/>
    <p:sldId id="500" r:id="rId18"/>
    <p:sldId id="487" r:id="rId19"/>
    <p:sldId id="499" r:id="rId20"/>
    <p:sldId id="488" r:id="rId21"/>
    <p:sldId id="446" r:id="rId22"/>
    <p:sldId id="429" r:id="rId23"/>
    <p:sldId id="493" r:id="rId24"/>
    <p:sldId id="430" r:id="rId25"/>
    <p:sldId id="432" r:id="rId26"/>
    <p:sldId id="433" r:id="rId27"/>
    <p:sldId id="491" r:id="rId28"/>
    <p:sldId id="431" r:id="rId29"/>
    <p:sldId id="492" r:id="rId30"/>
    <p:sldId id="468" r:id="rId31"/>
    <p:sldId id="469" r:id="rId32"/>
    <p:sldId id="470" r:id="rId33"/>
    <p:sldId id="449" r:id="rId34"/>
    <p:sldId id="498" r:id="rId35"/>
    <p:sldId id="434" r:id="rId36"/>
    <p:sldId id="471" r:id="rId37"/>
    <p:sldId id="472" r:id="rId38"/>
    <p:sldId id="481" r:id="rId39"/>
    <p:sldId id="435" r:id="rId40"/>
    <p:sldId id="451" r:id="rId41"/>
    <p:sldId id="455" r:id="rId42"/>
    <p:sldId id="438" r:id="rId43"/>
    <p:sldId id="440" r:id="rId44"/>
    <p:sldId id="480" r:id="rId45"/>
    <p:sldId id="479" r:id="rId46"/>
    <p:sldId id="476" r:id="rId47"/>
    <p:sldId id="473" r:id="rId48"/>
    <p:sldId id="474" r:id="rId49"/>
    <p:sldId id="475" r:id="rId50"/>
    <p:sldId id="482" r:id="rId51"/>
    <p:sldId id="502" r:id="rId52"/>
    <p:sldId id="441" r:id="rId53"/>
    <p:sldId id="506" r:id="rId54"/>
    <p:sldId id="507" r:id="rId55"/>
    <p:sldId id="442" r:id="rId56"/>
    <p:sldId id="443" r:id="rId57"/>
    <p:sldId id="501" r:id="rId58"/>
    <p:sldId id="444" r:id="rId59"/>
    <p:sldId id="445" r:id="rId60"/>
    <p:sldId id="508" r:id="rId61"/>
    <p:sldId id="503" r:id="rId62"/>
    <p:sldId id="504" r:id="rId63"/>
    <p:sldId id="505" r:id="rId64"/>
    <p:sldId id="510" r:id="rId65"/>
    <p:sldId id="509" r:id="rId66"/>
    <p:sldId id="511" r:id="rId67"/>
    <p:sldId id="426" r:id="rId68"/>
    <p:sldId id="427" r:id="rId69"/>
    <p:sldId id="448" r:id="rId7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571F"/>
    <a:srgbClr val="669900"/>
    <a:srgbClr val="1A3A15"/>
    <a:srgbClr val="F8F8F8"/>
    <a:srgbClr val="E4E4E4"/>
    <a:srgbClr val="A66B02"/>
    <a:srgbClr val="FBA203"/>
    <a:srgbClr val="FFFFFF"/>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212" autoAdjust="0"/>
    <p:restoredTop sz="68315" autoAdjust="0"/>
  </p:normalViewPr>
  <p:slideViewPr>
    <p:cSldViewPr snapToGrid="0">
      <p:cViewPr>
        <p:scale>
          <a:sx n="79" d="100"/>
          <a:sy n="79" d="100"/>
        </p:scale>
        <p:origin x="-882"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944"/>
    </p:cViewPr>
  </p:sorterViewPr>
  <p:gridSpacing cx="38405" cy="38405"/>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HDD:Users:Stefan:Dropbox:RSS%20CSI:Minutes:Technical%20committee:2015:draft%20CSC%20weighting%2016%20febr.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My%20Documents\NRMCA%20Stuff\Presentations\Valparaiso%20February%202012\Green%20Cosnstruction%20Growth%202005-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600"/>
            </a:pPr>
            <a:r>
              <a:rPr lang="en-US" sz="3600" dirty="0" smtClean="0"/>
              <a:t>Credit Category and Weighting</a:t>
            </a:r>
            <a:endParaRPr lang="en-US" sz="3600" dirty="0"/>
          </a:p>
        </c:rich>
      </c:tx>
      <c:overlay val="0"/>
    </c:title>
    <c:autoTitleDeleted val="0"/>
    <c:plotArea>
      <c:layout>
        <c:manualLayout>
          <c:layoutTarget val="inner"/>
          <c:xMode val="edge"/>
          <c:yMode val="edge"/>
          <c:x val="0.497987872623189"/>
          <c:y val="0.20788569672134399"/>
          <c:w val="0.44415297568772799"/>
          <c:h val="0.71902044916173302"/>
        </c:manualLayout>
      </c:layout>
      <c:pieChart>
        <c:varyColors val="1"/>
        <c:ser>
          <c:idx val="0"/>
          <c:order val="0"/>
          <c:tx>
            <c:strRef>
              <c:f>Sheet1!$B$1</c:f>
              <c:strCache>
                <c:ptCount val="1"/>
                <c:pt idx="0">
                  <c:v>Weighting</c:v>
                </c:pt>
              </c:strCache>
            </c:strRef>
          </c:tx>
          <c:dLbls>
            <c:txPr>
              <a:bodyPr/>
              <a:lstStyle/>
              <a:p>
                <a:pPr>
                  <a:defRPr sz="2800" b="1">
                    <a:solidFill>
                      <a:schemeClr val="bg1"/>
                    </a:solidFill>
                  </a:defRPr>
                </a:pPr>
                <a:endParaRPr lang="en-US"/>
              </a:p>
            </c:txPr>
            <c:showLegendKey val="0"/>
            <c:showVal val="1"/>
            <c:showCatName val="0"/>
            <c:showSerName val="0"/>
            <c:showPercent val="0"/>
            <c:showBubbleSize val="0"/>
            <c:showLeaderLines val="1"/>
          </c:dLbls>
          <c:cat>
            <c:strRef>
              <c:f>Sheet1!$A$2:$A$5</c:f>
              <c:strCache>
                <c:ptCount val="4"/>
                <c:pt idx="0">
                  <c:v>Management</c:v>
                </c:pt>
                <c:pt idx="1">
                  <c:v>Environmental</c:v>
                </c:pt>
                <c:pt idx="2">
                  <c:v>Social</c:v>
                </c:pt>
                <c:pt idx="3">
                  <c:v>Economic</c:v>
                </c:pt>
              </c:strCache>
            </c:strRef>
          </c:cat>
          <c:val>
            <c:numRef>
              <c:f>Sheet1!$B$2:$B$5</c:f>
              <c:numCache>
                <c:formatCode>0%</c:formatCode>
                <c:ptCount val="4"/>
                <c:pt idx="0">
                  <c:v>0.3</c:v>
                </c:pt>
                <c:pt idx="1">
                  <c:v>0.35</c:v>
                </c:pt>
                <c:pt idx="2">
                  <c:v>0.2</c:v>
                </c:pt>
                <c:pt idx="3">
                  <c:v>0.15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9061868996479299E-2"/>
          <c:y val="0.25641315163619199"/>
          <c:w val="0.41745942656821899"/>
          <c:h val="0.61163843429317999"/>
        </c:manualLayout>
      </c:layout>
      <c:overlay val="0"/>
      <c:txPr>
        <a:bodyPr/>
        <a:lstStyle/>
        <a:p>
          <a:pPr>
            <a:defRPr sz="24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817247251591905E-2"/>
          <c:y val="1.8036707199962101E-2"/>
          <c:w val="0.88237112352286295"/>
          <c:h val="0.89009624846369995"/>
        </c:manualLayout>
      </c:layout>
      <c:barChart>
        <c:barDir val="col"/>
        <c:grouping val="clustered"/>
        <c:varyColors val="0"/>
        <c:ser>
          <c:idx val="0"/>
          <c:order val="0"/>
          <c:spPr>
            <a:solidFill>
              <a:srgbClr val="008000"/>
            </a:solidFill>
          </c:spPr>
          <c:invertIfNegative val="0"/>
          <c:dLbls>
            <c:txPr>
              <a:bodyPr/>
              <a:lstStyle/>
              <a:p>
                <a:pPr>
                  <a:defRPr sz="2400" b="1">
                    <a:solidFill>
                      <a:schemeClr val="bg1"/>
                    </a:solidFill>
                  </a:defRPr>
                </a:pPr>
                <a:endParaRPr lang="en-US"/>
              </a:p>
            </c:txPr>
            <c:dLblPos val="inEnd"/>
            <c:showLegendKey val="0"/>
            <c:showVal val="1"/>
            <c:showCatName val="0"/>
            <c:showSerName val="0"/>
            <c:showPercent val="0"/>
            <c:showBubbleSize val="0"/>
            <c:showLeaderLines val="0"/>
          </c:dLbls>
          <c:cat>
            <c:strRef>
              <c:f>weighting!$F$3:$F$6</c:f>
              <c:strCache>
                <c:ptCount val="4"/>
                <c:pt idx="0">
                  <c:v>Certified/baseline</c:v>
                </c:pt>
                <c:pt idx="1">
                  <c:v>Silver</c:v>
                </c:pt>
                <c:pt idx="2">
                  <c:v>Gold</c:v>
                </c:pt>
                <c:pt idx="3">
                  <c:v>Platinum</c:v>
                </c:pt>
              </c:strCache>
            </c:strRef>
          </c:cat>
          <c:val>
            <c:numRef>
              <c:f>weighting!$G$3:$G$6</c:f>
              <c:numCache>
                <c:formatCode>0%</c:formatCode>
                <c:ptCount val="4"/>
                <c:pt idx="0">
                  <c:v>0.2</c:v>
                </c:pt>
                <c:pt idx="1">
                  <c:v>0.45</c:v>
                </c:pt>
                <c:pt idx="2">
                  <c:v>0.60000000000000098</c:v>
                </c:pt>
                <c:pt idx="3">
                  <c:v>0.750000000000001</c:v>
                </c:pt>
              </c:numCache>
            </c:numRef>
          </c:val>
        </c:ser>
        <c:dLbls>
          <c:showLegendKey val="0"/>
          <c:showVal val="0"/>
          <c:showCatName val="0"/>
          <c:showSerName val="0"/>
          <c:showPercent val="0"/>
          <c:showBubbleSize val="0"/>
        </c:dLbls>
        <c:gapWidth val="60"/>
        <c:axId val="91607040"/>
        <c:axId val="91608576"/>
      </c:barChart>
      <c:catAx>
        <c:axId val="91607040"/>
        <c:scaling>
          <c:orientation val="minMax"/>
        </c:scaling>
        <c:delete val="1"/>
        <c:axPos val="b"/>
        <c:majorTickMark val="out"/>
        <c:minorTickMark val="none"/>
        <c:tickLblPos val="none"/>
        <c:crossAx val="91608576"/>
        <c:crosses val="autoZero"/>
        <c:auto val="1"/>
        <c:lblAlgn val="ctr"/>
        <c:lblOffset val="100"/>
        <c:noMultiLvlLbl val="0"/>
      </c:catAx>
      <c:valAx>
        <c:axId val="91608576"/>
        <c:scaling>
          <c:orientation val="minMax"/>
        </c:scaling>
        <c:delete val="1"/>
        <c:axPos val="l"/>
        <c:majorGridlines/>
        <c:numFmt formatCode="0%" sourceLinked="1"/>
        <c:majorTickMark val="out"/>
        <c:minorTickMark val="none"/>
        <c:tickLblPos val="none"/>
        <c:crossAx val="9160704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U.S. Nonresidential Green Building Market 2005-2016 ($Billions)</a:t>
            </a:r>
          </a:p>
        </c:rich>
      </c:tx>
      <c:overlay val="0"/>
    </c:title>
    <c:autoTitleDeleted val="0"/>
    <c:plotArea>
      <c:layout/>
      <c:areaChart>
        <c:grouping val="stacked"/>
        <c:varyColors val="0"/>
        <c:ser>
          <c:idx val="0"/>
          <c:order val="0"/>
          <c:tx>
            <c:strRef>
              <c:f>'NonRes Green Bldg Mkt 2005-2016'!$C$2</c:f>
              <c:strCache>
                <c:ptCount val="1"/>
                <c:pt idx="0">
                  <c:v>Green</c:v>
                </c:pt>
              </c:strCache>
            </c:strRef>
          </c:tx>
          <c:cat>
            <c:numRef>
              <c:f>'NonRes Green Bldg Mkt 2005-2016'!$A$3:$A$14</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'NonRes Green Bldg Mkt 2005-2016'!$C$3:$C$14</c:f>
              <c:numCache>
                <c:formatCode>General</c:formatCode>
                <c:ptCount val="12"/>
                <c:pt idx="0">
                  <c:v>3</c:v>
                </c:pt>
                <c:pt idx="1">
                  <c:v>8</c:v>
                </c:pt>
                <c:pt idx="2">
                  <c:v>16</c:v>
                </c:pt>
                <c:pt idx="3">
                  <c:v>25</c:v>
                </c:pt>
                <c:pt idx="4">
                  <c:v>37</c:v>
                </c:pt>
                <c:pt idx="5">
                  <c:v>47</c:v>
                </c:pt>
                <c:pt idx="6">
                  <c:v>60</c:v>
                </c:pt>
                <c:pt idx="7">
                  <c:v>60</c:v>
                </c:pt>
                <c:pt idx="8">
                  <c:v>68</c:v>
                </c:pt>
                <c:pt idx="9">
                  <c:v>89</c:v>
                </c:pt>
                <c:pt idx="10">
                  <c:v>110</c:v>
                </c:pt>
                <c:pt idx="11">
                  <c:v>132</c:v>
                </c:pt>
              </c:numCache>
            </c:numRef>
          </c:val>
        </c:ser>
        <c:ser>
          <c:idx val="1"/>
          <c:order val="1"/>
          <c:tx>
            <c:strRef>
              <c:f>'NonRes Green Bldg Mkt 2005-2016'!$D$2</c:f>
              <c:strCache>
                <c:ptCount val="1"/>
                <c:pt idx="0">
                  <c:v>Conventional</c:v>
                </c:pt>
              </c:strCache>
            </c:strRef>
          </c:tx>
          <c:cat>
            <c:numRef>
              <c:f>'NonRes Green Bldg Mkt 2005-2016'!$A$3:$A$14</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'NonRes Green Bldg Mkt 2005-2016'!$D$3:$D$14</c:f>
              <c:numCache>
                <c:formatCode>General</c:formatCode>
                <c:ptCount val="12"/>
                <c:pt idx="0">
                  <c:v>169</c:v>
                </c:pt>
                <c:pt idx="1">
                  <c:v>202</c:v>
                </c:pt>
                <c:pt idx="2">
                  <c:v>202</c:v>
                </c:pt>
                <c:pt idx="3">
                  <c:v>187</c:v>
                </c:pt>
                <c:pt idx="4">
                  <c:v>121</c:v>
                </c:pt>
                <c:pt idx="5">
                  <c:v>106</c:v>
                </c:pt>
                <c:pt idx="6">
                  <c:v>87</c:v>
                </c:pt>
                <c:pt idx="7">
                  <c:v>76</c:v>
                </c:pt>
                <c:pt idx="8">
                  <c:v>74</c:v>
                </c:pt>
                <c:pt idx="9">
                  <c:v>81</c:v>
                </c:pt>
                <c:pt idx="10">
                  <c:v>100</c:v>
                </c:pt>
                <c:pt idx="11">
                  <c:v>108</c:v>
                </c:pt>
              </c:numCache>
            </c:numRef>
          </c:val>
        </c:ser>
        <c:dLbls>
          <c:showLegendKey val="0"/>
          <c:showVal val="0"/>
          <c:showCatName val="0"/>
          <c:showSerName val="0"/>
          <c:showPercent val="0"/>
          <c:showBubbleSize val="0"/>
        </c:dLbls>
        <c:axId val="111433600"/>
        <c:axId val="111435136"/>
      </c:areaChart>
      <c:catAx>
        <c:axId val="111433600"/>
        <c:scaling>
          <c:orientation val="minMax"/>
        </c:scaling>
        <c:delete val="0"/>
        <c:axPos val="b"/>
        <c:numFmt formatCode="General" sourceLinked="1"/>
        <c:majorTickMark val="out"/>
        <c:minorTickMark val="none"/>
        <c:tickLblPos val="nextTo"/>
        <c:txPr>
          <a:bodyPr rot="-2700000"/>
          <a:lstStyle/>
          <a:p>
            <a:pPr>
              <a:defRPr/>
            </a:pPr>
            <a:endParaRPr lang="en-US"/>
          </a:p>
        </c:txPr>
        <c:crossAx val="111435136"/>
        <c:crosses val="autoZero"/>
        <c:auto val="1"/>
        <c:lblAlgn val="ctr"/>
        <c:lblOffset val="100"/>
        <c:noMultiLvlLbl val="0"/>
      </c:catAx>
      <c:valAx>
        <c:axId val="111435136"/>
        <c:scaling>
          <c:orientation val="minMax"/>
        </c:scaling>
        <c:delete val="0"/>
        <c:axPos val="l"/>
        <c:majorGridlines/>
        <c:numFmt formatCode="General" sourceLinked="1"/>
        <c:majorTickMark val="out"/>
        <c:minorTickMark val="none"/>
        <c:tickLblPos val="nextTo"/>
        <c:crossAx val="111433600"/>
        <c:crosses val="autoZero"/>
        <c:crossBetween val="midCat"/>
      </c:valAx>
    </c:plotArea>
    <c:legend>
      <c:legendPos val="r"/>
      <c:layout>
        <c:manualLayout>
          <c:xMode val="edge"/>
          <c:yMode val="edge"/>
          <c:x val="0.484242456644357"/>
          <c:y val="0.208859733295294"/>
          <c:w val="0.30084984901656198"/>
          <c:h val="0.19467668751394401"/>
        </c:manualLayout>
      </c:layout>
      <c:overlay val="1"/>
    </c:legend>
    <c:plotVisOnly val="1"/>
    <c:dispBlanksAs val="zero"/>
    <c:showDLblsOverMax val="0"/>
  </c:chart>
  <c:txPr>
    <a:bodyPr/>
    <a:lstStyle/>
    <a:p>
      <a:pPr>
        <a:defRPr sz="18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2D925D-3743-4E20-A8F6-0C4404831298}" type="doc">
      <dgm:prSet loTypeId="urn:microsoft.com/office/officeart/2005/8/layout/hierarchy1" loCatId="hierarchy" qsTypeId="urn:microsoft.com/office/officeart/2005/8/quickstyle/3d8" qsCatId="3D" csTypeId="urn:microsoft.com/office/officeart/2005/8/colors/accent6_1" csCatId="accent6" phldr="1"/>
      <dgm:spPr/>
      <dgm:t>
        <a:bodyPr/>
        <a:lstStyle/>
        <a:p>
          <a:endParaRPr lang="en-US"/>
        </a:p>
      </dgm:t>
    </dgm:pt>
    <dgm:pt modelId="{2D5CEBFD-2195-48A6-9203-8EA7A5AC112C}">
      <dgm:prSet phldrT="[Text]"/>
      <dgm:spPr/>
      <dgm:t>
        <a:bodyPr/>
        <a:lstStyle/>
        <a:p>
          <a:r>
            <a:rPr lang="en-US" dirty="0" smtClean="0"/>
            <a:t>EPD</a:t>
          </a:r>
          <a:endParaRPr lang="en-US" dirty="0"/>
        </a:p>
      </dgm:t>
    </dgm:pt>
    <dgm:pt modelId="{C4CEF23B-6D2C-413F-9AC2-1FE9711CFC56}" type="parTrans" cxnId="{A8F66328-6D8D-470F-921D-A5391EDD05E3}">
      <dgm:prSet/>
      <dgm:spPr/>
      <dgm:t>
        <a:bodyPr/>
        <a:lstStyle/>
        <a:p>
          <a:endParaRPr lang="en-US"/>
        </a:p>
      </dgm:t>
    </dgm:pt>
    <dgm:pt modelId="{F0AA9820-8359-494B-8064-ED6FA36F1A3B}" type="sibTrans" cxnId="{A8F66328-6D8D-470F-921D-A5391EDD05E3}">
      <dgm:prSet/>
      <dgm:spPr/>
      <dgm:t>
        <a:bodyPr/>
        <a:lstStyle/>
        <a:p>
          <a:endParaRPr lang="en-US"/>
        </a:p>
      </dgm:t>
    </dgm:pt>
    <dgm:pt modelId="{C2CFA33E-6ED9-4365-A276-06C15231BF72}">
      <dgm:prSet phldrT="[Text]"/>
      <dgm:spPr/>
      <dgm:t>
        <a:bodyPr/>
        <a:lstStyle/>
        <a:p>
          <a:r>
            <a:rPr lang="en-US" dirty="0" smtClean="0"/>
            <a:t>LCA</a:t>
          </a:r>
          <a:endParaRPr lang="en-US" dirty="0"/>
        </a:p>
      </dgm:t>
    </dgm:pt>
    <dgm:pt modelId="{6320DB9E-92B9-4B4F-B284-EA3BD97FF34A}" type="parTrans" cxnId="{87FC55AB-3443-4DFC-99C3-A94E87641D1E}">
      <dgm:prSet/>
      <dgm:spPr/>
      <dgm:t>
        <a:bodyPr/>
        <a:lstStyle/>
        <a:p>
          <a:endParaRPr lang="en-US"/>
        </a:p>
      </dgm:t>
    </dgm:pt>
    <dgm:pt modelId="{22DEA417-371B-40D7-B30C-2B1187BC3BE0}" type="sibTrans" cxnId="{87FC55AB-3443-4DFC-99C3-A94E87641D1E}">
      <dgm:prSet/>
      <dgm:spPr/>
      <dgm:t>
        <a:bodyPr/>
        <a:lstStyle/>
        <a:p>
          <a:endParaRPr lang="en-US"/>
        </a:p>
      </dgm:t>
    </dgm:pt>
    <dgm:pt modelId="{2670C108-19EE-4BFA-975E-056B36950894}">
      <dgm:prSet phldrT="[Text]"/>
      <dgm:spPr/>
      <dgm:t>
        <a:bodyPr/>
        <a:lstStyle/>
        <a:p>
          <a:r>
            <a:rPr lang="en-US" dirty="0" smtClean="0"/>
            <a:t>Data</a:t>
          </a:r>
          <a:endParaRPr lang="en-US" dirty="0"/>
        </a:p>
      </dgm:t>
    </dgm:pt>
    <dgm:pt modelId="{677A223D-4D48-44E6-8CF0-B9A7B6C4A702}" type="parTrans" cxnId="{5FA74B0D-DF4D-49AD-9440-6B5C88C4F2CD}">
      <dgm:prSet/>
      <dgm:spPr/>
      <dgm:t>
        <a:bodyPr/>
        <a:lstStyle/>
        <a:p>
          <a:endParaRPr lang="en-US"/>
        </a:p>
      </dgm:t>
    </dgm:pt>
    <dgm:pt modelId="{C86D06E6-9003-43E6-98C7-CE81A5E7D5B6}" type="sibTrans" cxnId="{5FA74B0D-DF4D-49AD-9440-6B5C88C4F2CD}">
      <dgm:prSet/>
      <dgm:spPr/>
      <dgm:t>
        <a:bodyPr/>
        <a:lstStyle/>
        <a:p>
          <a:endParaRPr lang="en-US"/>
        </a:p>
      </dgm:t>
    </dgm:pt>
    <dgm:pt modelId="{417A47A1-A856-4F92-A076-25D706C11552}">
      <dgm:prSet phldrT="[Text]"/>
      <dgm:spPr/>
      <dgm:t>
        <a:bodyPr/>
        <a:lstStyle/>
        <a:p>
          <a:r>
            <a:rPr lang="en-US" dirty="0" smtClean="0"/>
            <a:t>PCR</a:t>
          </a:r>
          <a:endParaRPr lang="en-US" dirty="0"/>
        </a:p>
      </dgm:t>
    </dgm:pt>
    <dgm:pt modelId="{709F7CBD-278C-4D8D-B95F-6D6D83FAA74D}" type="parTrans" cxnId="{056DB5E6-9B29-485A-865A-01FC3B2B716B}">
      <dgm:prSet/>
      <dgm:spPr/>
      <dgm:t>
        <a:bodyPr/>
        <a:lstStyle/>
        <a:p>
          <a:endParaRPr lang="en-US"/>
        </a:p>
      </dgm:t>
    </dgm:pt>
    <dgm:pt modelId="{734E6D94-DCF7-4571-8691-C24AD07B324F}" type="sibTrans" cxnId="{056DB5E6-9B29-485A-865A-01FC3B2B716B}">
      <dgm:prSet/>
      <dgm:spPr/>
      <dgm:t>
        <a:bodyPr/>
        <a:lstStyle/>
        <a:p>
          <a:endParaRPr lang="en-US"/>
        </a:p>
      </dgm:t>
    </dgm:pt>
    <dgm:pt modelId="{ED1278D4-CAB2-48B8-9C76-B65762429702}" type="pres">
      <dgm:prSet presAssocID="{DF2D925D-3743-4E20-A8F6-0C4404831298}" presName="hierChild1" presStyleCnt="0">
        <dgm:presLayoutVars>
          <dgm:chPref val="1"/>
          <dgm:dir/>
          <dgm:animOne val="branch"/>
          <dgm:animLvl val="lvl"/>
          <dgm:resizeHandles/>
        </dgm:presLayoutVars>
      </dgm:prSet>
      <dgm:spPr/>
      <dgm:t>
        <a:bodyPr/>
        <a:lstStyle/>
        <a:p>
          <a:endParaRPr lang="en-US"/>
        </a:p>
      </dgm:t>
    </dgm:pt>
    <dgm:pt modelId="{572A50C8-79D1-46AD-A1BA-B435D720AA92}" type="pres">
      <dgm:prSet presAssocID="{2D5CEBFD-2195-48A6-9203-8EA7A5AC112C}" presName="hierRoot1" presStyleCnt="0"/>
      <dgm:spPr/>
      <dgm:t>
        <a:bodyPr/>
        <a:lstStyle/>
        <a:p>
          <a:endParaRPr lang="en-US"/>
        </a:p>
      </dgm:t>
    </dgm:pt>
    <dgm:pt modelId="{9138706B-6B08-43BB-ABAB-FAA6F4A703D4}" type="pres">
      <dgm:prSet presAssocID="{2D5CEBFD-2195-48A6-9203-8EA7A5AC112C}" presName="composite" presStyleCnt="0"/>
      <dgm:spPr/>
      <dgm:t>
        <a:bodyPr/>
        <a:lstStyle/>
        <a:p>
          <a:endParaRPr lang="en-US"/>
        </a:p>
      </dgm:t>
    </dgm:pt>
    <dgm:pt modelId="{58A0B5CE-2A86-4D22-B708-5BFC230DBCC3}" type="pres">
      <dgm:prSet presAssocID="{2D5CEBFD-2195-48A6-9203-8EA7A5AC112C}" presName="background" presStyleLbl="node0" presStyleIdx="0" presStyleCnt="1"/>
      <dgm:spPr/>
      <dgm:t>
        <a:bodyPr/>
        <a:lstStyle/>
        <a:p>
          <a:endParaRPr lang="en-US"/>
        </a:p>
      </dgm:t>
    </dgm:pt>
    <dgm:pt modelId="{78291A5E-B1DA-4EA7-9FF7-E5C83212602A}" type="pres">
      <dgm:prSet presAssocID="{2D5CEBFD-2195-48A6-9203-8EA7A5AC112C}" presName="text" presStyleLbl="fgAcc0" presStyleIdx="0" presStyleCnt="1">
        <dgm:presLayoutVars>
          <dgm:chPref val="3"/>
        </dgm:presLayoutVars>
      </dgm:prSet>
      <dgm:spPr/>
      <dgm:t>
        <a:bodyPr/>
        <a:lstStyle/>
        <a:p>
          <a:endParaRPr lang="en-US"/>
        </a:p>
      </dgm:t>
    </dgm:pt>
    <dgm:pt modelId="{8C65D4A6-4646-4E44-B6BA-E815249FE26F}" type="pres">
      <dgm:prSet presAssocID="{2D5CEBFD-2195-48A6-9203-8EA7A5AC112C}" presName="hierChild2" presStyleCnt="0"/>
      <dgm:spPr/>
      <dgm:t>
        <a:bodyPr/>
        <a:lstStyle/>
        <a:p>
          <a:endParaRPr lang="en-US"/>
        </a:p>
      </dgm:t>
    </dgm:pt>
    <dgm:pt modelId="{D7C7EDE4-46FD-44AE-8EDC-ACC36D9A6457}" type="pres">
      <dgm:prSet presAssocID="{6320DB9E-92B9-4B4F-B284-EA3BD97FF34A}" presName="Name10" presStyleLbl="parChTrans1D2" presStyleIdx="0" presStyleCnt="1"/>
      <dgm:spPr/>
      <dgm:t>
        <a:bodyPr/>
        <a:lstStyle/>
        <a:p>
          <a:endParaRPr lang="en-US"/>
        </a:p>
      </dgm:t>
    </dgm:pt>
    <dgm:pt modelId="{7DC4FEE2-9908-47B4-80E7-201FC83AF537}" type="pres">
      <dgm:prSet presAssocID="{C2CFA33E-6ED9-4365-A276-06C15231BF72}" presName="hierRoot2" presStyleCnt="0"/>
      <dgm:spPr/>
      <dgm:t>
        <a:bodyPr/>
        <a:lstStyle/>
        <a:p>
          <a:endParaRPr lang="en-US"/>
        </a:p>
      </dgm:t>
    </dgm:pt>
    <dgm:pt modelId="{9C88F4BE-2F49-44F3-B287-C40B07E08923}" type="pres">
      <dgm:prSet presAssocID="{C2CFA33E-6ED9-4365-A276-06C15231BF72}" presName="composite2" presStyleCnt="0"/>
      <dgm:spPr/>
      <dgm:t>
        <a:bodyPr/>
        <a:lstStyle/>
        <a:p>
          <a:endParaRPr lang="en-US"/>
        </a:p>
      </dgm:t>
    </dgm:pt>
    <dgm:pt modelId="{88BC9468-CE2B-4DF9-88B6-53D7AF2A0806}" type="pres">
      <dgm:prSet presAssocID="{C2CFA33E-6ED9-4365-A276-06C15231BF72}" presName="background2" presStyleLbl="node2" presStyleIdx="0" presStyleCnt="1"/>
      <dgm:spPr/>
      <dgm:t>
        <a:bodyPr/>
        <a:lstStyle/>
        <a:p>
          <a:endParaRPr lang="en-US"/>
        </a:p>
      </dgm:t>
    </dgm:pt>
    <dgm:pt modelId="{7BD79975-D08D-4D54-8C3F-5C18334C7669}" type="pres">
      <dgm:prSet presAssocID="{C2CFA33E-6ED9-4365-A276-06C15231BF72}" presName="text2" presStyleLbl="fgAcc2" presStyleIdx="0" presStyleCnt="1">
        <dgm:presLayoutVars>
          <dgm:chPref val="3"/>
        </dgm:presLayoutVars>
      </dgm:prSet>
      <dgm:spPr/>
      <dgm:t>
        <a:bodyPr/>
        <a:lstStyle/>
        <a:p>
          <a:endParaRPr lang="en-US"/>
        </a:p>
      </dgm:t>
    </dgm:pt>
    <dgm:pt modelId="{DD0CE1EE-4F6F-4CC3-8E7B-89E026A73B1A}" type="pres">
      <dgm:prSet presAssocID="{C2CFA33E-6ED9-4365-A276-06C15231BF72}" presName="hierChild3" presStyleCnt="0"/>
      <dgm:spPr/>
      <dgm:t>
        <a:bodyPr/>
        <a:lstStyle/>
        <a:p>
          <a:endParaRPr lang="en-US"/>
        </a:p>
      </dgm:t>
    </dgm:pt>
    <dgm:pt modelId="{D2C7A150-80A2-4E8E-AA91-F5B1FF5632BC}" type="pres">
      <dgm:prSet presAssocID="{677A223D-4D48-44E6-8CF0-B9A7B6C4A702}" presName="Name17" presStyleLbl="parChTrans1D3" presStyleIdx="0" presStyleCnt="2"/>
      <dgm:spPr/>
      <dgm:t>
        <a:bodyPr/>
        <a:lstStyle/>
        <a:p>
          <a:endParaRPr lang="en-US"/>
        </a:p>
      </dgm:t>
    </dgm:pt>
    <dgm:pt modelId="{C7384B6E-1318-4590-B959-EC0975D59633}" type="pres">
      <dgm:prSet presAssocID="{2670C108-19EE-4BFA-975E-056B36950894}" presName="hierRoot3" presStyleCnt="0"/>
      <dgm:spPr/>
      <dgm:t>
        <a:bodyPr/>
        <a:lstStyle/>
        <a:p>
          <a:endParaRPr lang="en-US"/>
        </a:p>
      </dgm:t>
    </dgm:pt>
    <dgm:pt modelId="{80AB5430-D464-46A6-8D92-65FAEA423059}" type="pres">
      <dgm:prSet presAssocID="{2670C108-19EE-4BFA-975E-056B36950894}" presName="composite3" presStyleCnt="0"/>
      <dgm:spPr/>
      <dgm:t>
        <a:bodyPr/>
        <a:lstStyle/>
        <a:p>
          <a:endParaRPr lang="en-US"/>
        </a:p>
      </dgm:t>
    </dgm:pt>
    <dgm:pt modelId="{EA34CC40-60DD-4BE0-850D-39FD21F34302}" type="pres">
      <dgm:prSet presAssocID="{2670C108-19EE-4BFA-975E-056B36950894}" presName="background3" presStyleLbl="node3" presStyleIdx="0" presStyleCnt="2"/>
      <dgm:spPr/>
      <dgm:t>
        <a:bodyPr/>
        <a:lstStyle/>
        <a:p>
          <a:endParaRPr lang="en-US"/>
        </a:p>
      </dgm:t>
    </dgm:pt>
    <dgm:pt modelId="{40515453-73AD-402E-86C5-BF4017800414}" type="pres">
      <dgm:prSet presAssocID="{2670C108-19EE-4BFA-975E-056B36950894}" presName="text3" presStyleLbl="fgAcc3" presStyleIdx="0" presStyleCnt="2">
        <dgm:presLayoutVars>
          <dgm:chPref val="3"/>
        </dgm:presLayoutVars>
      </dgm:prSet>
      <dgm:spPr/>
      <dgm:t>
        <a:bodyPr/>
        <a:lstStyle/>
        <a:p>
          <a:endParaRPr lang="en-US"/>
        </a:p>
      </dgm:t>
    </dgm:pt>
    <dgm:pt modelId="{536FB84E-DA3B-4B83-98C2-9BC024FA5099}" type="pres">
      <dgm:prSet presAssocID="{2670C108-19EE-4BFA-975E-056B36950894}" presName="hierChild4" presStyleCnt="0"/>
      <dgm:spPr/>
      <dgm:t>
        <a:bodyPr/>
        <a:lstStyle/>
        <a:p>
          <a:endParaRPr lang="en-US"/>
        </a:p>
      </dgm:t>
    </dgm:pt>
    <dgm:pt modelId="{E837918D-E36A-42E1-BF08-F9F61FDF84C5}" type="pres">
      <dgm:prSet presAssocID="{709F7CBD-278C-4D8D-B95F-6D6D83FAA74D}" presName="Name17" presStyleLbl="parChTrans1D3" presStyleIdx="1" presStyleCnt="2"/>
      <dgm:spPr/>
      <dgm:t>
        <a:bodyPr/>
        <a:lstStyle/>
        <a:p>
          <a:endParaRPr lang="en-US"/>
        </a:p>
      </dgm:t>
    </dgm:pt>
    <dgm:pt modelId="{02D718F8-A153-45CC-A6AD-625DC0BDE3F6}" type="pres">
      <dgm:prSet presAssocID="{417A47A1-A856-4F92-A076-25D706C11552}" presName="hierRoot3" presStyleCnt="0"/>
      <dgm:spPr/>
      <dgm:t>
        <a:bodyPr/>
        <a:lstStyle/>
        <a:p>
          <a:endParaRPr lang="en-US"/>
        </a:p>
      </dgm:t>
    </dgm:pt>
    <dgm:pt modelId="{9BFC76AA-3FEE-49FA-B2AB-15FE7D931486}" type="pres">
      <dgm:prSet presAssocID="{417A47A1-A856-4F92-A076-25D706C11552}" presName="composite3" presStyleCnt="0"/>
      <dgm:spPr/>
      <dgm:t>
        <a:bodyPr/>
        <a:lstStyle/>
        <a:p>
          <a:endParaRPr lang="en-US"/>
        </a:p>
      </dgm:t>
    </dgm:pt>
    <dgm:pt modelId="{9CBAE327-6DA9-4EE5-9142-07506BDAF89D}" type="pres">
      <dgm:prSet presAssocID="{417A47A1-A856-4F92-A076-25D706C11552}" presName="background3" presStyleLbl="node3" presStyleIdx="1" presStyleCnt="2"/>
      <dgm:spPr/>
      <dgm:t>
        <a:bodyPr/>
        <a:lstStyle/>
        <a:p>
          <a:endParaRPr lang="en-US"/>
        </a:p>
      </dgm:t>
    </dgm:pt>
    <dgm:pt modelId="{14CA083C-8DFA-4C59-83C0-0D5684B26765}" type="pres">
      <dgm:prSet presAssocID="{417A47A1-A856-4F92-A076-25D706C11552}" presName="text3" presStyleLbl="fgAcc3" presStyleIdx="1" presStyleCnt="2">
        <dgm:presLayoutVars>
          <dgm:chPref val="3"/>
        </dgm:presLayoutVars>
      </dgm:prSet>
      <dgm:spPr/>
      <dgm:t>
        <a:bodyPr/>
        <a:lstStyle/>
        <a:p>
          <a:endParaRPr lang="en-US"/>
        </a:p>
      </dgm:t>
    </dgm:pt>
    <dgm:pt modelId="{D5765028-BBC7-4366-B183-F0DBF7C6D7EC}" type="pres">
      <dgm:prSet presAssocID="{417A47A1-A856-4F92-A076-25D706C11552}" presName="hierChild4" presStyleCnt="0"/>
      <dgm:spPr/>
      <dgm:t>
        <a:bodyPr/>
        <a:lstStyle/>
        <a:p>
          <a:endParaRPr lang="en-US"/>
        </a:p>
      </dgm:t>
    </dgm:pt>
  </dgm:ptLst>
  <dgm:cxnLst>
    <dgm:cxn modelId="{756BFD45-E35A-094E-A7A0-F163316CCEA6}" type="presOf" srcId="{C2CFA33E-6ED9-4365-A276-06C15231BF72}" destId="{7BD79975-D08D-4D54-8C3F-5C18334C7669}" srcOrd="0" destOrd="0" presId="urn:microsoft.com/office/officeart/2005/8/layout/hierarchy1"/>
    <dgm:cxn modelId="{056DB5E6-9B29-485A-865A-01FC3B2B716B}" srcId="{C2CFA33E-6ED9-4365-A276-06C15231BF72}" destId="{417A47A1-A856-4F92-A076-25D706C11552}" srcOrd="1" destOrd="0" parTransId="{709F7CBD-278C-4D8D-B95F-6D6D83FAA74D}" sibTransId="{734E6D94-DCF7-4571-8691-C24AD07B324F}"/>
    <dgm:cxn modelId="{F0C58D04-B031-2F49-976B-286464566005}" type="presOf" srcId="{2670C108-19EE-4BFA-975E-056B36950894}" destId="{40515453-73AD-402E-86C5-BF4017800414}" srcOrd="0" destOrd="0" presId="urn:microsoft.com/office/officeart/2005/8/layout/hierarchy1"/>
    <dgm:cxn modelId="{4C08E969-54CF-6243-A55D-936B255689F6}" type="presOf" srcId="{DF2D925D-3743-4E20-A8F6-0C4404831298}" destId="{ED1278D4-CAB2-48B8-9C76-B65762429702}" srcOrd="0" destOrd="0" presId="urn:microsoft.com/office/officeart/2005/8/layout/hierarchy1"/>
    <dgm:cxn modelId="{87FC55AB-3443-4DFC-99C3-A94E87641D1E}" srcId="{2D5CEBFD-2195-48A6-9203-8EA7A5AC112C}" destId="{C2CFA33E-6ED9-4365-A276-06C15231BF72}" srcOrd="0" destOrd="0" parTransId="{6320DB9E-92B9-4B4F-B284-EA3BD97FF34A}" sibTransId="{22DEA417-371B-40D7-B30C-2B1187BC3BE0}"/>
    <dgm:cxn modelId="{83481402-A5B1-7A43-B740-99C672A567FA}" type="presOf" srcId="{417A47A1-A856-4F92-A076-25D706C11552}" destId="{14CA083C-8DFA-4C59-83C0-0D5684B26765}" srcOrd="0" destOrd="0" presId="urn:microsoft.com/office/officeart/2005/8/layout/hierarchy1"/>
    <dgm:cxn modelId="{A82E309E-60AA-5C44-84DC-822089F5E8E3}" type="presOf" srcId="{677A223D-4D48-44E6-8CF0-B9A7B6C4A702}" destId="{D2C7A150-80A2-4E8E-AA91-F5B1FF5632BC}" srcOrd="0" destOrd="0" presId="urn:microsoft.com/office/officeart/2005/8/layout/hierarchy1"/>
    <dgm:cxn modelId="{B8F26DE7-96CE-4D42-A862-383C2E4DFC7F}" type="presOf" srcId="{6320DB9E-92B9-4B4F-B284-EA3BD97FF34A}" destId="{D7C7EDE4-46FD-44AE-8EDC-ACC36D9A6457}" srcOrd="0" destOrd="0" presId="urn:microsoft.com/office/officeart/2005/8/layout/hierarchy1"/>
    <dgm:cxn modelId="{5FA74B0D-DF4D-49AD-9440-6B5C88C4F2CD}" srcId="{C2CFA33E-6ED9-4365-A276-06C15231BF72}" destId="{2670C108-19EE-4BFA-975E-056B36950894}" srcOrd="0" destOrd="0" parTransId="{677A223D-4D48-44E6-8CF0-B9A7B6C4A702}" sibTransId="{C86D06E6-9003-43E6-98C7-CE81A5E7D5B6}"/>
    <dgm:cxn modelId="{2B74CF6D-5AB6-864C-BC63-58351363B3A9}" type="presOf" srcId="{709F7CBD-278C-4D8D-B95F-6D6D83FAA74D}" destId="{E837918D-E36A-42E1-BF08-F9F61FDF84C5}" srcOrd="0" destOrd="0" presId="urn:microsoft.com/office/officeart/2005/8/layout/hierarchy1"/>
    <dgm:cxn modelId="{90169F83-37EB-664D-A6FA-5B02F4D34BBA}" type="presOf" srcId="{2D5CEBFD-2195-48A6-9203-8EA7A5AC112C}" destId="{78291A5E-B1DA-4EA7-9FF7-E5C83212602A}" srcOrd="0" destOrd="0" presId="urn:microsoft.com/office/officeart/2005/8/layout/hierarchy1"/>
    <dgm:cxn modelId="{A8F66328-6D8D-470F-921D-A5391EDD05E3}" srcId="{DF2D925D-3743-4E20-A8F6-0C4404831298}" destId="{2D5CEBFD-2195-48A6-9203-8EA7A5AC112C}" srcOrd="0" destOrd="0" parTransId="{C4CEF23B-6D2C-413F-9AC2-1FE9711CFC56}" sibTransId="{F0AA9820-8359-494B-8064-ED6FA36F1A3B}"/>
    <dgm:cxn modelId="{BFCF1F2C-98F8-F04C-919A-AD3C7C67BF94}" type="presParOf" srcId="{ED1278D4-CAB2-48B8-9C76-B65762429702}" destId="{572A50C8-79D1-46AD-A1BA-B435D720AA92}" srcOrd="0" destOrd="0" presId="urn:microsoft.com/office/officeart/2005/8/layout/hierarchy1"/>
    <dgm:cxn modelId="{954AC785-9B13-2043-A9F5-23D87E2EB275}" type="presParOf" srcId="{572A50C8-79D1-46AD-A1BA-B435D720AA92}" destId="{9138706B-6B08-43BB-ABAB-FAA6F4A703D4}" srcOrd="0" destOrd="0" presId="urn:microsoft.com/office/officeart/2005/8/layout/hierarchy1"/>
    <dgm:cxn modelId="{F1143A57-1CD3-7946-80B3-AB58B4103C80}" type="presParOf" srcId="{9138706B-6B08-43BB-ABAB-FAA6F4A703D4}" destId="{58A0B5CE-2A86-4D22-B708-5BFC230DBCC3}" srcOrd="0" destOrd="0" presId="urn:microsoft.com/office/officeart/2005/8/layout/hierarchy1"/>
    <dgm:cxn modelId="{AD39D45C-93F6-6343-9277-0E5220A2FF4C}" type="presParOf" srcId="{9138706B-6B08-43BB-ABAB-FAA6F4A703D4}" destId="{78291A5E-B1DA-4EA7-9FF7-E5C83212602A}" srcOrd="1" destOrd="0" presId="urn:microsoft.com/office/officeart/2005/8/layout/hierarchy1"/>
    <dgm:cxn modelId="{9F28BE1C-B8A5-FA49-8C5E-312333980465}" type="presParOf" srcId="{572A50C8-79D1-46AD-A1BA-B435D720AA92}" destId="{8C65D4A6-4646-4E44-B6BA-E815249FE26F}" srcOrd="1" destOrd="0" presId="urn:microsoft.com/office/officeart/2005/8/layout/hierarchy1"/>
    <dgm:cxn modelId="{AC4D5B52-E0BE-E942-AACC-D68DF5F3527A}" type="presParOf" srcId="{8C65D4A6-4646-4E44-B6BA-E815249FE26F}" destId="{D7C7EDE4-46FD-44AE-8EDC-ACC36D9A6457}" srcOrd="0" destOrd="0" presId="urn:microsoft.com/office/officeart/2005/8/layout/hierarchy1"/>
    <dgm:cxn modelId="{4090FC1A-0B22-1049-86C8-4B54A3C7B48A}" type="presParOf" srcId="{8C65D4A6-4646-4E44-B6BA-E815249FE26F}" destId="{7DC4FEE2-9908-47B4-80E7-201FC83AF537}" srcOrd="1" destOrd="0" presId="urn:microsoft.com/office/officeart/2005/8/layout/hierarchy1"/>
    <dgm:cxn modelId="{709D1181-C036-E340-8A5D-1C9AB6CD3BF4}" type="presParOf" srcId="{7DC4FEE2-9908-47B4-80E7-201FC83AF537}" destId="{9C88F4BE-2F49-44F3-B287-C40B07E08923}" srcOrd="0" destOrd="0" presId="urn:microsoft.com/office/officeart/2005/8/layout/hierarchy1"/>
    <dgm:cxn modelId="{746982A4-CE70-DD4F-B2DE-F901F0CE7C5D}" type="presParOf" srcId="{9C88F4BE-2F49-44F3-B287-C40B07E08923}" destId="{88BC9468-CE2B-4DF9-88B6-53D7AF2A0806}" srcOrd="0" destOrd="0" presId="urn:microsoft.com/office/officeart/2005/8/layout/hierarchy1"/>
    <dgm:cxn modelId="{57E246C4-70AE-7F47-BF55-D5EDB45B90E0}" type="presParOf" srcId="{9C88F4BE-2F49-44F3-B287-C40B07E08923}" destId="{7BD79975-D08D-4D54-8C3F-5C18334C7669}" srcOrd="1" destOrd="0" presId="urn:microsoft.com/office/officeart/2005/8/layout/hierarchy1"/>
    <dgm:cxn modelId="{33A868B6-D761-084E-9D17-254B00D1A94C}" type="presParOf" srcId="{7DC4FEE2-9908-47B4-80E7-201FC83AF537}" destId="{DD0CE1EE-4F6F-4CC3-8E7B-89E026A73B1A}" srcOrd="1" destOrd="0" presId="urn:microsoft.com/office/officeart/2005/8/layout/hierarchy1"/>
    <dgm:cxn modelId="{038EF37C-B1B7-5F46-A826-458D4A53A151}" type="presParOf" srcId="{DD0CE1EE-4F6F-4CC3-8E7B-89E026A73B1A}" destId="{D2C7A150-80A2-4E8E-AA91-F5B1FF5632BC}" srcOrd="0" destOrd="0" presId="urn:microsoft.com/office/officeart/2005/8/layout/hierarchy1"/>
    <dgm:cxn modelId="{B40E42DC-A130-E74A-88CE-65D7C9CEE478}" type="presParOf" srcId="{DD0CE1EE-4F6F-4CC3-8E7B-89E026A73B1A}" destId="{C7384B6E-1318-4590-B959-EC0975D59633}" srcOrd="1" destOrd="0" presId="urn:microsoft.com/office/officeart/2005/8/layout/hierarchy1"/>
    <dgm:cxn modelId="{9938360C-3DE1-E349-8264-DDE0A250507E}" type="presParOf" srcId="{C7384B6E-1318-4590-B959-EC0975D59633}" destId="{80AB5430-D464-46A6-8D92-65FAEA423059}" srcOrd="0" destOrd="0" presId="urn:microsoft.com/office/officeart/2005/8/layout/hierarchy1"/>
    <dgm:cxn modelId="{6B1D2351-78A9-074B-ACF0-D2929A1C92F4}" type="presParOf" srcId="{80AB5430-D464-46A6-8D92-65FAEA423059}" destId="{EA34CC40-60DD-4BE0-850D-39FD21F34302}" srcOrd="0" destOrd="0" presId="urn:microsoft.com/office/officeart/2005/8/layout/hierarchy1"/>
    <dgm:cxn modelId="{322F2E89-3703-4841-9C8D-A4AC78B6DC5B}" type="presParOf" srcId="{80AB5430-D464-46A6-8D92-65FAEA423059}" destId="{40515453-73AD-402E-86C5-BF4017800414}" srcOrd="1" destOrd="0" presId="urn:microsoft.com/office/officeart/2005/8/layout/hierarchy1"/>
    <dgm:cxn modelId="{0F2E94B9-98B1-E541-8F45-EEB5297385EC}" type="presParOf" srcId="{C7384B6E-1318-4590-B959-EC0975D59633}" destId="{536FB84E-DA3B-4B83-98C2-9BC024FA5099}" srcOrd="1" destOrd="0" presId="urn:microsoft.com/office/officeart/2005/8/layout/hierarchy1"/>
    <dgm:cxn modelId="{110DDDED-D243-4143-8062-984FF9F63B61}" type="presParOf" srcId="{DD0CE1EE-4F6F-4CC3-8E7B-89E026A73B1A}" destId="{E837918D-E36A-42E1-BF08-F9F61FDF84C5}" srcOrd="2" destOrd="0" presId="urn:microsoft.com/office/officeart/2005/8/layout/hierarchy1"/>
    <dgm:cxn modelId="{602AB241-F13E-C94A-A071-C5DBD35A244F}" type="presParOf" srcId="{DD0CE1EE-4F6F-4CC3-8E7B-89E026A73B1A}" destId="{02D718F8-A153-45CC-A6AD-625DC0BDE3F6}" srcOrd="3" destOrd="0" presId="urn:microsoft.com/office/officeart/2005/8/layout/hierarchy1"/>
    <dgm:cxn modelId="{2B818EF6-6B88-E140-B0FB-D7C0729F83D0}" type="presParOf" srcId="{02D718F8-A153-45CC-A6AD-625DC0BDE3F6}" destId="{9BFC76AA-3FEE-49FA-B2AB-15FE7D931486}" srcOrd="0" destOrd="0" presId="urn:microsoft.com/office/officeart/2005/8/layout/hierarchy1"/>
    <dgm:cxn modelId="{0A4B2C09-8AC8-374C-A8D0-E707E3638BFA}" type="presParOf" srcId="{9BFC76AA-3FEE-49FA-B2AB-15FE7D931486}" destId="{9CBAE327-6DA9-4EE5-9142-07506BDAF89D}" srcOrd="0" destOrd="0" presId="urn:microsoft.com/office/officeart/2005/8/layout/hierarchy1"/>
    <dgm:cxn modelId="{15B2966D-45B6-5144-9A7A-9DED112B214A}" type="presParOf" srcId="{9BFC76AA-3FEE-49FA-B2AB-15FE7D931486}" destId="{14CA083C-8DFA-4C59-83C0-0D5684B26765}" srcOrd="1" destOrd="0" presId="urn:microsoft.com/office/officeart/2005/8/layout/hierarchy1"/>
    <dgm:cxn modelId="{B7F7D0D8-F259-2444-B4EE-E644BB9A042A}" type="presParOf" srcId="{02D718F8-A153-45CC-A6AD-625DC0BDE3F6}" destId="{D5765028-BBC7-4366-B183-F0DBF7C6D7E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AAC8D6-277C-494B-9790-4A01E6DB0927}" type="doc">
      <dgm:prSet loTypeId="urn:microsoft.com/office/officeart/2005/8/layout/radial4" loCatId="relationship" qsTypeId="urn:microsoft.com/office/officeart/2005/8/quickstyle/simple1" qsCatId="simple" csTypeId="urn:microsoft.com/office/officeart/2005/8/colors/accent2_2" csCatId="accent2" phldr="1"/>
      <dgm:spPr/>
      <dgm:t>
        <a:bodyPr/>
        <a:lstStyle/>
        <a:p>
          <a:endParaRPr lang="en-US"/>
        </a:p>
      </dgm:t>
    </dgm:pt>
    <dgm:pt modelId="{2771312E-16B9-4D6F-AAD8-F348A904605B}">
      <dgm:prSet phldrT="[Text]"/>
      <dgm:spPr/>
      <dgm:t>
        <a:bodyPr/>
        <a:lstStyle/>
        <a:p>
          <a:r>
            <a:rPr lang="en-US" dirty="0" smtClean="0"/>
            <a:t>HPD Database</a:t>
          </a:r>
          <a:endParaRPr lang="en-US" dirty="0"/>
        </a:p>
      </dgm:t>
    </dgm:pt>
    <dgm:pt modelId="{CAD42F3E-CE65-4A6C-8720-4DC4BCF57FD4}" type="parTrans" cxnId="{9087B185-3D22-40E2-A162-E2C1BEF211A6}">
      <dgm:prSet/>
      <dgm:spPr/>
      <dgm:t>
        <a:bodyPr/>
        <a:lstStyle/>
        <a:p>
          <a:endParaRPr lang="en-US"/>
        </a:p>
      </dgm:t>
    </dgm:pt>
    <dgm:pt modelId="{D40B94E1-218F-4FEF-9808-C869300EA21F}" type="sibTrans" cxnId="{9087B185-3D22-40E2-A162-E2C1BEF211A6}">
      <dgm:prSet/>
      <dgm:spPr/>
      <dgm:t>
        <a:bodyPr/>
        <a:lstStyle/>
        <a:p>
          <a:endParaRPr lang="en-US"/>
        </a:p>
      </dgm:t>
    </dgm:pt>
    <dgm:pt modelId="{EE3A78D4-CD86-4F35-B335-0D88CD0EEAB8}">
      <dgm:prSet phldrT="[Text]"/>
      <dgm:spPr/>
      <dgm:t>
        <a:bodyPr/>
        <a:lstStyle/>
        <a:p>
          <a:r>
            <a:rPr lang="en-US" dirty="0" smtClean="0"/>
            <a:t>Cement and SCM HPDs</a:t>
          </a:r>
          <a:endParaRPr lang="en-US" dirty="0"/>
        </a:p>
      </dgm:t>
    </dgm:pt>
    <dgm:pt modelId="{78EDEFDA-C0D4-4857-A2DA-10CA4F4CC357}" type="parTrans" cxnId="{2A493CEF-2953-491F-8BFA-2FCA970947F2}">
      <dgm:prSet/>
      <dgm:spPr/>
      <dgm:t>
        <a:bodyPr/>
        <a:lstStyle/>
        <a:p>
          <a:endParaRPr lang="en-US"/>
        </a:p>
      </dgm:t>
    </dgm:pt>
    <dgm:pt modelId="{8CCB20B3-53CE-4C50-B6D0-C65162D1E7E4}" type="sibTrans" cxnId="{2A493CEF-2953-491F-8BFA-2FCA970947F2}">
      <dgm:prSet/>
      <dgm:spPr/>
      <dgm:t>
        <a:bodyPr/>
        <a:lstStyle/>
        <a:p>
          <a:endParaRPr lang="en-US"/>
        </a:p>
      </dgm:t>
    </dgm:pt>
    <dgm:pt modelId="{C3449A19-8ACB-4291-851B-246DA59549BC}">
      <dgm:prSet phldrT="[Text]"/>
      <dgm:spPr/>
      <dgm:t>
        <a:bodyPr/>
        <a:lstStyle/>
        <a:p>
          <a:r>
            <a:rPr lang="en-US" dirty="0" smtClean="0"/>
            <a:t>Chemical admixture HPDs</a:t>
          </a:r>
          <a:endParaRPr lang="en-US" dirty="0"/>
        </a:p>
      </dgm:t>
    </dgm:pt>
    <dgm:pt modelId="{8F81FB00-74F8-4C57-972B-D823CFD14E76}" type="parTrans" cxnId="{7C2DBB3D-4C38-4A39-A8D6-30D21627FC15}">
      <dgm:prSet/>
      <dgm:spPr/>
      <dgm:t>
        <a:bodyPr/>
        <a:lstStyle/>
        <a:p>
          <a:endParaRPr lang="en-US"/>
        </a:p>
      </dgm:t>
    </dgm:pt>
    <dgm:pt modelId="{2EDBBD5A-DDBC-422C-9A6B-6611AD9F5430}" type="sibTrans" cxnId="{7C2DBB3D-4C38-4A39-A8D6-30D21627FC15}">
      <dgm:prSet/>
      <dgm:spPr/>
      <dgm:t>
        <a:bodyPr/>
        <a:lstStyle/>
        <a:p>
          <a:endParaRPr lang="en-US"/>
        </a:p>
      </dgm:t>
    </dgm:pt>
    <dgm:pt modelId="{43E869D2-3951-479B-8581-AE32F897DF93}">
      <dgm:prSet phldrT="[Text]"/>
      <dgm:spPr/>
      <dgm:t>
        <a:bodyPr/>
        <a:lstStyle/>
        <a:p>
          <a:r>
            <a:rPr lang="en-US" dirty="0" smtClean="0"/>
            <a:t>Generic aggregate hazard information </a:t>
          </a:r>
          <a:endParaRPr lang="en-US" dirty="0"/>
        </a:p>
      </dgm:t>
    </dgm:pt>
    <dgm:pt modelId="{40D3804A-CD17-4E95-8179-C9DFB4CEE06F}" type="parTrans" cxnId="{8E629205-C559-435F-930F-9032C396A6CB}">
      <dgm:prSet/>
      <dgm:spPr/>
      <dgm:t>
        <a:bodyPr/>
        <a:lstStyle/>
        <a:p>
          <a:endParaRPr lang="en-US"/>
        </a:p>
      </dgm:t>
    </dgm:pt>
    <dgm:pt modelId="{64209D8F-2A4B-49AA-87A2-DEBB472501A5}" type="sibTrans" cxnId="{8E629205-C559-435F-930F-9032C396A6CB}">
      <dgm:prSet/>
      <dgm:spPr/>
      <dgm:t>
        <a:bodyPr/>
        <a:lstStyle/>
        <a:p>
          <a:endParaRPr lang="en-US"/>
        </a:p>
      </dgm:t>
    </dgm:pt>
    <dgm:pt modelId="{477ABE2E-F8B9-4D2D-9332-6C5BCF0371DC}" type="pres">
      <dgm:prSet presAssocID="{41AAC8D6-277C-494B-9790-4A01E6DB0927}" presName="cycle" presStyleCnt="0">
        <dgm:presLayoutVars>
          <dgm:chMax val="1"/>
          <dgm:dir/>
          <dgm:animLvl val="ctr"/>
          <dgm:resizeHandles val="exact"/>
        </dgm:presLayoutVars>
      </dgm:prSet>
      <dgm:spPr/>
      <dgm:t>
        <a:bodyPr/>
        <a:lstStyle/>
        <a:p>
          <a:endParaRPr lang="en-US"/>
        </a:p>
      </dgm:t>
    </dgm:pt>
    <dgm:pt modelId="{40962058-7A92-4020-9BD6-42E2412F7FD6}" type="pres">
      <dgm:prSet presAssocID="{2771312E-16B9-4D6F-AAD8-F348A904605B}" presName="centerShape" presStyleLbl="node0" presStyleIdx="0" presStyleCnt="1" custLinFactNeighborX="833" custLinFactNeighborY="-4690"/>
      <dgm:spPr/>
      <dgm:t>
        <a:bodyPr/>
        <a:lstStyle/>
        <a:p>
          <a:endParaRPr lang="en-US"/>
        </a:p>
      </dgm:t>
    </dgm:pt>
    <dgm:pt modelId="{A7DEB412-D94B-42B4-82EC-3679D1E62C4F}" type="pres">
      <dgm:prSet presAssocID="{78EDEFDA-C0D4-4857-A2DA-10CA4F4CC357}" presName="parTrans" presStyleLbl="bgSibTrans2D1" presStyleIdx="0" presStyleCnt="3"/>
      <dgm:spPr/>
      <dgm:t>
        <a:bodyPr/>
        <a:lstStyle/>
        <a:p>
          <a:endParaRPr lang="en-US"/>
        </a:p>
      </dgm:t>
    </dgm:pt>
    <dgm:pt modelId="{BC55ED32-E485-48D9-9A13-B1CDF2585F62}" type="pres">
      <dgm:prSet presAssocID="{EE3A78D4-CD86-4F35-B335-0D88CD0EEAB8}" presName="node" presStyleLbl="node1" presStyleIdx="0" presStyleCnt="3">
        <dgm:presLayoutVars>
          <dgm:bulletEnabled val="1"/>
        </dgm:presLayoutVars>
      </dgm:prSet>
      <dgm:spPr/>
      <dgm:t>
        <a:bodyPr/>
        <a:lstStyle/>
        <a:p>
          <a:endParaRPr lang="en-US"/>
        </a:p>
      </dgm:t>
    </dgm:pt>
    <dgm:pt modelId="{EC688AA3-317E-454C-A918-35ACF22EE65C}" type="pres">
      <dgm:prSet presAssocID="{8F81FB00-74F8-4C57-972B-D823CFD14E76}" presName="parTrans" presStyleLbl="bgSibTrans2D1" presStyleIdx="1" presStyleCnt="3"/>
      <dgm:spPr/>
      <dgm:t>
        <a:bodyPr/>
        <a:lstStyle/>
        <a:p>
          <a:endParaRPr lang="en-US"/>
        </a:p>
      </dgm:t>
    </dgm:pt>
    <dgm:pt modelId="{5EC190AF-D852-4BEA-9517-5864EF2633CE}" type="pres">
      <dgm:prSet presAssocID="{C3449A19-8ACB-4291-851B-246DA59549BC}" presName="node" presStyleLbl="node1" presStyleIdx="1" presStyleCnt="3" custRadScaleRad="100007" custRadScaleInc="1104">
        <dgm:presLayoutVars>
          <dgm:bulletEnabled val="1"/>
        </dgm:presLayoutVars>
      </dgm:prSet>
      <dgm:spPr/>
      <dgm:t>
        <a:bodyPr/>
        <a:lstStyle/>
        <a:p>
          <a:endParaRPr lang="en-US"/>
        </a:p>
      </dgm:t>
    </dgm:pt>
    <dgm:pt modelId="{6E715EE9-B583-412B-846A-241D8E3C0263}" type="pres">
      <dgm:prSet presAssocID="{40D3804A-CD17-4E95-8179-C9DFB4CEE06F}" presName="parTrans" presStyleLbl="bgSibTrans2D1" presStyleIdx="2" presStyleCnt="3"/>
      <dgm:spPr/>
      <dgm:t>
        <a:bodyPr/>
        <a:lstStyle/>
        <a:p>
          <a:endParaRPr lang="en-US"/>
        </a:p>
      </dgm:t>
    </dgm:pt>
    <dgm:pt modelId="{20CE2AB3-9C7C-43A9-84A2-CE4D93857DDB}" type="pres">
      <dgm:prSet presAssocID="{43E869D2-3951-479B-8581-AE32F897DF93}" presName="node" presStyleLbl="node1" presStyleIdx="2" presStyleCnt="3">
        <dgm:presLayoutVars>
          <dgm:bulletEnabled val="1"/>
        </dgm:presLayoutVars>
      </dgm:prSet>
      <dgm:spPr/>
      <dgm:t>
        <a:bodyPr/>
        <a:lstStyle/>
        <a:p>
          <a:endParaRPr lang="en-US"/>
        </a:p>
      </dgm:t>
    </dgm:pt>
  </dgm:ptLst>
  <dgm:cxnLst>
    <dgm:cxn modelId="{BF120FB9-F33E-7B49-AB31-0AFE334E8C35}" type="presOf" srcId="{40D3804A-CD17-4E95-8179-C9DFB4CEE06F}" destId="{6E715EE9-B583-412B-846A-241D8E3C0263}" srcOrd="0" destOrd="0" presId="urn:microsoft.com/office/officeart/2005/8/layout/radial4"/>
    <dgm:cxn modelId="{3DFAB8F0-A8A1-044E-86FA-4A24DF2A6739}" type="presOf" srcId="{8F81FB00-74F8-4C57-972B-D823CFD14E76}" destId="{EC688AA3-317E-454C-A918-35ACF22EE65C}" srcOrd="0" destOrd="0" presId="urn:microsoft.com/office/officeart/2005/8/layout/radial4"/>
    <dgm:cxn modelId="{9EE5ECF6-9232-714E-AB28-F4035A3D1019}" type="presOf" srcId="{78EDEFDA-C0D4-4857-A2DA-10CA4F4CC357}" destId="{A7DEB412-D94B-42B4-82EC-3679D1E62C4F}" srcOrd="0" destOrd="0" presId="urn:microsoft.com/office/officeart/2005/8/layout/radial4"/>
    <dgm:cxn modelId="{7C2DBB3D-4C38-4A39-A8D6-30D21627FC15}" srcId="{2771312E-16B9-4D6F-AAD8-F348A904605B}" destId="{C3449A19-8ACB-4291-851B-246DA59549BC}" srcOrd="1" destOrd="0" parTransId="{8F81FB00-74F8-4C57-972B-D823CFD14E76}" sibTransId="{2EDBBD5A-DDBC-422C-9A6B-6611AD9F5430}"/>
    <dgm:cxn modelId="{8E629205-C559-435F-930F-9032C396A6CB}" srcId="{2771312E-16B9-4D6F-AAD8-F348A904605B}" destId="{43E869D2-3951-479B-8581-AE32F897DF93}" srcOrd="2" destOrd="0" parTransId="{40D3804A-CD17-4E95-8179-C9DFB4CEE06F}" sibTransId="{64209D8F-2A4B-49AA-87A2-DEBB472501A5}"/>
    <dgm:cxn modelId="{0B378F5C-845E-0247-A774-66BCDCCBC915}" type="presOf" srcId="{43E869D2-3951-479B-8581-AE32F897DF93}" destId="{20CE2AB3-9C7C-43A9-84A2-CE4D93857DDB}" srcOrd="0" destOrd="0" presId="urn:microsoft.com/office/officeart/2005/8/layout/radial4"/>
    <dgm:cxn modelId="{465A270B-4D02-AC42-BDC5-11DE8685FA51}" type="presOf" srcId="{2771312E-16B9-4D6F-AAD8-F348A904605B}" destId="{40962058-7A92-4020-9BD6-42E2412F7FD6}" srcOrd="0" destOrd="0" presId="urn:microsoft.com/office/officeart/2005/8/layout/radial4"/>
    <dgm:cxn modelId="{032D2DBA-050B-714F-96F0-FB656F49B728}" type="presOf" srcId="{41AAC8D6-277C-494B-9790-4A01E6DB0927}" destId="{477ABE2E-F8B9-4D2D-9332-6C5BCF0371DC}" srcOrd="0" destOrd="0" presId="urn:microsoft.com/office/officeart/2005/8/layout/radial4"/>
    <dgm:cxn modelId="{ECC04712-8C73-5440-B6F4-9044C2AC34DA}" type="presOf" srcId="{C3449A19-8ACB-4291-851B-246DA59549BC}" destId="{5EC190AF-D852-4BEA-9517-5864EF2633CE}" srcOrd="0" destOrd="0" presId="urn:microsoft.com/office/officeart/2005/8/layout/radial4"/>
    <dgm:cxn modelId="{9087B185-3D22-40E2-A162-E2C1BEF211A6}" srcId="{41AAC8D6-277C-494B-9790-4A01E6DB0927}" destId="{2771312E-16B9-4D6F-AAD8-F348A904605B}" srcOrd="0" destOrd="0" parTransId="{CAD42F3E-CE65-4A6C-8720-4DC4BCF57FD4}" sibTransId="{D40B94E1-218F-4FEF-9808-C869300EA21F}"/>
    <dgm:cxn modelId="{2A493CEF-2953-491F-8BFA-2FCA970947F2}" srcId="{2771312E-16B9-4D6F-AAD8-F348A904605B}" destId="{EE3A78D4-CD86-4F35-B335-0D88CD0EEAB8}" srcOrd="0" destOrd="0" parTransId="{78EDEFDA-C0D4-4857-A2DA-10CA4F4CC357}" sibTransId="{8CCB20B3-53CE-4C50-B6D0-C65162D1E7E4}"/>
    <dgm:cxn modelId="{B02D9A5D-DECB-8241-9472-514D6B27D458}" type="presOf" srcId="{EE3A78D4-CD86-4F35-B335-0D88CD0EEAB8}" destId="{BC55ED32-E485-48D9-9A13-B1CDF2585F62}" srcOrd="0" destOrd="0" presId="urn:microsoft.com/office/officeart/2005/8/layout/radial4"/>
    <dgm:cxn modelId="{78801BEB-6DFD-AE4C-AB77-0592EB3BB897}" type="presParOf" srcId="{477ABE2E-F8B9-4D2D-9332-6C5BCF0371DC}" destId="{40962058-7A92-4020-9BD6-42E2412F7FD6}" srcOrd="0" destOrd="0" presId="urn:microsoft.com/office/officeart/2005/8/layout/radial4"/>
    <dgm:cxn modelId="{A40D871E-A790-7A42-BABF-F2CB3E27E94C}" type="presParOf" srcId="{477ABE2E-F8B9-4D2D-9332-6C5BCF0371DC}" destId="{A7DEB412-D94B-42B4-82EC-3679D1E62C4F}" srcOrd="1" destOrd="0" presId="urn:microsoft.com/office/officeart/2005/8/layout/radial4"/>
    <dgm:cxn modelId="{8463340B-2526-3D44-8896-E265387854CA}" type="presParOf" srcId="{477ABE2E-F8B9-4D2D-9332-6C5BCF0371DC}" destId="{BC55ED32-E485-48D9-9A13-B1CDF2585F62}" srcOrd="2" destOrd="0" presId="urn:microsoft.com/office/officeart/2005/8/layout/radial4"/>
    <dgm:cxn modelId="{2B4C737A-B072-FB40-B1D8-DC515612E5CB}" type="presParOf" srcId="{477ABE2E-F8B9-4D2D-9332-6C5BCF0371DC}" destId="{EC688AA3-317E-454C-A918-35ACF22EE65C}" srcOrd="3" destOrd="0" presId="urn:microsoft.com/office/officeart/2005/8/layout/radial4"/>
    <dgm:cxn modelId="{55AA2634-9739-3443-83CA-AB6B4325DE1E}" type="presParOf" srcId="{477ABE2E-F8B9-4D2D-9332-6C5BCF0371DC}" destId="{5EC190AF-D852-4BEA-9517-5864EF2633CE}" srcOrd="4" destOrd="0" presId="urn:microsoft.com/office/officeart/2005/8/layout/radial4"/>
    <dgm:cxn modelId="{231A22DE-547C-0845-A1ED-C2988609E6B8}" type="presParOf" srcId="{477ABE2E-F8B9-4D2D-9332-6C5BCF0371DC}" destId="{6E715EE9-B583-412B-846A-241D8E3C0263}" srcOrd="5" destOrd="0" presId="urn:microsoft.com/office/officeart/2005/8/layout/radial4"/>
    <dgm:cxn modelId="{8D0E6FDF-4169-4941-8186-D4D28700F99B}" type="presParOf" srcId="{477ABE2E-F8B9-4D2D-9332-6C5BCF0371DC}" destId="{20CE2AB3-9C7C-43A9-84A2-CE4D93857DDB}"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0.79656</cdr:x>
      <cdr:y>0.49936</cdr:y>
    </cdr:from>
    <cdr:to>
      <cdr:x>0.9424</cdr:x>
      <cdr:y>0.58666</cdr:y>
    </cdr:to>
    <cdr:sp macro="" textlink="">
      <cdr:nvSpPr>
        <cdr:cNvPr id="2" name="TextBox 1"/>
        <cdr:cNvSpPr txBox="1"/>
      </cdr:nvSpPr>
      <cdr:spPr>
        <a:xfrm xmlns:a="http://schemas.openxmlformats.org/drawingml/2006/main">
          <a:off x="5169999" y="2408420"/>
          <a:ext cx="946567" cy="42104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latin typeface="Arial" pitchFamily="34" charset="0"/>
              <a:cs typeface="Arial" pitchFamily="34" charset="0"/>
            </a:rPr>
            <a:t>48-55%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B7D8F12-C84C-4438-B272-AAAB246C9B18}" type="datetimeFigureOut">
              <a:rPr lang="en-US" smtClean="0"/>
              <a:pPr/>
              <a:t>10/18/2015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EFE8AE8-B0E9-4DEA-B19E-498CE237966B}" type="slidenum">
              <a:rPr lang="en-US" smtClean="0"/>
              <a:pPr/>
              <a:t>‹#›</a:t>
            </a:fld>
            <a:endParaRPr lang="en-US"/>
          </a:p>
        </p:txBody>
      </p:sp>
    </p:spTree>
    <p:extLst>
      <p:ext uri="{BB962C8B-B14F-4D97-AF65-F5344CB8AC3E}">
        <p14:creationId xmlns:p14="http://schemas.microsoft.com/office/powerpoint/2010/main" val="13886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3B04CEC-187F-3B4C-A699-630F57676683}" type="datetimeFigureOut">
              <a:rPr lang="en-US" smtClean="0"/>
              <a:pPr/>
              <a:t>10/18/2015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3252C2E-4257-BB49-88F7-9CCC30290452}" type="slidenum">
              <a:rPr lang="en-US" smtClean="0"/>
              <a:pPr/>
              <a:t>‹#›</a:t>
            </a:fld>
            <a:endParaRPr lang="en-US"/>
          </a:p>
        </p:txBody>
      </p:sp>
    </p:spTree>
    <p:extLst>
      <p:ext uri="{BB962C8B-B14F-4D97-AF65-F5344CB8AC3E}">
        <p14:creationId xmlns:p14="http://schemas.microsoft.com/office/powerpoint/2010/main" val="17967443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apitoltowerhouston.com/"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n.wikipedia.org/wiki/United_States"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en.wikipedia.org/wiki/George_H._W._Bush"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CNW Marketing Research, Inc.’s 2007 “Dust to Dust: The Energy Cost of New Vehicles From Concept to Disposal” claim that a Hummer H3 SUV has a lower life-cycle energy cost than a Toyota </a:t>
            </a:r>
            <a:r>
              <a:rPr lang="en-US" sz="1200" kern="1200" dirty="0" err="1" smtClean="0">
                <a:solidFill>
                  <a:schemeClr val="tx1"/>
                </a:solidFill>
                <a:latin typeface="+mn-lt"/>
                <a:ea typeface="+mn-ea"/>
                <a:cs typeface="+mn-cs"/>
              </a:rPr>
              <a:t>Prius</a:t>
            </a:r>
            <a:r>
              <a:rPr lang="en-US" sz="1200" kern="1200" dirty="0" smtClean="0">
                <a:solidFill>
                  <a:schemeClr val="tx1"/>
                </a:solidFill>
                <a:latin typeface="+mn-lt"/>
                <a:ea typeface="+mn-ea"/>
                <a:cs typeface="+mn-cs"/>
              </a:rPr>
              <a:t> hybrid.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According to a study by CNW Marketing, the total combined energy to produce a </a:t>
            </a:r>
            <a:r>
              <a:rPr lang="en-US" sz="1200" kern="1200" dirty="0" err="1" smtClean="0">
                <a:solidFill>
                  <a:schemeClr val="tx1"/>
                </a:solidFill>
                <a:latin typeface="+mn-lt"/>
                <a:ea typeface="+mn-ea"/>
                <a:cs typeface="+mn-cs"/>
              </a:rPr>
              <a:t>Prius</a:t>
            </a:r>
            <a:r>
              <a:rPr lang="en-US" sz="1200" kern="1200" dirty="0" smtClean="0">
                <a:solidFill>
                  <a:schemeClr val="tx1"/>
                </a:solidFill>
                <a:latin typeface="+mn-lt"/>
                <a:ea typeface="+mn-ea"/>
                <a:cs typeface="+mn-cs"/>
              </a:rPr>
              <a:t> (consisting of electrical, fuel, transportation, materials and hundreds of other factors over the expected lifetime), is greater than what it takes to produce a Hummer:</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err="1" smtClean="0">
                <a:solidFill>
                  <a:schemeClr val="tx1"/>
                </a:solidFill>
                <a:latin typeface="+mn-lt"/>
                <a:ea typeface="+mn-ea"/>
                <a:cs typeface="+mn-cs"/>
              </a:rPr>
              <a:t>Prius</a:t>
            </a:r>
            <a:r>
              <a:rPr lang="en-US" sz="1200" kern="1200" dirty="0" smtClean="0">
                <a:solidFill>
                  <a:schemeClr val="tx1"/>
                </a:solidFill>
                <a:latin typeface="+mn-lt"/>
                <a:ea typeface="+mn-ea"/>
                <a:cs typeface="+mn-cs"/>
              </a:rPr>
              <a:t> costs an average of $3.25 per mile driven.</a:t>
            </a:r>
          </a:p>
          <a:p>
            <a:r>
              <a:rPr lang="en-US" sz="1200" kern="1200" dirty="0" smtClean="0">
                <a:solidFill>
                  <a:schemeClr val="tx1"/>
                </a:solidFill>
                <a:latin typeface="+mn-lt"/>
                <a:ea typeface="+mn-ea"/>
                <a:cs typeface="+mn-cs"/>
              </a:rPr>
              <a:t>The Hummer, on the other hand, costs a more fiscal $1.95 per mile to put on the road.</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77AA20-51CF-450A-8C9B-6CA6B6825D55}" type="slidenum">
              <a:rPr lang="en-US" smtClean="0"/>
              <a:pPr/>
              <a:t>3</a:t>
            </a:fld>
            <a:endParaRPr lang="en-US"/>
          </a:p>
        </p:txBody>
      </p:sp>
    </p:spTree>
    <p:extLst>
      <p:ext uri="{BB962C8B-B14F-4D97-AF65-F5344CB8AC3E}">
        <p14:creationId xmlns:p14="http://schemas.microsoft.com/office/powerpoint/2010/main" val="4213807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LEED2009 14 points</a:t>
            </a:r>
            <a:endParaRPr lang="en-US" dirty="0"/>
          </a:p>
        </p:txBody>
      </p:sp>
      <p:sp>
        <p:nvSpPr>
          <p:cNvPr id="4" name="Slide Number Placeholder 3"/>
          <p:cNvSpPr>
            <a:spLocks noGrp="1"/>
          </p:cNvSpPr>
          <p:nvPr>
            <p:ph type="sldNum" sz="quarter" idx="10"/>
          </p:nvPr>
        </p:nvSpPr>
        <p:spPr/>
        <p:txBody>
          <a:bodyPr/>
          <a:lstStyle/>
          <a:p>
            <a:fld id="{711C2B9D-E93B-4CC9-8730-1F554F320241}" type="slidenum">
              <a:rPr lang="en-US" smtClean="0"/>
              <a:pPr/>
              <a:t>14</a:t>
            </a:fld>
            <a:endParaRPr lang="en-US"/>
          </a:p>
        </p:txBody>
      </p:sp>
    </p:spTree>
    <p:extLst>
      <p:ext uri="{BB962C8B-B14F-4D97-AF65-F5344CB8AC3E}">
        <p14:creationId xmlns:p14="http://schemas.microsoft.com/office/powerpoint/2010/main" val="200353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xfrm>
            <a:off x="1257300" y="717550"/>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fontScale="92500"/>
          </a:bodyPr>
          <a:lstStyle/>
          <a:p>
            <a:pPr>
              <a:defRPr/>
            </a:pPr>
            <a:r>
              <a:rPr lang="en-US" dirty="0" smtClean="0"/>
              <a:t>To encourage disclosure about environmental attributes and increase the use of products and materials with environmentally, economically, and socially preferable life-cycle impacts.</a:t>
            </a:r>
          </a:p>
          <a:p>
            <a:pPr>
              <a:defRPr/>
            </a:pPr>
            <a:endParaRPr lang="en-US" dirty="0" smtClean="0"/>
          </a:p>
          <a:p>
            <a:r>
              <a:rPr lang="en-US" sz="1100" dirty="0"/>
              <a:t>Achieve one or more of the options below, for a maximum of 2 points. </a:t>
            </a:r>
          </a:p>
          <a:p>
            <a:r>
              <a:rPr lang="en-US" sz="1100" b="1" dirty="0"/>
              <a:t>Option 1. Environmental Product Declaration (EPD) (1 point) </a:t>
            </a:r>
            <a:endParaRPr lang="en-US" sz="1100" dirty="0"/>
          </a:p>
          <a:p>
            <a:r>
              <a:rPr lang="en-US" sz="1100" dirty="0"/>
              <a:t>Use at least </a:t>
            </a:r>
            <a:r>
              <a:rPr lang="en-US" dirty="0"/>
              <a:t>20 different permanently installed products sourced from at least five different manufacturers </a:t>
            </a:r>
            <a:r>
              <a:rPr lang="en-US" sz="1100" dirty="0"/>
              <a:t>that meet one of the disclosure criteria below. </a:t>
            </a:r>
          </a:p>
          <a:p>
            <a:r>
              <a:rPr lang="en-US" sz="1100" i="1" dirty="0"/>
              <a:t>Product-specific declaration. </a:t>
            </a:r>
            <a:endParaRPr lang="en-US" sz="1100" dirty="0"/>
          </a:p>
          <a:p>
            <a:r>
              <a:rPr lang="en-US" sz="1100" dirty="0"/>
              <a:t>o Products with a publicly available, critically reviewed life-cycle assessment conforming to ISO 14044 that have at least a cradle to gate scope. </a:t>
            </a:r>
          </a:p>
          <a:p>
            <a:r>
              <a:rPr lang="en-US" sz="1100" dirty="0"/>
              <a:t>o Products with a product-specific declaration are valued as one quarter (1/4) of a product for the purposes of calculation. </a:t>
            </a:r>
          </a:p>
          <a:p>
            <a:r>
              <a:rPr lang="en-US" sz="1100" i="1" dirty="0"/>
              <a:t>Industry-wide (generic) EPD. </a:t>
            </a:r>
            <a:endParaRPr lang="en-US" sz="1100" dirty="0"/>
          </a:p>
          <a:p>
            <a:r>
              <a:rPr lang="en-US" sz="1100" dirty="0"/>
              <a:t>o Products with third-party certification (Type III), including external verification, in which the manufacturer is explicitly recognized as a participant by the program operator. </a:t>
            </a:r>
          </a:p>
          <a:p>
            <a:r>
              <a:rPr lang="en-US" sz="1100" dirty="0"/>
              <a:t>o EPD must conform to ISO 14025, 14040, 14044, and 21930 and have at least a cradle to gate scope. </a:t>
            </a:r>
          </a:p>
          <a:p>
            <a:r>
              <a:rPr lang="en-US" sz="1100" dirty="0"/>
              <a:t>o Products with industry-wide EPDs are valued as one half (1/2) of a product for purposes of calculation. </a:t>
            </a:r>
          </a:p>
          <a:p>
            <a:r>
              <a:rPr lang="en-US" sz="1100" i="1" dirty="0"/>
              <a:t>Product-specific Type III EPD. </a:t>
            </a:r>
            <a:endParaRPr lang="en-US" sz="1100" dirty="0"/>
          </a:p>
          <a:p>
            <a:r>
              <a:rPr lang="en-US" sz="1100" dirty="0"/>
              <a:t>o Products with third-party certification (Type III), including external verification. </a:t>
            </a:r>
          </a:p>
          <a:p>
            <a:r>
              <a:rPr lang="en-US" sz="1100" dirty="0"/>
              <a:t>o EPD must conform to ISO 14025, 14040, 14044, and 21930 and have at least a cradle to gate scope. </a:t>
            </a:r>
          </a:p>
          <a:p>
            <a:r>
              <a:rPr lang="en-US" sz="1100" dirty="0"/>
              <a:t>o Products with Product-specific Type III EPDs are valued as one whole product for purposes of calculation. </a:t>
            </a:r>
          </a:p>
          <a:p>
            <a:r>
              <a:rPr lang="en-US" sz="1100" i="1" dirty="0"/>
              <a:t>USGBC approved program </a:t>
            </a:r>
            <a:endParaRPr lang="en-US" sz="1100" dirty="0"/>
          </a:p>
          <a:p>
            <a:r>
              <a:rPr lang="en-US" sz="1100" dirty="0"/>
              <a:t>o Products that comply with other environmental product declaration frameworks approved by USGBC </a:t>
            </a:r>
          </a:p>
          <a:p>
            <a:endParaRPr lang="en-US" sz="1100" dirty="0"/>
          </a:p>
          <a:p>
            <a:r>
              <a:rPr lang="en-US" sz="1100" dirty="0"/>
              <a:t>Products must be sourced from at least five different manufacturers. </a:t>
            </a:r>
            <a:endParaRPr lang="en-US" dirty="0" smtClean="0"/>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785285" indent="-302033" eaLnBrk="0" hangingPunct="0">
              <a:defRPr sz="2600">
                <a:solidFill>
                  <a:schemeClr val="tx1"/>
                </a:solidFill>
                <a:latin typeface="Arial" charset="0"/>
                <a:ea typeface="ＭＳ Ｐゴシック" charset="0"/>
              </a:defRPr>
            </a:lvl2pPr>
            <a:lvl3pPr marL="1208130" indent="-241626" eaLnBrk="0" hangingPunct="0">
              <a:defRPr sz="2600">
                <a:solidFill>
                  <a:schemeClr val="tx1"/>
                </a:solidFill>
                <a:latin typeface="Arial" charset="0"/>
                <a:ea typeface="ＭＳ Ｐゴシック" charset="0"/>
              </a:defRPr>
            </a:lvl3pPr>
            <a:lvl4pPr marL="1691383" indent="-241626" eaLnBrk="0" hangingPunct="0">
              <a:defRPr sz="2600">
                <a:solidFill>
                  <a:schemeClr val="tx1"/>
                </a:solidFill>
                <a:latin typeface="Arial" charset="0"/>
                <a:ea typeface="ＭＳ Ｐゴシック" charset="0"/>
              </a:defRPr>
            </a:lvl4pPr>
            <a:lvl5pPr marL="2174634" indent="-241626" eaLnBrk="0" hangingPunct="0">
              <a:defRPr sz="2600">
                <a:solidFill>
                  <a:schemeClr val="tx1"/>
                </a:solidFill>
                <a:latin typeface="Arial" charset="0"/>
                <a:ea typeface="ＭＳ Ｐゴシック" charset="0"/>
              </a:defRPr>
            </a:lvl5pPr>
            <a:lvl6pPr marL="2657886" indent="-241626" eaLnBrk="0" fontAlgn="base" hangingPunct="0">
              <a:spcBef>
                <a:spcPct val="0"/>
              </a:spcBef>
              <a:spcAft>
                <a:spcPct val="0"/>
              </a:spcAft>
              <a:defRPr sz="2600">
                <a:solidFill>
                  <a:schemeClr val="tx1"/>
                </a:solidFill>
                <a:latin typeface="Arial" charset="0"/>
                <a:ea typeface="ＭＳ Ｐゴシック" charset="0"/>
              </a:defRPr>
            </a:lvl6pPr>
            <a:lvl7pPr marL="3141137" indent="-241626" eaLnBrk="0" fontAlgn="base" hangingPunct="0">
              <a:spcBef>
                <a:spcPct val="0"/>
              </a:spcBef>
              <a:spcAft>
                <a:spcPct val="0"/>
              </a:spcAft>
              <a:defRPr sz="2600">
                <a:solidFill>
                  <a:schemeClr val="tx1"/>
                </a:solidFill>
                <a:latin typeface="Arial" charset="0"/>
                <a:ea typeface="ＭＳ Ｐゴシック" charset="0"/>
              </a:defRPr>
            </a:lvl7pPr>
            <a:lvl8pPr marL="3624389" indent="-241626" eaLnBrk="0" fontAlgn="base" hangingPunct="0">
              <a:spcBef>
                <a:spcPct val="0"/>
              </a:spcBef>
              <a:spcAft>
                <a:spcPct val="0"/>
              </a:spcAft>
              <a:defRPr sz="2600">
                <a:solidFill>
                  <a:schemeClr val="tx1"/>
                </a:solidFill>
                <a:latin typeface="Arial" charset="0"/>
                <a:ea typeface="ＭＳ Ｐゴシック" charset="0"/>
              </a:defRPr>
            </a:lvl8pPr>
            <a:lvl9pPr marL="4107642" indent="-24162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229D194-88A7-EF4E-9056-558D594B60E5}" type="slidenum">
              <a:rPr lang="en-US" sz="1100">
                <a:latin typeface="Calibri" charset="0"/>
                <a:cs typeface="Arial" charset="0"/>
              </a:rPr>
              <a:pPr eaLnBrk="1" hangingPunct="1"/>
              <a:t>16</a:t>
            </a:fld>
            <a:endParaRPr lang="en-US" sz="1100" dirty="0">
              <a:latin typeface="Calibri"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7550"/>
            <a:ext cx="4802188" cy="3602038"/>
          </a:xfrm>
        </p:spPr>
      </p:sp>
      <p:sp>
        <p:nvSpPr>
          <p:cNvPr id="3" name="Notes Placeholder 2"/>
          <p:cNvSpPr>
            <a:spLocks noGrp="1"/>
          </p:cNvSpPr>
          <p:nvPr>
            <p:ph type="body" idx="1"/>
          </p:nvPr>
        </p:nvSpPr>
        <p:spPr/>
        <p:txBody>
          <a:bodyPr>
            <a:normAutofit/>
          </a:bodyPr>
          <a:lstStyle/>
          <a:p>
            <a:pPr defTabSz="934634">
              <a:defRPr/>
            </a:pPr>
            <a:r>
              <a:rPr lang="en-US" dirty="0" err="1" smtClean="0"/>
              <a:t>Envoronmental</a:t>
            </a:r>
            <a:r>
              <a:rPr lang="en-US" dirty="0" smtClean="0"/>
              <a:t> Product</a:t>
            </a:r>
            <a:r>
              <a:rPr lang="en-US" baseline="0" dirty="0" smtClean="0"/>
              <a:t> Declarations (EPD) are reports produced by a product manufacturer that p</a:t>
            </a:r>
            <a:r>
              <a:rPr lang="en-US" dirty="0" smtClean="0"/>
              <a:t>rovide </a:t>
            </a:r>
            <a:r>
              <a:rPr lang="en-US" u="sng" dirty="0" smtClean="0"/>
              <a:t>quality assured </a:t>
            </a:r>
            <a:r>
              <a:rPr lang="en-US" dirty="0" smtClean="0"/>
              <a:t>and </a:t>
            </a:r>
            <a:r>
              <a:rPr lang="en-US" u="sng" dirty="0" smtClean="0"/>
              <a:t>comparable</a:t>
            </a:r>
            <a:r>
              <a:rPr lang="en-US" dirty="0" smtClean="0"/>
              <a:t> information regarding environmental performance of their</a:t>
            </a:r>
            <a:r>
              <a:rPr lang="en-US" baseline="0" dirty="0" smtClean="0"/>
              <a:t> </a:t>
            </a:r>
            <a:r>
              <a:rPr lang="en-US" u="sng" baseline="0" dirty="0" smtClean="0"/>
              <a:t>product</a:t>
            </a:r>
            <a:r>
              <a:rPr lang="en-US" baseline="0" dirty="0" smtClean="0"/>
              <a:t>. The EPD is developed from a Life Cycle Assessment (LCA) of the product. Generally, industry trade associations help develop a product category rule for their product category (such as concrete or shampoo or soda bottles). This rule provides instructions on how to conduct the LCA in order to develop the EPD. Plant specific data is required for conducting an LCA for the product.</a:t>
            </a:r>
          </a:p>
          <a:p>
            <a:pPr defTabSz="934634">
              <a:defRPr/>
            </a:pPr>
            <a:endParaRPr lang="en-US" u="sng" baseline="0" dirty="0" smtClean="0"/>
          </a:p>
          <a:p>
            <a:pPr defTabSz="934634">
              <a:defRPr/>
            </a:pPr>
            <a:r>
              <a:rPr lang="en-US" u="none" baseline="0" dirty="0" smtClean="0"/>
              <a:t>EPDs will be required by project owners, LEED 2012, Architecture 2030 and </a:t>
            </a:r>
            <a:r>
              <a:rPr lang="en-US" u="none" baseline="0" dirty="0" err="1" smtClean="0"/>
              <a:t>IgCC</a:t>
            </a:r>
            <a:r>
              <a:rPr lang="en-US" u="none" baseline="0" dirty="0" smtClean="0"/>
              <a:t>. The output from EPDs are used to then populate data for whole building LCAs.</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82345FD7-5B83-4F26-B17C-A198415123DF}"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shortcomings of the CNW report on vehicles was its methodological inconsistencies, assuming the hybrid travels 109,000 total vehicle lifetime miles while assigning a whopping 379,000 lifetime miles to the Hummer.  Clearly, not an “apples to apples” comparison, hence, skewing the conclusions of the report.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average Hummer H1 is assumed to travel 379,000 miles and last for 35 years, while the average </a:t>
            </a:r>
            <a:r>
              <a:rPr lang="en-US" sz="1200" kern="1200" dirty="0" err="1" smtClean="0">
                <a:solidFill>
                  <a:schemeClr val="tx1"/>
                </a:solidFill>
                <a:latin typeface="+mn-lt"/>
                <a:ea typeface="+mn-ea"/>
                <a:cs typeface="+mn-cs"/>
              </a:rPr>
              <a:t>Prius</a:t>
            </a:r>
            <a:r>
              <a:rPr lang="en-US" sz="1200" kern="1200" dirty="0" smtClean="0">
                <a:solidFill>
                  <a:schemeClr val="tx1"/>
                </a:solidFill>
                <a:latin typeface="+mn-lt"/>
                <a:ea typeface="+mn-ea"/>
                <a:cs typeface="+mn-cs"/>
              </a:rPr>
              <a:t> is assumed to last only 109,000 miles over less than 12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focusing on one component of a vehicle, the hybrid battery, the CNW study neglected to account for the massive quantities of nickel in the steel frame (twice as much in the Hummer than the hybrid battery), chrome plating, and engine block.  The thoroughness of the MIT study, in contrast, considered the building operational life as a whole system rather than the component material impact.</a:t>
            </a:r>
            <a:r>
              <a:rPr lang="en-US" dirty="0" smtClean="0">
                <a:effectLst/>
              </a:rPr>
              <a:t> </a:t>
            </a:r>
            <a:endParaRPr lang="en-US" sz="1200" b="0" i="0" u="none" strike="noStrike"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Here we see the major challenge with conducting LCAs - information on system boundaries, processes allocation, and impact-weighting need to be spelled out clearly and peer reviewed. </a:t>
            </a:r>
          </a:p>
          <a:p>
            <a:r>
              <a:rPr lang="en-US" sz="1200" kern="1200" dirty="0" smtClean="0">
                <a:solidFill>
                  <a:schemeClr val="tx1"/>
                </a:solidFill>
                <a:effectLst/>
                <a:latin typeface="+mn-lt"/>
                <a:ea typeface="+mn-ea"/>
                <a:cs typeface="+mn-cs"/>
              </a:rPr>
              <a:t>Thus, sharing the story of their analysis to stakeholders in a meaningful, replicable way, which is an important part of the process.</a:t>
            </a:r>
            <a:r>
              <a:rPr lang="en-US" dirty="0" smtClean="0">
                <a:effectLst/>
              </a:rPr>
              <a:t> </a:t>
            </a:r>
            <a:endParaRPr lang="en-US" sz="1200" kern="120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077AA20-51CF-450A-8C9B-6CA6B6825D55}" type="slidenum">
              <a:rPr lang="en-US" smtClean="0"/>
              <a:pPr/>
              <a:t>18</a:t>
            </a:fld>
            <a:endParaRPr lang="en-US"/>
          </a:p>
        </p:txBody>
      </p:sp>
    </p:spTree>
    <p:extLst>
      <p:ext uri="{BB962C8B-B14F-4D97-AF65-F5344CB8AC3E}">
        <p14:creationId xmlns:p14="http://schemas.microsoft.com/office/powerpoint/2010/main" val="3632789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EPDs for products</a:t>
            </a:r>
            <a:r>
              <a:rPr lang="en-US" baseline="0" dirty="0" smtClean="0"/>
              <a:t> can feed into an overall life cycle assessment for a larger system like a building. Impacts from individual products or processes can be algebraically summed to get the life cycle impacts of a building for example</a:t>
            </a:r>
            <a:endParaRPr lang="en-US" dirty="0"/>
          </a:p>
        </p:txBody>
      </p:sp>
      <p:sp>
        <p:nvSpPr>
          <p:cNvPr id="4" name="Slide Number Placeholder 3"/>
          <p:cNvSpPr>
            <a:spLocks noGrp="1"/>
          </p:cNvSpPr>
          <p:nvPr>
            <p:ph type="sldNum" sz="quarter" idx="10"/>
          </p:nvPr>
        </p:nvSpPr>
        <p:spPr/>
        <p:txBody>
          <a:bodyPr/>
          <a:lstStyle/>
          <a:p>
            <a:pPr>
              <a:defRPr/>
            </a:pPr>
            <a:fld id="{E904E1C6-25E7-46B9-B176-85721EC78F23}" type="slidenum">
              <a:rPr lang="en-US" smtClean="0"/>
              <a:pPr>
                <a:defRPr/>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EPDs for products</a:t>
            </a:r>
            <a:r>
              <a:rPr lang="en-US" baseline="0" dirty="0" smtClean="0"/>
              <a:t> can feed into an overall life cycle assessment for a larger system like a building. Impacts from individual products or processes can be algebraically summed to get the life cycle impacts of a building for example</a:t>
            </a:r>
            <a:endParaRPr lang="en-US" dirty="0"/>
          </a:p>
        </p:txBody>
      </p:sp>
      <p:sp>
        <p:nvSpPr>
          <p:cNvPr id="4" name="Slide Number Placeholder 3"/>
          <p:cNvSpPr>
            <a:spLocks noGrp="1"/>
          </p:cNvSpPr>
          <p:nvPr>
            <p:ph type="sldNum" sz="quarter" idx="10"/>
          </p:nvPr>
        </p:nvSpPr>
        <p:spPr/>
        <p:txBody>
          <a:bodyPr/>
          <a:lstStyle/>
          <a:p>
            <a:pPr>
              <a:defRPr/>
            </a:pPr>
            <a:fld id="{E904E1C6-25E7-46B9-B176-85721EC78F23}" type="slidenum">
              <a:rPr lang="en-US" smtClean="0"/>
              <a:pPr>
                <a:defRPr/>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xfrm>
            <a:off x="1257300" y="717550"/>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lnSpcReduction="10000"/>
          </a:bodyPr>
          <a:lstStyle/>
          <a:p>
            <a:pPr>
              <a:defRPr/>
            </a:pPr>
            <a:r>
              <a:rPr lang="en-US" dirty="0" smtClean="0"/>
              <a:t>To encourage disclosure about environmental attributes and increase the use of products and materials with environmentally, economically, and socially preferable life-cycle impacts.</a:t>
            </a:r>
          </a:p>
          <a:p>
            <a:pPr>
              <a:defRPr/>
            </a:pPr>
            <a:endParaRPr lang="en-US" dirty="0" smtClean="0"/>
          </a:p>
          <a:p>
            <a:r>
              <a:rPr lang="en-US" sz="1100" b="1" dirty="0"/>
              <a:t>Option 2. Multi-attribute Optimization (1 point) </a:t>
            </a:r>
            <a:endParaRPr lang="en-US" sz="1100" dirty="0"/>
          </a:p>
          <a:p>
            <a:r>
              <a:rPr lang="en-US" sz="1100" dirty="0"/>
              <a:t>Use products that meet at least one of the attributes below for 50%, by cost, of the total value of permanently install products in the project. Products will be valued as below. </a:t>
            </a:r>
          </a:p>
          <a:p>
            <a:r>
              <a:rPr lang="en-US" sz="1100" i="1" dirty="0"/>
              <a:t>Extended producer responsibility. </a:t>
            </a:r>
            <a:r>
              <a:rPr lang="en-US" sz="1100" dirty="0"/>
              <a:t>Products purchased from a manufacturer (producer) that participates in an extended producer responsibility program or is directly responsible for extended producer responsibility. Products valued at 50% of their cost. </a:t>
            </a:r>
          </a:p>
          <a:p>
            <a:endParaRPr lang="en-US" sz="1100" dirty="0"/>
          </a:p>
          <a:p>
            <a:r>
              <a:rPr lang="en-US" sz="1100" i="1" dirty="0"/>
              <a:t>USGBC approved program. C</a:t>
            </a:r>
            <a:r>
              <a:rPr lang="en-US" sz="1100" dirty="0"/>
              <a:t>ertifications that verify impact reduction below industry average in at least three of the following: </a:t>
            </a:r>
          </a:p>
          <a:p>
            <a:r>
              <a:rPr lang="en-US" sz="1100" dirty="0"/>
              <a:t>o global warming potential (greenhouse gases), in CO2e; </a:t>
            </a:r>
          </a:p>
          <a:p>
            <a:r>
              <a:rPr lang="en-US" sz="1100" dirty="0"/>
              <a:t>o depletion of the stratospheric ozone layer, in kg CFC-11; </a:t>
            </a:r>
          </a:p>
          <a:p>
            <a:r>
              <a:rPr lang="en-US" sz="1100" dirty="0"/>
              <a:t>o acidification of land and water sources, in moles H+ or kg SO2; </a:t>
            </a:r>
          </a:p>
          <a:p>
            <a:r>
              <a:rPr lang="en-US" sz="1100" dirty="0"/>
              <a:t>o eutrophication, in kg nitrogen or kg phosphate; </a:t>
            </a:r>
          </a:p>
          <a:p>
            <a:r>
              <a:rPr lang="en-US" sz="1100" dirty="0"/>
              <a:t>o formation of tropospheric ozone, in kg </a:t>
            </a:r>
            <a:r>
              <a:rPr lang="en-US" sz="1100" dirty="0" err="1"/>
              <a:t>NOx</a:t>
            </a:r>
            <a:r>
              <a:rPr lang="en-US" sz="1100" dirty="0"/>
              <a:t> or kg </a:t>
            </a:r>
            <a:r>
              <a:rPr lang="en-US" sz="1100" dirty="0" err="1"/>
              <a:t>ethene</a:t>
            </a:r>
            <a:r>
              <a:rPr lang="en-US" sz="1100" dirty="0"/>
              <a:t>; and </a:t>
            </a:r>
          </a:p>
          <a:p>
            <a:r>
              <a:rPr lang="en-US" sz="1100" dirty="0"/>
              <a:t>o depletion of nonrenewable energy resources, in MJ. </a:t>
            </a:r>
          </a:p>
          <a:p>
            <a:endParaRPr lang="en-US" sz="1100" dirty="0"/>
          </a:p>
          <a:p>
            <a:r>
              <a:rPr lang="en-US" sz="1100" dirty="0"/>
              <a:t>Programs meeting the multi-attribute optimization criteria that become available will be evaluated and added as appropriate. </a:t>
            </a:r>
          </a:p>
          <a:p>
            <a:r>
              <a:rPr lang="en-US" sz="1100" dirty="0"/>
              <a:t>Products that meet the above criteria are valued according to source location (extraction, manufacture, and purchase point must be within the distances noted below): </a:t>
            </a:r>
          </a:p>
          <a:p>
            <a:r>
              <a:rPr lang="en-US" sz="1100" dirty="0"/>
              <a:t>Products sourced within 100 miles of the project site are valued at 200% of their cost. </a:t>
            </a:r>
          </a:p>
          <a:p>
            <a:r>
              <a:rPr lang="en-US" sz="1100" dirty="0"/>
              <a:t>Products sourced domestically within 500 miles of the project site are valued at 150% of their cost. </a:t>
            </a:r>
          </a:p>
          <a:p>
            <a:r>
              <a:rPr lang="en-US" sz="1100" dirty="0"/>
              <a:t>. </a:t>
            </a:r>
            <a:endParaRPr lang="en-US" dirty="0" smtClean="0"/>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785285" indent="-302033" eaLnBrk="0" hangingPunct="0">
              <a:defRPr sz="2600">
                <a:solidFill>
                  <a:schemeClr val="tx1"/>
                </a:solidFill>
                <a:latin typeface="Arial" charset="0"/>
                <a:ea typeface="ＭＳ Ｐゴシック" charset="0"/>
              </a:defRPr>
            </a:lvl2pPr>
            <a:lvl3pPr marL="1208130" indent="-241626" eaLnBrk="0" hangingPunct="0">
              <a:defRPr sz="2600">
                <a:solidFill>
                  <a:schemeClr val="tx1"/>
                </a:solidFill>
                <a:latin typeface="Arial" charset="0"/>
                <a:ea typeface="ＭＳ Ｐゴシック" charset="0"/>
              </a:defRPr>
            </a:lvl3pPr>
            <a:lvl4pPr marL="1691383" indent="-241626" eaLnBrk="0" hangingPunct="0">
              <a:defRPr sz="2600">
                <a:solidFill>
                  <a:schemeClr val="tx1"/>
                </a:solidFill>
                <a:latin typeface="Arial" charset="0"/>
                <a:ea typeface="ＭＳ Ｐゴシック" charset="0"/>
              </a:defRPr>
            </a:lvl4pPr>
            <a:lvl5pPr marL="2174634" indent="-241626" eaLnBrk="0" hangingPunct="0">
              <a:defRPr sz="2600">
                <a:solidFill>
                  <a:schemeClr val="tx1"/>
                </a:solidFill>
                <a:latin typeface="Arial" charset="0"/>
                <a:ea typeface="ＭＳ Ｐゴシック" charset="0"/>
              </a:defRPr>
            </a:lvl5pPr>
            <a:lvl6pPr marL="2657886" indent="-241626" eaLnBrk="0" fontAlgn="base" hangingPunct="0">
              <a:spcBef>
                <a:spcPct val="0"/>
              </a:spcBef>
              <a:spcAft>
                <a:spcPct val="0"/>
              </a:spcAft>
              <a:defRPr sz="2600">
                <a:solidFill>
                  <a:schemeClr val="tx1"/>
                </a:solidFill>
                <a:latin typeface="Arial" charset="0"/>
                <a:ea typeface="ＭＳ Ｐゴシック" charset="0"/>
              </a:defRPr>
            </a:lvl6pPr>
            <a:lvl7pPr marL="3141137" indent="-241626" eaLnBrk="0" fontAlgn="base" hangingPunct="0">
              <a:spcBef>
                <a:spcPct val="0"/>
              </a:spcBef>
              <a:spcAft>
                <a:spcPct val="0"/>
              </a:spcAft>
              <a:defRPr sz="2600">
                <a:solidFill>
                  <a:schemeClr val="tx1"/>
                </a:solidFill>
                <a:latin typeface="Arial" charset="0"/>
                <a:ea typeface="ＭＳ Ｐゴシック" charset="0"/>
              </a:defRPr>
            </a:lvl7pPr>
            <a:lvl8pPr marL="3624389" indent="-241626" eaLnBrk="0" fontAlgn="base" hangingPunct="0">
              <a:spcBef>
                <a:spcPct val="0"/>
              </a:spcBef>
              <a:spcAft>
                <a:spcPct val="0"/>
              </a:spcAft>
              <a:defRPr sz="2600">
                <a:solidFill>
                  <a:schemeClr val="tx1"/>
                </a:solidFill>
                <a:latin typeface="Arial" charset="0"/>
                <a:ea typeface="ＭＳ Ｐゴシック" charset="0"/>
              </a:defRPr>
            </a:lvl8pPr>
            <a:lvl9pPr marL="4107642" indent="-24162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8229D194-88A7-EF4E-9056-558D594B60E5}" type="slidenum">
              <a:rPr lang="en-US" sz="1100">
                <a:latin typeface="Calibri" charset="0"/>
                <a:cs typeface="Arial" charset="0"/>
              </a:rPr>
              <a:pPr eaLnBrk="1" hangingPunct="1"/>
              <a:t>26</a:t>
            </a:fld>
            <a:endParaRPr lang="en-US" sz="1100" dirty="0">
              <a:latin typeface="Calibri"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7550"/>
            <a:ext cx="4802188" cy="3600450"/>
          </a:xfrm>
          <a:ln/>
        </p:spPr>
      </p:sp>
      <p:sp>
        <p:nvSpPr>
          <p:cNvPr id="156675" name="Notes Placeholder 2"/>
          <p:cNvSpPr>
            <a:spLocks noGrp="1"/>
          </p:cNvSpPr>
          <p:nvPr>
            <p:ph type="body" idx="1"/>
          </p:nvPr>
        </p:nvSpPr>
        <p:spPr>
          <a:noFill/>
          <a:ln/>
        </p:spPr>
        <p:txBody>
          <a:bodyPr>
            <a:normAutofit lnSpcReduction="10000"/>
          </a:bodyPr>
          <a:lstStyle/>
          <a:p>
            <a:r>
              <a:rPr lang="en-US" dirty="0" smtClean="0"/>
              <a:t>Products sourced (extracted, manufactured, purchased) within 100 miles (160 km) of the project site valued at 200% of their base contributing cost</a:t>
            </a:r>
          </a:p>
          <a:p>
            <a:pPr marL="327025" lvl="1" indent="0">
              <a:buNone/>
            </a:pPr>
            <a:endParaRPr lang="en-US" dirty="0" smtClean="0"/>
          </a:p>
          <a:p>
            <a:pPr marL="327025" lvl="1" indent="0">
              <a:buNone/>
            </a:pPr>
            <a:r>
              <a:rPr lang="en-US" dirty="0" smtClean="0"/>
              <a:t>Structure and enclosure materials may not constitute more than 30% of the value of compliant building products</a:t>
            </a:r>
          </a:p>
          <a:p>
            <a:pPr marL="327025" lvl="1" indent="0">
              <a:buNone/>
            </a:pPr>
            <a:endParaRPr lang="en-US" dirty="0" smtClean="0"/>
          </a:p>
          <a:p>
            <a:pPr marL="327025" lvl="1" indent="0">
              <a:buNone/>
            </a:pPr>
            <a:r>
              <a:rPr lang="en-US" dirty="0" smtClean="0"/>
              <a:t>FINAL PRODUCT VALUE = </a:t>
            </a:r>
          </a:p>
          <a:p>
            <a:pPr marL="327025" lvl="1" indent="0">
              <a:buNone/>
            </a:pPr>
            <a:r>
              <a:rPr lang="en-US" dirty="0" smtClean="0"/>
              <a:t>(base product value x valuation factor based on attribute criteria)*(valuation factor based on </a:t>
            </a:r>
            <a:r>
              <a:rPr lang="en-US" b="1" dirty="0" smtClean="0"/>
              <a:t>location</a:t>
            </a:r>
            <a:r>
              <a:rPr lang="en-US" dirty="0" smtClean="0"/>
              <a:t>) </a:t>
            </a:r>
          </a:p>
          <a:p>
            <a:endParaRPr lang="en-US" dirty="0"/>
          </a:p>
        </p:txBody>
      </p:sp>
      <p:sp>
        <p:nvSpPr>
          <p:cNvPr id="156676" name="Slide Number Placeholder 3"/>
          <p:cNvSpPr>
            <a:spLocks noGrp="1"/>
          </p:cNvSpPr>
          <p:nvPr>
            <p:ph type="sldNum" sz="quarter" idx="5"/>
          </p:nvPr>
        </p:nvSpPr>
        <p:spPr>
          <a:noFill/>
        </p:spPr>
        <p:txBody>
          <a:bodyPr/>
          <a:lstStyle/>
          <a:p>
            <a:fld id="{D0F61E91-B65C-427D-8100-3D8784CA9CE0}" type="slidenum">
              <a:rPr lang="en-US" smtClean="0"/>
              <a:pPr/>
              <a:t>28</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Dirk </a:t>
            </a:r>
            <a:r>
              <a:rPr lang="en-US" sz="1200" kern="1200" dirty="0" err="1" smtClean="0">
                <a:solidFill>
                  <a:schemeClr val="tx1"/>
                </a:solidFill>
                <a:latin typeface="+mn-lt"/>
                <a:ea typeface="+mn-ea"/>
                <a:cs typeface="+mn-cs"/>
              </a:rPr>
              <a:t>Kestner</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hlinkClick r:id="rId3"/>
              </a:rPr>
              <a:t>Capitol Tower, a 35-story, 750,000-GSF Class A office building in downtown Houston is one of three Platinum Pre-Certified projects in the LEED V4 Beta program. As one of the first projects in the nation to pursue LEED V4, it is also one of the first (if not </a:t>
            </a:r>
            <a:r>
              <a:rPr lang="en-US" sz="1200" i="1" kern="1200" dirty="0" smtClean="0">
                <a:solidFill>
                  <a:schemeClr val="tx1"/>
                </a:solidFill>
                <a:latin typeface="+mn-lt"/>
                <a:ea typeface="+mn-ea"/>
                <a:cs typeface="+mn-cs"/>
                <a:hlinkClick r:id="rId3"/>
              </a:rPr>
              <a:t>the</a:t>
            </a:r>
            <a:r>
              <a:rPr lang="en-US" sz="1200" i="0" kern="1200" dirty="0" smtClean="0">
                <a:solidFill>
                  <a:schemeClr val="tx1"/>
                </a:solidFill>
                <a:latin typeface="+mn-lt"/>
                <a:ea typeface="+mn-ea"/>
                <a:cs typeface="+mn-cs"/>
                <a:hlinkClick r:id="rId3"/>
              </a:rPr>
              <a:t> first) project to pursue the new LEED V4 Whole Building Lifecycle Assessment credit. </a:t>
            </a:r>
            <a:endParaRPr lang="en-US" dirty="0"/>
          </a:p>
        </p:txBody>
      </p:sp>
      <p:sp>
        <p:nvSpPr>
          <p:cNvPr id="4" name="Slide Number Placeholder 3"/>
          <p:cNvSpPr>
            <a:spLocks noGrp="1"/>
          </p:cNvSpPr>
          <p:nvPr>
            <p:ph type="sldNum" sz="quarter" idx="10"/>
          </p:nvPr>
        </p:nvSpPr>
        <p:spPr/>
        <p:txBody>
          <a:bodyPr/>
          <a:lstStyle/>
          <a:p>
            <a:fld id="{13252C2E-4257-BB49-88F7-9CCC30290452}" type="slidenum">
              <a:rPr lang="en-US" smtClean="0"/>
              <a:pPr/>
              <a:t>32</a:t>
            </a:fld>
            <a:endParaRPr lang="en-US"/>
          </a:p>
        </p:txBody>
      </p:sp>
    </p:spTree>
    <p:extLst>
      <p:ext uri="{BB962C8B-B14F-4D97-AF65-F5344CB8AC3E}">
        <p14:creationId xmlns:p14="http://schemas.microsoft.com/office/powerpoint/2010/main" val="3423833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1990 – American Paper Institute –preferable- Cloth </a:t>
            </a:r>
            <a:r>
              <a:rPr lang="en-US" sz="1200" kern="1200" dirty="0" smtClean="0">
                <a:solidFill>
                  <a:schemeClr val="tx1"/>
                </a:solidFill>
                <a:effectLst/>
                <a:latin typeface="+mn-lt"/>
                <a:ea typeface="+mn-ea"/>
                <a:cs typeface="+mn-cs"/>
              </a:rPr>
              <a:t>changes uses about 10,000 gallons of water before potty trained. Also add the 5 flushes a day at the toilet which uses 20,000 gallons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1991 – </a:t>
            </a:r>
            <a:r>
              <a:rPr lang="en-US" sz="1200" kern="1200" dirty="0" smtClean="0">
                <a:solidFill>
                  <a:schemeClr val="tx1"/>
                </a:solidFill>
                <a:effectLst/>
                <a:latin typeface="+mn-lt"/>
                <a:ea typeface="+mn-ea"/>
                <a:cs typeface="+mn-cs"/>
              </a:rPr>
              <a:t>The National Association of Diaper Services (cloth) concludes the opposite</a:t>
            </a:r>
            <a:r>
              <a:rPr lang="en-US" sz="1200" kern="1200" baseline="0" dirty="0" smtClean="0">
                <a:solidFill>
                  <a:schemeClr val="tx1"/>
                </a:solidFill>
                <a:effectLst/>
                <a:latin typeface="+mn-lt"/>
                <a:ea typeface="+mn-ea"/>
                <a:cs typeface="+mn-cs"/>
              </a:rPr>
              <a:t> – Disposable – Landfill, trees cut, Dioxin, Dyes, Toluene</a:t>
            </a:r>
            <a:endParaRPr lang="en-US" sz="1200" b="0" i="0" u="none" strike="noStrike" kern="1200" baseline="0" dirty="0" smtClean="0">
              <a:solidFill>
                <a:schemeClr val="tx1"/>
              </a:solidFill>
              <a:latin typeface="+mn-lt"/>
              <a:ea typeface="+mn-ea"/>
              <a:cs typeface="+mn-cs"/>
            </a:endParaRPr>
          </a:p>
          <a:p>
            <a:pPr lvl="0"/>
            <a:r>
              <a:rPr lang="en-US" sz="1200" kern="1200" dirty="0" smtClean="0">
                <a:solidFill>
                  <a:schemeClr val="tx1"/>
                </a:solidFill>
                <a:effectLst/>
                <a:latin typeface="+mn-lt"/>
                <a:ea typeface="+mn-ea"/>
                <a:cs typeface="+mn-cs"/>
              </a:rPr>
              <a:t>1992 – Procter &amp; Gamble reverses the conclusion once more.</a:t>
            </a:r>
            <a:endParaRPr lang="en-US" sz="14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Each time, additional considerations were brought in: -indirect of paper production (increasing impacts of disposables) -production of detergents (increasing impacts of washing cloth) </a:t>
            </a:r>
            <a:endParaRPr lang="en-US" sz="14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1992 – New study by Franklin Associates, concluding that the answer is – It depends - on whether one looks at energy or water or solid waste. </a:t>
            </a:r>
            <a:endParaRPr lang="en-US" sz="14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bar is too low for green products," Norris concludes. Our current fixation on a</a:t>
            </a:r>
          </a:p>
          <a:p>
            <a:r>
              <a:rPr lang="en-US" sz="1200" b="0" i="0" u="none" strike="noStrike" kern="1200" baseline="0" dirty="0" smtClean="0">
                <a:solidFill>
                  <a:schemeClr val="tx1"/>
                </a:solidFill>
                <a:latin typeface="+mn-lt"/>
                <a:ea typeface="+mn-ea"/>
                <a:cs typeface="+mn-cs"/>
              </a:rPr>
              <a:t>single dimension of "green" ignores the multitude of adverse impacts that shadow</a:t>
            </a:r>
          </a:p>
          <a:p>
            <a:r>
              <a:rPr lang="en-US" sz="1200" b="0" i="0" u="none" strike="noStrike" kern="1200" baseline="0" dirty="0" smtClean="0">
                <a:solidFill>
                  <a:schemeClr val="tx1"/>
                </a:solidFill>
                <a:latin typeface="+mn-lt"/>
                <a:ea typeface="+mn-ea"/>
                <a:cs typeface="+mn-cs"/>
              </a:rPr>
              <a:t>even the most seemingly virtuous of items. As Life Cycle Assessment of just about</a:t>
            </a:r>
          </a:p>
          <a:p>
            <a:r>
              <a:rPr lang="en-US" sz="1200" b="0" i="0" u="none" strike="noStrike" kern="1200" baseline="0" dirty="0" smtClean="0">
                <a:solidFill>
                  <a:schemeClr val="tx1"/>
                </a:solidFill>
                <a:latin typeface="+mn-lt"/>
                <a:ea typeface="+mn-ea"/>
                <a:cs typeface="+mn-cs"/>
              </a:rPr>
              <a:t>anything shows, virtually everything manufactured is linked to at least trace</a:t>
            </a:r>
          </a:p>
          <a:p>
            <a:r>
              <a:rPr lang="en-US" sz="1200" b="0" i="0" u="none" strike="noStrike" kern="1200" baseline="0" dirty="0" smtClean="0">
                <a:solidFill>
                  <a:schemeClr val="tx1"/>
                </a:solidFill>
                <a:latin typeface="+mn-lt"/>
                <a:ea typeface="+mn-ea"/>
                <a:cs typeface="+mn-cs"/>
              </a:rPr>
              <a:t>quantities of environmental toxins of one kind or another, somewhere back in the</a:t>
            </a:r>
          </a:p>
          <a:p>
            <a:r>
              <a:rPr lang="en-US" sz="1200" b="0" i="0" u="none" strike="noStrike" kern="1200" baseline="0" dirty="0" smtClean="0">
                <a:solidFill>
                  <a:schemeClr val="tx1"/>
                </a:solidFill>
                <a:latin typeface="+mn-lt"/>
                <a:ea typeface="+mn-ea"/>
                <a:cs typeface="+mn-cs"/>
              </a:rPr>
              <a:t>vast recesses of the industrial supply chain. Everything made has innumerable</a:t>
            </a:r>
          </a:p>
          <a:p>
            <a:r>
              <a:rPr lang="en-US" sz="1200" b="0" i="0" u="none" strike="noStrike" kern="1200" baseline="0" dirty="0" smtClean="0">
                <a:solidFill>
                  <a:schemeClr val="tx1"/>
                </a:solidFill>
                <a:latin typeface="+mn-lt"/>
                <a:ea typeface="+mn-ea"/>
                <a:cs typeface="+mn-cs"/>
              </a:rPr>
              <a:t>consequences; to focus on one problem in isolation leaves all the other consequences</a:t>
            </a:r>
          </a:p>
          <a:p>
            <a:r>
              <a:rPr lang="en-US" sz="1200" b="0" i="0" u="none" strike="noStrike" kern="1200" baseline="0" dirty="0" smtClean="0">
                <a:solidFill>
                  <a:schemeClr val="tx1"/>
                </a:solidFill>
                <a:latin typeface="+mn-lt"/>
                <a:ea typeface="+mn-ea"/>
                <a:cs typeface="+mn-cs"/>
              </a:rPr>
              <a:t>unchanged.</a:t>
            </a:r>
          </a:p>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Using chlorine to bleach paper releases dioxins, which are one of the most potent cancer-causing chemicals out there. Dioxin exposure can also cause reproductive problems - and disposable diapers put dioxins right next to your baby's reproductive organs. Those little gel beads that absorb the liquid can actually cause asthma and airway restriction.</a:t>
            </a:r>
          </a:p>
          <a:p>
            <a:endParaRPr lang="en-US" b="0"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33</a:t>
            </a:fld>
            <a:endParaRPr lang="en-US"/>
          </a:p>
        </p:txBody>
      </p:sp>
    </p:spTree>
    <p:extLst>
      <p:ext uri="{BB962C8B-B14F-4D97-AF65-F5344CB8AC3E}">
        <p14:creationId xmlns:p14="http://schemas.microsoft.com/office/powerpoint/2010/main" val="218989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340D4A-20AF-0A4A-ADAE-8E55B8C868F8}" type="slidenum">
              <a:rPr lang="en-GB"/>
              <a:pPr/>
              <a:t>4</a:t>
            </a:fld>
            <a:endParaRPr lang="en-GB"/>
          </a:p>
        </p:txBody>
      </p:sp>
      <p:sp>
        <p:nvSpPr>
          <p:cNvPr id="2308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80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now know the term “Eco-Friendly” is relative: LCA’s transforms our notions of "green" from what seems a binary judgment—green or not into a far more sophisticated arena of fine distinctions, each showing relatively better or worse impacts along myriad dimensions. The methodology tracks, organizes, and displays the complex inter-relationships among all the steps from extraction and manufacture of goods through their use to their disposal— and summarize how each step matters for ecosystems, whether in the environment or in our body.</a:t>
            </a:r>
          </a:p>
          <a:p>
            <a:endParaRPr lang="en-AU"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bwMode="auto">
          <a:xfrm>
            <a:off x="1257300" y="717550"/>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r>
              <a:rPr lang="en-US" dirty="0" smtClean="0"/>
              <a:t> For permanently installed new building products </a:t>
            </a:r>
          </a:p>
          <a:p>
            <a:pPr>
              <a:defRPr/>
            </a:pPr>
            <a:r>
              <a:rPr lang="en-US" dirty="0" smtClean="0"/>
              <a:t> Exclude products and materials containing recycled content, salvaged, reused, or refurbished materials</a:t>
            </a:r>
          </a:p>
          <a:p>
            <a:pPr>
              <a:defRPr/>
            </a:pPr>
            <a:r>
              <a:rPr lang="en-US" dirty="0" smtClean="0"/>
              <a:t>Each raw material supplier must provide an independently audited checklist listing all of the Framework for Responsible Mining’s Leading Edge Issues, and identifying which Leading Edge</a:t>
            </a:r>
          </a:p>
          <a:p>
            <a:pPr>
              <a:defRPr/>
            </a:pPr>
            <a:r>
              <a:rPr lang="en-US" dirty="0" smtClean="0"/>
              <a:t>measures they are currently taking.</a:t>
            </a:r>
          </a:p>
          <a:p>
            <a:pPr marL="181218" indent="-181218">
              <a:buFont typeface="Arial"/>
              <a:buChar char="•"/>
              <a:defRPr/>
            </a:pPr>
            <a:r>
              <a:rPr lang="en-US" dirty="0" smtClean="0"/>
              <a:t>Mined or quarried materials</a:t>
            </a:r>
          </a:p>
          <a:p>
            <a:pPr marL="181218" indent="-181218">
              <a:buFont typeface="Arial"/>
              <a:buChar char="•"/>
              <a:defRPr/>
            </a:pPr>
            <a:r>
              <a:rPr lang="en-US" dirty="0" smtClean="0"/>
              <a:t>Bio-based materials</a:t>
            </a:r>
          </a:p>
          <a:p>
            <a:pPr marL="181218" indent="-181218">
              <a:buFont typeface="Arial"/>
              <a:buChar char="•"/>
              <a:defRPr/>
            </a:pPr>
            <a:r>
              <a:rPr lang="en-US" dirty="0" smtClean="0"/>
              <a:t>Other extracted materials</a:t>
            </a:r>
          </a:p>
          <a:p>
            <a:pPr marL="181218" indent="-181218">
              <a:buFont typeface="Arial"/>
              <a:buChar char="•"/>
              <a:defRPr/>
            </a:pPr>
            <a:endParaRPr lang="en-US" dirty="0" smtClean="0"/>
          </a:p>
          <a:p>
            <a:pPr>
              <a:buFont typeface="Arial"/>
              <a:buNone/>
              <a:defRPr/>
            </a:pPr>
            <a:r>
              <a:rPr lang="en-US" dirty="0" smtClean="0"/>
              <a:t>Calculation</a:t>
            </a:r>
          </a:p>
          <a:p>
            <a:pPr>
              <a:buFont typeface="Arial"/>
              <a:buNone/>
              <a:defRPr/>
            </a:pPr>
            <a:r>
              <a:rPr lang="en-US" dirty="0" smtClean="0"/>
              <a:t>Option 1 – Total material cost (10% (1 point) or 20% (2 points))</a:t>
            </a:r>
            <a:endParaRPr lang="en-US" dirty="0"/>
          </a:p>
        </p:txBody>
      </p:sp>
      <p:sp>
        <p:nvSpPr>
          <p:cNvPr id="1095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785285" indent="-302033" eaLnBrk="0" hangingPunct="0">
              <a:defRPr sz="2600">
                <a:solidFill>
                  <a:schemeClr val="tx1"/>
                </a:solidFill>
                <a:latin typeface="Arial" charset="0"/>
                <a:ea typeface="ＭＳ Ｐゴシック" charset="0"/>
              </a:defRPr>
            </a:lvl2pPr>
            <a:lvl3pPr marL="1208130" indent="-241626" eaLnBrk="0" hangingPunct="0">
              <a:defRPr sz="2600">
                <a:solidFill>
                  <a:schemeClr val="tx1"/>
                </a:solidFill>
                <a:latin typeface="Arial" charset="0"/>
                <a:ea typeface="ＭＳ Ｐゴシック" charset="0"/>
              </a:defRPr>
            </a:lvl3pPr>
            <a:lvl4pPr marL="1691383" indent="-241626" eaLnBrk="0" hangingPunct="0">
              <a:defRPr sz="2600">
                <a:solidFill>
                  <a:schemeClr val="tx1"/>
                </a:solidFill>
                <a:latin typeface="Arial" charset="0"/>
                <a:ea typeface="ＭＳ Ｐゴシック" charset="0"/>
              </a:defRPr>
            </a:lvl4pPr>
            <a:lvl5pPr marL="2174634" indent="-241626" eaLnBrk="0" hangingPunct="0">
              <a:defRPr sz="2600">
                <a:solidFill>
                  <a:schemeClr val="tx1"/>
                </a:solidFill>
                <a:latin typeface="Arial" charset="0"/>
                <a:ea typeface="ＭＳ Ｐゴシック" charset="0"/>
              </a:defRPr>
            </a:lvl5pPr>
            <a:lvl6pPr marL="2657886" indent="-241626" eaLnBrk="0" fontAlgn="base" hangingPunct="0">
              <a:spcBef>
                <a:spcPct val="0"/>
              </a:spcBef>
              <a:spcAft>
                <a:spcPct val="0"/>
              </a:spcAft>
              <a:defRPr sz="2600">
                <a:solidFill>
                  <a:schemeClr val="tx1"/>
                </a:solidFill>
                <a:latin typeface="Arial" charset="0"/>
                <a:ea typeface="ＭＳ Ｐゴシック" charset="0"/>
              </a:defRPr>
            </a:lvl6pPr>
            <a:lvl7pPr marL="3141137" indent="-241626" eaLnBrk="0" fontAlgn="base" hangingPunct="0">
              <a:spcBef>
                <a:spcPct val="0"/>
              </a:spcBef>
              <a:spcAft>
                <a:spcPct val="0"/>
              </a:spcAft>
              <a:defRPr sz="2600">
                <a:solidFill>
                  <a:schemeClr val="tx1"/>
                </a:solidFill>
                <a:latin typeface="Arial" charset="0"/>
                <a:ea typeface="ＭＳ Ｐゴシック" charset="0"/>
              </a:defRPr>
            </a:lvl7pPr>
            <a:lvl8pPr marL="3624389" indent="-241626" eaLnBrk="0" fontAlgn="base" hangingPunct="0">
              <a:spcBef>
                <a:spcPct val="0"/>
              </a:spcBef>
              <a:spcAft>
                <a:spcPct val="0"/>
              </a:spcAft>
              <a:defRPr sz="2600">
                <a:solidFill>
                  <a:schemeClr val="tx1"/>
                </a:solidFill>
                <a:latin typeface="Arial" charset="0"/>
                <a:ea typeface="ＭＳ Ｐゴシック" charset="0"/>
              </a:defRPr>
            </a:lvl8pPr>
            <a:lvl9pPr marL="4107642" indent="-24162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7473DC48-F11F-A84C-89DD-F6D92F4055AE}" type="slidenum">
              <a:rPr lang="en-US" sz="1100">
                <a:latin typeface="Calibri" charset="0"/>
                <a:cs typeface="Arial" charset="0"/>
              </a:rPr>
              <a:pPr eaLnBrk="1" hangingPunct="1"/>
              <a:t>35</a:t>
            </a:fld>
            <a:endParaRPr lang="en-US" sz="1100" dirty="0">
              <a:latin typeface="Calibri"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products that meet at least one of the responsible extraction criteria below for at least 25%, by cost, of the total value of permanently installed building products in the project. </a:t>
            </a:r>
          </a:p>
          <a:p>
            <a:endParaRPr lang="en-US" dirty="0"/>
          </a:p>
          <a:p>
            <a:r>
              <a:rPr lang="en-US" dirty="0"/>
              <a:t>For credit achievement calculation, products sourced (extracted, manufactured, purchased) within 100</a:t>
            </a:r>
          </a:p>
          <a:p>
            <a:r>
              <a:rPr lang="en-US" dirty="0"/>
              <a:t>miles (160 km) of the project site are valued at 200% of their base contributing cost. For credit achievement calculation, the base contributing cost of individual products compliant with multiple responsible extraction criteria is not permitted to exceed 100% its total actual cost (before regional multipliers) and double counting of single product components compliant with multiple responsible extraction criteria is not permitted and in no case is a product permitted to contribute more than 200% of its total actual cost.</a:t>
            </a:r>
          </a:p>
          <a:p>
            <a:endParaRPr lang="en-US" dirty="0"/>
          </a:p>
          <a:p>
            <a:r>
              <a:rPr lang="en-US" dirty="0"/>
              <a:t>Structure and enclosure materials may not constitute more than 30% of the value of compliant building</a:t>
            </a:r>
          </a:p>
          <a:p>
            <a:r>
              <a:rPr lang="en-US" dirty="0"/>
              <a:t>products.</a:t>
            </a:r>
          </a:p>
          <a:p>
            <a:endParaRPr lang="en-US" dirty="0"/>
          </a:p>
        </p:txBody>
      </p:sp>
      <p:sp>
        <p:nvSpPr>
          <p:cNvPr id="4" name="Slide Number Placeholder 3"/>
          <p:cNvSpPr>
            <a:spLocks noGrp="1"/>
          </p:cNvSpPr>
          <p:nvPr>
            <p:ph type="sldNum" sz="quarter" idx="10"/>
          </p:nvPr>
        </p:nvSpPr>
        <p:spPr/>
        <p:txBody>
          <a:bodyPr/>
          <a:lstStyle/>
          <a:p>
            <a:fld id="{A1AB089B-4B18-A241-8C67-DCF0037B8983}" type="slidenum">
              <a:rPr lang="en-US" smtClean="0"/>
              <a:pPr/>
              <a:t>36</a:t>
            </a:fld>
            <a:endParaRPr lang="en-US"/>
          </a:p>
        </p:txBody>
      </p:sp>
    </p:spTree>
    <p:extLst>
      <p:ext uri="{BB962C8B-B14F-4D97-AF65-F5344CB8AC3E}">
        <p14:creationId xmlns:p14="http://schemas.microsoft.com/office/powerpoint/2010/main" val="71313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CSR Reporting</a:t>
            </a:r>
            <a:r>
              <a:rPr lang="en-US" baseline="0" dirty="0" smtClean="0"/>
              <a:t> Trends</a:t>
            </a:r>
          </a:p>
          <a:p>
            <a:endParaRPr lang="en-US" baseline="0" dirty="0" smtClean="0"/>
          </a:p>
          <a:p>
            <a:pPr>
              <a:buFontTx/>
              <a:buChar char="•"/>
            </a:pPr>
            <a:r>
              <a:rPr lang="en-US" dirty="0" smtClean="0">
                <a:latin typeface="Verdana" charset="0"/>
              </a:rPr>
              <a:t>Started in 1997 by CERES</a:t>
            </a:r>
          </a:p>
          <a:p>
            <a:pPr>
              <a:buFontTx/>
              <a:buChar char="•"/>
            </a:pPr>
            <a:r>
              <a:rPr lang="en-US" dirty="0" smtClean="0">
                <a:latin typeface="Verdana" charset="0"/>
              </a:rPr>
              <a:t> Became independent in 2002</a:t>
            </a:r>
            <a:endParaRPr lang="en-US" dirty="0" smtClean="0"/>
          </a:p>
          <a:p>
            <a:endParaRPr lang="en-US" dirty="0" smtClean="0">
              <a:latin typeface="Verdana" charset="0"/>
            </a:endParaRPr>
          </a:p>
          <a:p>
            <a:pPr>
              <a:buFontTx/>
              <a:buChar char="•"/>
            </a:pPr>
            <a:r>
              <a:rPr lang="en-US" dirty="0" smtClean="0">
                <a:latin typeface="Verdana" charset="0"/>
              </a:rPr>
              <a:t> Multi-stakeholder process and independent institution whose mission is to develop and disseminate globally applicable Sustainability Reporting Guidelines.</a:t>
            </a:r>
          </a:p>
          <a:p>
            <a:pPr>
              <a:buFontTx/>
              <a:buChar char="•"/>
            </a:pPr>
            <a:endParaRPr lang="en-US" dirty="0" smtClean="0">
              <a:latin typeface="Verdana" charset="0"/>
            </a:endParaRPr>
          </a:p>
          <a:p>
            <a:pPr>
              <a:buFontTx/>
              <a:buChar char="•"/>
            </a:pPr>
            <a:r>
              <a:rPr lang="en-US" dirty="0" smtClean="0">
                <a:latin typeface="Verdana" charset="0"/>
              </a:rPr>
              <a:t>These Guidelines are for voluntary use by organizations for reporting on the economic, environmental, and social dimensions of their activities, products, and services.</a:t>
            </a:r>
          </a:p>
          <a:p>
            <a:pPr>
              <a:buFontTx/>
              <a:buChar char="•"/>
            </a:pPr>
            <a:endParaRPr lang="en-US" dirty="0" smtClean="0">
              <a:latin typeface="Verdana" charset="0"/>
            </a:endParaRPr>
          </a:p>
          <a:p>
            <a:pPr>
              <a:buFontTx/>
              <a:buChar char="•"/>
            </a:pPr>
            <a:r>
              <a:rPr lang="en-US" dirty="0" smtClean="0">
                <a:latin typeface="Verdana" charset="0"/>
              </a:rPr>
              <a:t> Representatives from around world:</a:t>
            </a:r>
          </a:p>
          <a:p>
            <a:pPr>
              <a:buFontTx/>
              <a:buChar char="•"/>
            </a:pPr>
            <a:r>
              <a:rPr lang="en-US" dirty="0" smtClean="0">
                <a:latin typeface="Verdana" charset="0"/>
              </a:rPr>
              <a:t> Business</a:t>
            </a:r>
          </a:p>
          <a:p>
            <a:pPr>
              <a:buFontTx/>
              <a:buChar char="•"/>
            </a:pPr>
            <a:r>
              <a:rPr lang="en-US" dirty="0" smtClean="0">
                <a:latin typeface="Verdana" charset="0"/>
              </a:rPr>
              <a:t> Accountancy</a:t>
            </a:r>
          </a:p>
          <a:p>
            <a:pPr>
              <a:buFontTx/>
              <a:buChar char="•"/>
            </a:pPr>
            <a:r>
              <a:rPr lang="en-US" dirty="0" smtClean="0">
                <a:latin typeface="Verdana" charset="0"/>
              </a:rPr>
              <a:t> Investment</a:t>
            </a:r>
          </a:p>
          <a:p>
            <a:pPr>
              <a:buFontTx/>
              <a:buChar char="•"/>
            </a:pPr>
            <a:r>
              <a:rPr lang="en-US" dirty="0" smtClean="0">
                <a:latin typeface="Verdana" charset="0"/>
              </a:rPr>
              <a:t> Environmental and Human rights</a:t>
            </a:r>
          </a:p>
          <a:p>
            <a:pPr>
              <a:buFontTx/>
              <a:buChar char="•"/>
            </a:pPr>
            <a:r>
              <a:rPr lang="en-US" dirty="0" smtClean="0">
                <a:latin typeface="Verdana" charset="0"/>
              </a:rPr>
              <a:t> Research</a:t>
            </a:r>
          </a:p>
          <a:p>
            <a:pPr>
              <a:buFontTx/>
              <a:buChar char="•"/>
            </a:pPr>
            <a:r>
              <a:rPr lang="en-US" dirty="0" smtClean="0">
                <a:latin typeface="Verdana" charset="0"/>
              </a:rPr>
              <a:t> Labor organizations</a:t>
            </a:r>
          </a:p>
          <a:p>
            <a:endParaRPr lang="en-US" dirty="0"/>
          </a:p>
        </p:txBody>
      </p:sp>
      <p:sp>
        <p:nvSpPr>
          <p:cNvPr id="4" name="Slide Number Placeholder 3"/>
          <p:cNvSpPr>
            <a:spLocks noGrp="1"/>
          </p:cNvSpPr>
          <p:nvPr>
            <p:ph type="sldNum" sz="quarter" idx="10"/>
          </p:nvPr>
        </p:nvSpPr>
        <p:spPr/>
        <p:txBody>
          <a:bodyPr/>
          <a:lstStyle/>
          <a:p>
            <a:fld id="{A1AB089B-4B18-A241-8C67-DCF0037B8983}" type="slidenum">
              <a:rPr lang="en-US" smtClean="0"/>
              <a:pPr/>
              <a:t>37</a:t>
            </a:fld>
            <a:endParaRPr lang="en-US"/>
          </a:p>
        </p:txBody>
      </p:sp>
    </p:spTree>
    <p:extLst>
      <p:ext uri="{BB962C8B-B14F-4D97-AF65-F5344CB8AC3E}">
        <p14:creationId xmlns:p14="http://schemas.microsoft.com/office/powerpoint/2010/main" val="348666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4D4FDAA-9346-4913-B7A0-80FEDD7C0E81}" type="slidenum">
              <a:rPr lang="en-US" smtClean="0"/>
              <a:pPr/>
              <a:t>39</a:t>
            </a:fld>
            <a:endParaRPr lang="en-US" smtClean="0"/>
          </a:p>
        </p:txBody>
      </p:sp>
      <p:sp>
        <p:nvSpPr>
          <p:cNvPr id="88067" name="Rectangle 2"/>
          <p:cNvSpPr>
            <a:spLocks noGrp="1" noRot="1" noChangeAspect="1" noChangeArrowheads="1" noTextEdit="1"/>
          </p:cNvSpPr>
          <p:nvPr>
            <p:ph type="sldImg"/>
          </p:nvPr>
        </p:nvSpPr>
        <p:spPr>
          <a:xfrm>
            <a:off x="1255713" y="719138"/>
            <a:ext cx="4803775" cy="3602037"/>
          </a:xfrm>
          <a:ln/>
        </p:spPr>
      </p:sp>
      <p:sp>
        <p:nvSpPr>
          <p:cNvPr id="88068" name="Rectangle 3"/>
          <p:cNvSpPr>
            <a:spLocks noGrp="1" noChangeArrowheads="1"/>
          </p:cNvSpPr>
          <p:nvPr>
            <p:ph type="body" idx="1"/>
          </p:nvPr>
        </p:nvSpPr>
        <p:spPr>
          <a:xfrm>
            <a:off x="974726" y="4560890"/>
            <a:ext cx="5365750" cy="4321175"/>
          </a:xfrm>
          <a:noFill/>
          <a:ln/>
        </p:spPr>
        <p:txBody>
          <a:bodyPr/>
          <a:lstStyle/>
          <a:p>
            <a:pPr eaLnBrk="1" hangingPunct="1">
              <a:buFontTx/>
              <a:buChar char="•"/>
            </a:pPr>
            <a:r>
              <a:rPr lang="en-US" dirty="0" smtClean="0"/>
              <a:t>For logging, the amount of land disruption per unit of building material is high.  </a:t>
            </a:r>
          </a:p>
          <a:p>
            <a:pPr eaLnBrk="1" hangingPunct="1">
              <a:buFontTx/>
              <a:buChar char="•"/>
            </a:pPr>
            <a:r>
              <a:rPr lang="en-US" dirty="0" smtClean="0"/>
              <a:t>Even if land renewal is possible, the process is measured in generations rather than years.</a:t>
            </a:r>
          </a:p>
          <a:p>
            <a:pPr eaLnBrk="1" hangingPunct="1">
              <a:buFontTx/>
              <a:buChar char="•"/>
            </a:pPr>
            <a:r>
              <a:rPr lang="en-US" dirty="0" smtClean="0"/>
              <a:t>Common disasters from logging include stream damage from landslides and permanently damaged forests. </a:t>
            </a:r>
          </a:p>
          <a:p>
            <a:pPr eaLnBrk="1" hangingPunct="1">
              <a:buFontTx/>
              <a:buChar char="•"/>
            </a:pPr>
            <a:r>
              <a:rPr lang="en-US" dirty="0" smtClean="0"/>
              <a:t>Forests provide many ecological and physical functions including pollution absorption, climate regulation, soil production, watershed protection, carbon recycling, wildlife habitat, and human recreational activities.</a:t>
            </a:r>
          </a:p>
          <a:p>
            <a:pPr eaLnBrk="1" hangingPunct="1">
              <a:buFontTx/>
              <a:buChar char="•"/>
            </a:pPr>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252C2E-4257-BB49-88F7-9CCC30290452}" type="slidenum">
              <a:rPr lang="en-US" smtClean="0"/>
              <a:pPr/>
              <a:t>40</a:t>
            </a:fld>
            <a:endParaRPr lang="en-US"/>
          </a:p>
        </p:txBody>
      </p:sp>
    </p:spTree>
    <p:extLst>
      <p:ext uri="{BB962C8B-B14F-4D97-AF65-F5344CB8AC3E}">
        <p14:creationId xmlns:p14="http://schemas.microsoft.com/office/powerpoint/2010/main" val="4668471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ts val="0"/>
              </a:spcAft>
              <a:buClrTx/>
              <a:buSzTx/>
              <a:buFont typeface="Arial" charset="0"/>
              <a:buNone/>
              <a:tabLst/>
              <a:defRPr/>
            </a:pPr>
            <a:r>
              <a:rPr lang="en-US" sz="1200" b="1" u="none" dirty="0" smtClean="0">
                <a:solidFill>
                  <a:srgbClr val="000000"/>
                </a:solidFill>
              </a:rPr>
              <a:t>What does a concrete company get?</a:t>
            </a:r>
          </a:p>
          <a:p>
            <a:pPr marL="0" indent="0">
              <a:spcBef>
                <a:spcPts val="1200"/>
              </a:spcBef>
              <a:buFont typeface="Arial" charset="0"/>
              <a:buNone/>
            </a:pPr>
            <a:endParaRPr lang="en-US" sz="1200" u="none" dirty="0" smtClean="0">
              <a:solidFill>
                <a:srgbClr val="000000"/>
              </a:solidFill>
            </a:endParaRPr>
          </a:p>
          <a:p>
            <a:pPr marL="552450" indent="-552450">
              <a:spcBef>
                <a:spcPts val="1200"/>
              </a:spcBef>
              <a:buFont typeface="Arial" charset="0"/>
              <a:buAutoNum type="arabicPeriod"/>
            </a:pPr>
            <a:endParaRPr lang="en-US" sz="1200" u="none" dirty="0" smtClean="0">
              <a:solidFill>
                <a:srgbClr val="000000"/>
              </a:solidFill>
            </a:endParaRPr>
          </a:p>
          <a:p>
            <a:pPr marL="552450" indent="-552450">
              <a:spcBef>
                <a:spcPts val="1200"/>
              </a:spcBef>
              <a:buFont typeface="Arial" charset="0"/>
              <a:buAutoNum type="arabicPeriod"/>
            </a:pPr>
            <a:r>
              <a:rPr lang="en-US" sz="1200" u="none" dirty="0" smtClean="0">
                <a:solidFill>
                  <a:srgbClr val="000000"/>
                </a:solidFill>
              </a:rPr>
              <a:t>Tooling and training aiding the organization in stepping up on responsible sourcing where required</a:t>
            </a:r>
          </a:p>
          <a:p>
            <a:pPr marL="552450" indent="-552450">
              <a:spcBef>
                <a:spcPts val="1200"/>
              </a:spcBef>
              <a:buFont typeface="Arial" charset="0"/>
              <a:buAutoNum type="arabicPeriod"/>
            </a:pPr>
            <a:r>
              <a:rPr lang="en-US" sz="1200" u="none" dirty="0" smtClean="0">
                <a:solidFill>
                  <a:srgbClr val="000000"/>
                </a:solidFill>
              </a:rPr>
              <a:t>Dedicated training on responsible sourcing (expert)</a:t>
            </a:r>
          </a:p>
          <a:p>
            <a:pPr marL="552450" indent="-552450">
              <a:spcBef>
                <a:spcPts val="1200"/>
              </a:spcBef>
              <a:buFont typeface="Arial" charset="0"/>
              <a:buAutoNum type="arabicPeriod"/>
            </a:pPr>
            <a:r>
              <a:rPr lang="en-US" sz="1200" u="none" dirty="0" smtClean="0">
                <a:solidFill>
                  <a:srgbClr val="000000"/>
                </a:solidFill>
              </a:rPr>
              <a:t>(Part of) CSR report generated from assessment</a:t>
            </a:r>
          </a:p>
          <a:p>
            <a:pPr marL="552450" indent="-552450">
              <a:spcBef>
                <a:spcPts val="1200"/>
              </a:spcBef>
              <a:buFont typeface="Arial" charset="0"/>
              <a:buAutoNum type="arabicPeriod"/>
            </a:pPr>
            <a:r>
              <a:rPr lang="en-US" sz="1200" u="none" dirty="0" smtClean="0">
                <a:solidFill>
                  <a:srgbClr val="000000"/>
                </a:solidFill>
              </a:rPr>
              <a:t>Certificate</a:t>
            </a:r>
          </a:p>
          <a:p>
            <a:pPr marL="552450" indent="-552450">
              <a:spcBef>
                <a:spcPts val="1200"/>
              </a:spcBef>
              <a:buFont typeface="Arial" charset="0"/>
              <a:buAutoNum type="arabicPeriod"/>
            </a:pPr>
            <a:r>
              <a:rPr lang="en-US" sz="1200" u="none" dirty="0" smtClean="0">
                <a:solidFill>
                  <a:srgbClr val="000000"/>
                </a:solidFill>
              </a:rPr>
              <a:t>Additional credits in LEED/BREEAM/Etc. for its clients</a:t>
            </a:r>
          </a:p>
          <a:p>
            <a:pPr marL="552450" indent="-552450">
              <a:spcBef>
                <a:spcPts val="1200"/>
              </a:spcBef>
              <a:buFont typeface="Arial" charset="0"/>
              <a:buAutoNum type="arabicPeriod"/>
            </a:pPr>
            <a:r>
              <a:rPr lang="en-US" sz="1200" u="none" dirty="0" smtClean="0">
                <a:solidFill>
                  <a:srgbClr val="000000"/>
                </a:solidFill>
              </a:rPr>
              <a:t>Publicity for its sustainable achievements</a:t>
            </a:r>
          </a:p>
          <a:p>
            <a:pPr marL="552450" indent="-552450">
              <a:spcBef>
                <a:spcPts val="1200"/>
              </a:spcBef>
              <a:buFont typeface="Arial" charset="0"/>
              <a:buAutoNum type="arabicPeriod"/>
            </a:pPr>
            <a:r>
              <a:rPr lang="en-US" sz="1200" u="none" dirty="0" smtClean="0">
                <a:solidFill>
                  <a:srgbClr val="000000"/>
                </a:solidFill>
              </a:rPr>
              <a:t>More demand / reward for its sustainable efforts</a:t>
            </a:r>
            <a:endParaRPr lang="en-US" sz="1200" u="none" dirty="0" smtClean="0"/>
          </a:p>
          <a:p>
            <a:endParaRPr lang="en-US" dirty="0"/>
          </a:p>
        </p:txBody>
      </p:sp>
      <p:sp>
        <p:nvSpPr>
          <p:cNvPr id="4" name="Slide Number Placeholder 3"/>
          <p:cNvSpPr>
            <a:spLocks noGrp="1"/>
          </p:cNvSpPr>
          <p:nvPr>
            <p:ph type="sldNum" sz="quarter" idx="10"/>
          </p:nvPr>
        </p:nvSpPr>
        <p:spPr/>
        <p:txBody>
          <a:bodyPr/>
          <a:lstStyle/>
          <a:p>
            <a:fld id="{13252C2E-4257-BB49-88F7-9CCC30290452}" type="slidenum">
              <a:rPr lang="en-US" smtClean="0"/>
              <a:pPr/>
              <a:t>49</a:t>
            </a:fld>
            <a:endParaRPr lang="en-US"/>
          </a:p>
        </p:txBody>
      </p:sp>
    </p:spTree>
    <p:extLst>
      <p:ext uri="{BB962C8B-B14F-4D97-AF65-F5344CB8AC3E}">
        <p14:creationId xmlns:p14="http://schemas.microsoft.com/office/powerpoint/2010/main" val="676295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7550"/>
            <a:ext cx="4802188" cy="3600450"/>
          </a:xfrm>
          <a:ln/>
        </p:spPr>
      </p:sp>
      <p:sp>
        <p:nvSpPr>
          <p:cNvPr id="156675" name="Notes Placeholder 2"/>
          <p:cNvSpPr>
            <a:spLocks noGrp="1"/>
          </p:cNvSpPr>
          <p:nvPr>
            <p:ph type="body" idx="1"/>
          </p:nvPr>
        </p:nvSpPr>
        <p:spPr>
          <a:noFill/>
          <a:ln/>
        </p:spPr>
        <p:txBody>
          <a:bodyPr>
            <a:normAutofit lnSpcReduction="10000"/>
          </a:bodyPr>
          <a:lstStyle/>
          <a:p>
            <a:r>
              <a:rPr lang="en-US" dirty="0" smtClean="0"/>
              <a:t>Products sourced (extracted, manufactured, purchased) within 100 miles (160 km) of the project site valued at 200% of their base contributing cost</a:t>
            </a:r>
          </a:p>
          <a:p>
            <a:pPr marL="327025" lvl="1" indent="0">
              <a:buNone/>
            </a:pPr>
            <a:endParaRPr lang="en-US" dirty="0" smtClean="0"/>
          </a:p>
          <a:p>
            <a:pPr marL="327025" lvl="1" indent="0">
              <a:buNone/>
            </a:pPr>
            <a:r>
              <a:rPr lang="en-US" dirty="0" smtClean="0"/>
              <a:t>Structure and enclosure materials may not constitute more than 30% of the value of compliant building products</a:t>
            </a:r>
          </a:p>
          <a:p>
            <a:pPr marL="327025" lvl="1" indent="0">
              <a:buNone/>
            </a:pPr>
            <a:endParaRPr lang="en-US" dirty="0" smtClean="0"/>
          </a:p>
          <a:p>
            <a:pPr marL="327025" lvl="1" indent="0">
              <a:buNone/>
            </a:pPr>
            <a:r>
              <a:rPr lang="en-US" dirty="0" smtClean="0"/>
              <a:t>FINAL PRODUCT VALUE = </a:t>
            </a:r>
          </a:p>
          <a:p>
            <a:pPr marL="327025" lvl="1" indent="0">
              <a:buNone/>
            </a:pPr>
            <a:r>
              <a:rPr lang="en-US" dirty="0" smtClean="0"/>
              <a:t>(base product value x valuation factor based on attribute criteria)*(valuation factor based on </a:t>
            </a:r>
            <a:r>
              <a:rPr lang="en-US" b="1" dirty="0" smtClean="0"/>
              <a:t>location</a:t>
            </a:r>
            <a:r>
              <a:rPr lang="en-US" dirty="0" smtClean="0"/>
              <a:t>) </a:t>
            </a:r>
          </a:p>
          <a:p>
            <a:endParaRPr lang="en-US" dirty="0"/>
          </a:p>
        </p:txBody>
      </p:sp>
      <p:sp>
        <p:nvSpPr>
          <p:cNvPr id="156676" name="Slide Number Placeholder 3"/>
          <p:cNvSpPr>
            <a:spLocks noGrp="1"/>
          </p:cNvSpPr>
          <p:nvPr>
            <p:ph type="sldNum" sz="quarter" idx="5"/>
          </p:nvPr>
        </p:nvSpPr>
        <p:spPr>
          <a:noFill/>
        </p:spPr>
        <p:txBody>
          <a:bodyPr/>
          <a:lstStyle/>
          <a:p>
            <a:fld id="{D0F61E91-B65C-427D-8100-3D8784CA9CE0}" type="slidenum">
              <a:rPr lang="en-US" smtClean="0"/>
              <a:pPr/>
              <a:t>50</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1257300" y="717550"/>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a:bodyPr>
          <a:lstStyle/>
          <a:p>
            <a:pPr>
              <a:defRPr/>
            </a:pPr>
            <a:r>
              <a:rPr lang="en-US" dirty="0" smtClean="0"/>
              <a:t>Material Ingredient Reporting – 20% by Cost (1 point) 30% by Cost (2 Points) </a:t>
            </a:r>
          </a:p>
          <a:p>
            <a:pPr>
              <a:defRPr/>
            </a:pPr>
            <a:endParaRPr lang="en-US" dirty="0" smtClean="0"/>
          </a:p>
          <a:p>
            <a:pPr>
              <a:defRPr/>
            </a:pPr>
            <a:r>
              <a:rPr lang="en-US" dirty="0" smtClean="0"/>
              <a:t>To increase the use of products and materials with disclosed  chemical ingredient data</a:t>
            </a:r>
            <a:endParaRPr lang="en-US" dirty="0"/>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785285" indent="-302033" eaLnBrk="0" hangingPunct="0">
              <a:defRPr sz="2600">
                <a:solidFill>
                  <a:schemeClr val="tx1"/>
                </a:solidFill>
                <a:latin typeface="Arial" charset="0"/>
                <a:ea typeface="ＭＳ Ｐゴシック" charset="0"/>
              </a:defRPr>
            </a:lvl2pPr>
            <a:lvl3pPr marL="1208130" indent="-241626" eaLnBrk="0" hangingPunct="0">
              <a:defRPr sz="2600">
                <a:solidFill>
                  <a:schemeClr val="tx1"/>
                </a:solidFill>
                <a:latin typeface="Arial" charset="0"/>
                <a:ea typeface="ＭＳ Ｐゴシック" charset="0"/>
              </a:defRPr>
            </a:lvl3pPr>
            <a:lvl4pPr marL="1691383" indent="-241626" eaLnBrk="0" hangingPunct="0">
              <a:defRPr sz="2600">
                <a:solidFill>
                  <a:schemeClr val="tx1"/>
                </a:solidFill>
                <a:latin typeface="Arial" charset="0"/>
                <a:ea typeface="ＭＳ Ｐゴシック" charset="0"/>
              </a:defRPr>
            </a:lvl4pPr>
            <a:lvl5pPr marL="2174634" indent="-241626" eaLnBrk="0" hangingPunct="0">
              <a:defRPr sz="2600">
                <a:solidFill>
                  <a:schemeClr val="tx1"/>
                </a:solidFill>
                <a:latin typeface="Arial" charset="0"/>
                <a:ea typeface="ＭＳ Ｐゴシック" charset="0"/>
              </a:defRPr>
            </a:lvl5pPr>
            <a:lvl6pPr marL="2657886" indent="-241626" eaLnBrk="0" fontAlgn="base" hangingPunct="0">
              <a:spcBef>
                <a:spcPct val="0"/>
              </a:spcBef>
              <a:spcAft>
                <a:spcPct val="0"/>
              </a:spcAft>
              <a:defRPr sz="2600">
                <a:solidFill>
                  <a:schemeClr val="tx1"/>
                </a:solidFill>
                <a:latin typeface="Arial" charset="0"/>
                <a:ea typeface="ＭＳ Ｐゴシック" charset="0"/>
              </a:defRPr>
            </a:lvl6pPr>
            <a:lvl7pPr marL="3141137" indent="-241626" eaLnBrk="0" fontAlgn="base" hangingPunct="0">
              <a:spcBef>
                <a:spcPct val="0"/>
              </a:spcBef>
              <a:spcAft>
                <a:spcPct val="0"/>
              </a:spcAft>
              <a:defRPr sz="2600">
                <a:solidFill>
                  <a:schemeClr val="tx1"/>
                </a:solidFill>
                <a:latin typeface="Arial" charset="0"/>
                <a:ea typeface="ＭＳ Ｐゴシック" charset="0"/>
              </a:defRPr>
            </a:lvl7pPr>
            <a:lvl8pPr marL="3624389" indent="-241626" eaLnBrk="0" fontAlgn="base" hangingPunct="0">
              <a:spcBef>
                <a:spcPct val="0"/>
              </a:spcBef>
              <a:spcAft>
                <a:spcPct val="0"/>
              </a:spcAft>
              <a:defRPr sz="2600">
                <a:solidFill>
                  <a:schemeClr val="tx1"/>
                </a:solidFill>
                <a:latin typeface="Arial" charset="0"/>
                <a:ea typeface="ＭＳ Ｐゴシック" charset="0"/>
              </a:defRPr>
            </a:lvl8pPr>
            <a:lvl9pPr marL="4107642" indent="-24162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9D8530F-AAD9-7446-BFC9-94D0094716CB}" type="slidenum">
              <a:rPr lang="en-US" sz="1100">
                <a:latin typeface="Calibri" charset="0"/>
                <a:cs typeface="Arial" charset="0"/>
              </a:rPr>
              <a:pPr eaLnBrk="1" hangingPunct="1"/>
              <a:t>52</a:t>
            </a:fld>
            <a:endParaRPr lang="en-US" sz="1100" dirty="0">
              <a:latin typeface="Calibri" charset="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1257300" y="717550"/>
            <a:ext cx="4802188"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lnSpcReduction="10000"/>
          </a:bodyPr>
          <a:lstStyle/>
          <a:p>
            <a:pPr>
              <a:defRPr/>
            </a:pPr>
            <a:r>
              <a:rPr lang="en-US" dirty="0" smtClean="0"/>
              <a:t>Material Ingredient Reporting – 20% by Cost (1 point) 30% by Cost (2 Points) </a:t>
            </a:r>
          </a:p>
          <a:p>
            <a:pPr>
              <a:defRPr/>
            </a:pPr>
            <a:endParaRPr lang="en-US" dirty="0" smtClean="0"/>
          </a:p>
          <a:p>
            <a:pPr>
              <a:defRPr/>
            </a:pPr>
            <a:r>
              <a:rPr lang="en-US" dirty="0" smtClean="0"/>
              <a:t>To increase the use of products and materials with disclosed  chemical ingredient data</a:t>
            </a:r>
          </a:p>
          <a:p>
            <a:pPr>
              <a:defRPr/>
            </a:pPr>
            <a:endParaRPr lang="en-US" dirty="0" smtClean="0"/>
          </a:p>
          <a:p>
            <a:r>
              <a:rPr lang="en-US" sz="1100" dirty="0"/>
              <a:t>Project Team: Use building products that are sourced from product manufacturers who procure raw materials from suppliers meeting criteria below for at least 25%, by cost, of the total value of permanently installed products in the project. </a:t>
            </a:r>
          </a:p>
          <a:p>
            <a:r>
              <a:rPr lang="en-US" sz="1100" dirty="0"/>
              <a:t>Manufacturers: Engage in validated and robust safety, health, hazard, and risk programs. Document at least 99% by weight of the ingredients used to make the building product or building material are sourced from companies with independent third party verification of the following along the manufacturer supply chain: </a:t>
            </a:r>
          </a:p>
          <a:p>
            <a:r>
              <a:rPr lang="en-US" sz="1100" dirty="0"/>
              <a:t>o Processes are in place to communicate and transparently prioritize chemical ingredients along the supply chain according to available hazard, exposure and use information to identify those that require more detailed evaluation </a:t>
            </a:r>
          </a:p>
          <a:p>
            <a:r>
              <a:rPr lang="en-US" sz="1100" dirty="0"/>
              <a:t>o Processes are in place to identify, document, and communicate information on health, safety and environmental characteristics of chemical ingredients </a:t>
            </a:r>
          </a:p>
          <a:p>
            <a:r>
              <a:rPr lang="en-US" sz="1100" dirty="0"/>
              <a:t>o Processes are in place to implement measures to manage the health, safety and environmental hazard and risk of chemical ingredients </a:t>
            </a:r>
          </a:p>
          <a:p>
            <a:pPr marL="171438" indent="-171438">
              <a:buFontTx/>
              <a:buChar char="•"/>
            </a:pPr>
            <a:r>
              <a:rPr lang="en-US" sz="1100" dirty="0"/>
              <a:t>Processes are in place to optimize health, safety and environmental impacts when designing and improving chemical ingredients </a:t>
            </a:r>
          </a:p>
          <a:p>
            <a:r>
              <a:rPr lang="en-US" sz="1100" dirty="0"/>
              <a:t>Processes are in place to communicate, receive and evaluate chemical ingredient safety and stewardship information along the supply chain </a:t>
            </a:r>
          </a:p>
          <a:p>
            <a:r>
              <a:rPr lang="en-US" sz="1100" dirty="0"/>
              <a:t>o Safety and stewardship information about the chemical ingredients is publicly available from all points along the supply chain </a:t>
            </a:r>
          </a:p>
          <a:p>
            <a:r>
              <a:rPr lang="en-US" sz="1100" dirty="0"/>
              <a:t>Options 2 and 3 can be combined to reach 25%, by cost, of the total value of permanently installed products in the project for a total of 1 point. Products can only contribute to one option. </a:t>
            </a:r>
          </a:p>
          <a:p>
            <a:pPr>
              <a:defRPr/>
            </a:pPr>
            <a:endParaRPr lang="en-US" dirty="0"/>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charset="0"/>
                <a:cs typeface="ＭＳ Ｐゴシック" charset="0"/>
              </a:defRPr>
            </a:lvl1pPr>
            <a:lvl2pPr marL="785285" indent="-302033" eaLnBrk="0" hangingPunct="0">
              <a:defRPr sz="2600">
                <a:solidFill>
                  <a:schemeClr val="tx1"/>
                </a:solidFill>
                <a:latin typeface="Arial" charset="0"/>
                <a:ea typeface="ＭＳ Ｐゴシック" charset="0"/>
              </a:defRPr>
            </a:lvl2pPr>
            <a:lvl3pPr marL="1208130" indent="-241626" eaLnBrk="0" hangingPunct="0">
              <a:defRPr sz="2600">
                <a:solidFill>
                  <a:schemeClr val="tx1"/>
                </a:solidFill>
                <a:latin typeface="Arial" charset="0"/>
                <a:ea typeface="ＭＳ Ｐゴシック" charset="0"/>
              </a:defRPr>
            </a:lvl3pPr>
            <a:lvl4pPr marL="1691383" indent="-241626" eaLnBrk="0" hangingPunct="0">
              <a:defRPr sz="2600">
                <a:solidFill>
                  <a:schemeClr val="tx1"/>
                </a:solidFill>
                <a:latin typeface="Arial" charset="0"/>
                <a:ea typeface="ＭＳ Ｐゴシック" charset="0"/>
              </a:defRPr>
            </a:lvl4pPr>
            <a:lvl5pPr marL="2174634" indent="-241626" eaLnBrk="0" hangingPunct="0">
              <a:defRPr sz="2600">
                <a:solidFill>
                  <a:schemeClr val="tx1"/>
                </a:solidFill>
                <a:latin typeface="Arial" charset="0"/>
                <a:ea typeface="ＭＳ Ｐゴシック" charset="0"/>
              </a:defRPr>
            </a:lvl5pPr>
            <a:lvl6pPr marL="2657886" indent="-241626" eaLnBrk="0" fontAlgn="base" hangingPunct="0">
              <a:spcBef>
                <a:spcPct val="0"/>
              </a:spcBef>
              <a:spcAft>
                <a:spcPct val="0"/>
              </a:spcAft>
              <a:defRPr sz="2600">
                <a:solidFill>
                  <a:schemeClr val="tx1"/>
                </a:solidFill>
                <a:latin typeface="Arial" charset="0"/>
                <a:ea typeface="ＭＳ Ｐゴシック" charset="0"/>
              </a:defRPr>
            </a:lvl6pPr>
            <a:lvl7pPr marL="3141137" indent="-241626" eaLnBrk="0" fontAlgn="base" hangingPunct="0">
              <a:spcBef>
                <a:spcPct val="0"/>
              </a:spcBef>
              <a:spcAft>
                <a:spcPct val="0"/>
              </a:spcAft>
              <a:defRPr sz="2600">
                <a:solidFill>
                  <a:schemeClr val="tx1"/>
                </a:solidFill>
                <a:latin typeface="Arial" charset="0"/>
                <a:ea typeface="ＭＳ Ｐゴシック" charset="0"/>
              </a:defRPr>
            </a:lvl7pPr>
            <a:lvl8pPr marL="3624389" indent="-241626" eaLnBrk="0" fontAlgn="base" hangingPunct="0">
              <a:spcBef>
                <a:spcPct val="0"/>
              </a:spcBef>
              <a:spcAft>
                <a:spcPct val="0"/>
              </a:spcAft>
              <a:defRPr sz="2600">
                <a:solidFill>
                  <a:schemeClr val="tx1"/>
                </a:solidFill>
                <a:latin typeface="Arial" charset="0"/>
                <a:ea typeface="ＭＳ Ｐゴシック" charset="0"/>
              </a:defRPr>
            </a:lvl8pPr>
            <a:lvl9pPr marL="4107642" indent="-241626" eaLnBrk="0" fontAlgn="base" hangingPunct="0">
              <a:spcBef>
                <a:spcPct val="0"/>
              </a:spcBef>
              <a:spcAft>
                <a:spcPct val="0"/>
              </a:spcAft>
              <a:defRPr sz="2600">
                <a:solidFill>
                  <a:schemeClr val="tx1"/>
                </a:solidFill>
                <a:latin typeface="Arial" charset="0"/>
                <a:ea typeface="ＭＳ Ｐゴシック" charset="0"/>
              </a:defRPr>
            </a:lvl9pPr>
          </a:lstStyle>
          <a:p>
            <a:pPr eaLnBrk="1" hangingPunct="1"/>
            <a:fld id="{49D8530F-AAD9-7446-BFC9-94D0094716CB}" type="slidenum">
              <a:rPr lang="en-US" sz="1100">
                <a:latin typeface="Calibri" charset="0"/>
                <a:cs typeface="Arial" charset="0"/>
              </a:rPr>
              <a:pPr eaLnBrk="1" hangingPunct="1"/>
              <a:t>53</a:t>
            </a:fld>
            <a:endParaRPr lang="en-US" sz="1100" dirty="0">
              <a:latin typeface="Calibri"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xfrm>
            <a:off x="1257300" y="717550"/>
            <a:ext cx="4802188" cy="3600450"/>
          </a:xfrm>
          <a:ln/>
        </p:spPr>
      </p:sp>
      <p:sp>
        <p:nvSpPr>
          <p:cNvPr id="156675" name="Notes Placeholder 2"/>
          <p:cNvSpPr>
            <a:spLocks noGrp="1"/>
          </p:cNvSpPr>
          <p:nvPr>
            <p:ph type="body" idx="1"/>
          </p:nvPr>
        </p:nvSpPr>
        <p:spPr>
          <a:noFill/>
          <a:ln/>
        </p:spPr>
        <p:txBody>
          <a:bodyPr>
            <a:normAutofit lnSpcReduction="10000"/>
          </a:bodyPr>
          <a:lstStyle/>
          <a:p>
            <a:r>
              <a:rPr lang="en-US" dirty="0" smtClean="0"/>
              <a:t>Products sourced (extracted, manufactured, purchased) within 100 miles (160 km) of the project site valued at 200% of their base contributing cost</a:t>
            </a:r>
          </a:p>
          <a:p>
            <a:pPr marL="327025" lvl="1" indent="0">
              <a:buNone/>
            </a:pPr>
            <a:endParaRPr lang="en-US" dirty="0" smtClean="0"/>
          </a:p>
          <a:p>
            <a:pPr marL="327025" lvl="1" indent="0">
              <a:buNone/>
            </a:pPr>
            <a:r>
              <a:rPr lang="en-US" dirty="0" smtClean="0"/>
              <a:t>Structure and enclosure materials may not constitute more than 30% of the value of compliant building products</a:t>
            </a:r>
          </a:p>
          <a:p>
            <a:pPr marL="327025" lvl="1" indent="0">
              <a:buNone/>
            </a:pPr>
            <a:endParaRPr lang="en-US" dirty="0" smtClean="0"/>
          </a:p>
          <a:p>
            <a:pPr marL="327025" lvl="1" indent="0">
              <a:buNone/>
            </a:pPr>
            <a:r>
              <a:rPr lang="en-US" dirty="0" smtClean="0"/>
              <a:t>FINAL PRODUCT VALUE = </a:t>
            </a:r>
          </a:p>
          <a:p>
            <a:pPr marL="327025" lvl="1" indent="0">
              <a:buNone/>
            </a:pPr>
            <a:r>
              <a:rPr lang="en-US" dirty="0" smtClean="0"/>
              <a:t>(base product value x valuation factor based on attribute criteria)*(valuation factor based on </a:t>
            </a:r>
            <a:r>
              <a:rPr lang="en-US" b="1" dirty="0" smtClean="0"/>
              <a:t>location</a:t>
            </a:r>
            <a:r>
              <a:rPr lang="en-US" dirty="0" smtClean="0"/>
              <a:t>) </a:t>
            </a:r>
          </a:p>
          <a:p>
            <a:endParaRPr lang="en-US" dirty="0"/>
          </a:p>
        </p:txBody>
      </p:sp>
      <p:sp>
        <p:nvSpPr>
          <p:cNvPr id="156676" name="Slide Number Placeholder 3"/>
          <p:cNvSpPr>
            <a:spLocks noGrp="1"/>
          </p:cNvSpPr>
          <p:nvPr>
            <p:ph type="sldNum" sz="quarter" idx="5"/>
          </p:nvPr>
        </p:nvSpPr>
        <p:spPr>
          <a:noFill/>
        </p:spPr>
        <p:txBody>
          <a:bodyPr/>
          <a:lstStyle/>
          <a:p>
            <a:fld id="{D0F61E91-B65C-427D-8100-3D8784CA9CE0}" type="slidenum">
              <a:rPr lang="en-US" smtClean="0"/>
              <a:pPr/>
              <a:t>60</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sz="1300" dirty="0" smtClean="0"/>
              <a:t>Environmental life cycle assessment (LCA) is the investigation and valuation of the environmental impacts of a given product, process or service.</a:t>
            </a:r>
          </a:p>
          <a:p>
            <a:r>
              <a:rPr lang="en-US" dirty="0" smtClean="0">
                <a:latin typeface="Arial" pitchFamily="34" charset="0"/>
                <a:cs typeface="Arial" pitchFamily="34" charset="0"/>
              </a:rPr>
              <a:t>LCA evaluates all stages of a product’s life and considers each stage interdependent, meaning that one operation leads to the next. Later</a:t>
            </a:r>
            <a:r>
              <a:rPr lang="en-US" baseline="0" dirty="0" smtClean="0">
                <a:latin typeface="Arial" pitchFamily="34" charset="0"/>
                <a:cs typeface="Arial" pitchFamily="34" charset="0"/>
              </a:rPr>
              <a:t> on today I’m going to give a much more detailed explanation of LCA. It is simply investigating and putting a value on environmental impacts. </a:t>
            </a:r>
          </a:p>
          <a:p>
            <a:r>
              <a:rPr lang="en-US" baseline="0" dirty="0" smtClean="0">
                <a:latin typeface="Arial" pitchFamily="34" charset="0"/>
                <a:cs typeface="Arial" pitchFamily="34" charset="0"/>
              </a:rPr>
              <a:t>But before we get into the process of conducting Life Cycle Assessment, I would like to explain what environmental impacts are.</a:t>
            </a:r>
            <a:endParaRPr lang="en-US" dirty="0"/>
          </a:p>
        </p:txBody>
      </p:sp>
      <p:sp>
        <p:nvSpPr>
          <p:cNvPr id="4" name="Slide Number Placeholder 3"/>
          <p:cNvSpPr>
            <a:spLocks noGrp="1"/>
          </p:cNvSpPr>
          <p:nvPr>
            <p:ph type="sldNum" sz="quarter" idx="10"/>
          </p:nvPr>
        </p:nvSpPr>
        <p:spPr/>
        <p:txBody>
          <a:bodyPr/>
          <a:lstStyle/>
          <a:p>
            <a:fld id="{F3212F25-F1D7-4183-8F23-C38D18056875}"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85372" indent="-302066">
              <a:defRPr sz="2500">
                <a:solidFill>
                  <a:schemeClr val="tx1"/>
                </a:solidFill>
                <a:latin typeface="Calibri" charset="0"/>
                <a:ea typeface="ＭＳ Ｐゴシック" charset="0"/>
              </a:defRPr>
            </a:lvl2pPr>
            <a:lvl3pPr marL="1208265" indent="-241653">
              <a:defRPr sz="2500">
                <a:solidFill>
                  <a:schemeClr val="tx1"/>
                </a:solidFill>
                <a:latin typeface="Calibri" charset="0"/>
                <a:ea typeface="ＭＳ Ｐゴシック" charset="0"/>
              </a:defRPr>
            </a:lvl3pPr>
            <a:lvl4pPr marL="1691571" indent="-241653">
              <a:defRPr sz="2500">
                <a:solidFill>
                  <a:schemeClr val="tx1"/>
                </a:solidFill>
                <a:latin typeface="Calibri" charset="0"/>
                <a:ea typeface="ＭＳ Ｐゴシック" charset="0"/>
              </a:defRPr>
            </a:lvl4pPr>
            <a:lvl5pPr marL="2174878" indent="-241653">
              <a:defRPr sz="2500">
                <a:solidFill>
                  <a:schemeClr val="tx1"/>
                </a:solidFill>
                <a:latin typeface="Calibri" charset="0"/>
                <a:ea typeface="ＭＳ Ｐゴシック" charset="0"/>
              </a:defRPr>
            </a:lvl5pPr>
            <a:lvl6pPr marL="2658184" indent="-241653" eaLnBrk="0" fontAlgn="base" hangingPunct="0">
              <a:spcBef>
                <a:spcPct val="0"/>
              </a:spcBef>
              <a:spcAft>
                <a:spcPct val="0"/>
              </a:spcAft>
              <a:defRPr sz="2500">
                <a:solidFill>
                  <a:schemeClr val="tx1"/>
                </a:solidFill>
                <a:latin typeface="Calibri" charset="0"/>
                <a:ea typeface="ＭＳ Ｐゴシック" charset="0"/>
              </a:defRPr>
            </a:lvl6pPr>
            <a:lvl7pPr marL="3141490" indent="-241653" eaLnBrk="0" fontAlgn="base" hangingPunct="0">
              <a:spcBef>
                <a:spcPct val="0"/>
              </a:spcBef>
              <a:spcAft>
                <a:spcPct val="0"/>
              </a:spcAft>
              <a:defRPr sz="2500">
                <a:solidFill>
                  <a:schemeClr val="tx1"/>
                </a:solidFill>
                <a:latin typeface="Calibri" charset="0"/>
                <a:ea typeface="ＭＳ Ｐゴシック" charset="0"/>
              </a:defRPr>
            </a:lvl7pPr>
            <a:lvl8pPr marL="3624796" indent="-241653" eaLnBrk="0" fontAlgn="base" hangingPunct="0">
              <a:spcBef>
                <a:spcPct val="0"/>
              </a:spcBef>
              <a:spcAft>
                <a:spcPct val="0"/>
              </a:spcAft>
              <a:defRPr sz="2500">
                <a:solidFill>
                  <a:schemeClr val="tx1"/>
                </a:solidFill>
                <a:latin typeface="Calibri" charset="0"/>
                <a:ea typeface="ＭＳ Ｐゴシック" charset="0"/>
              </a:defRPr>
            </a:lvl8pPr>
            <a:lvl9pPr marL="4108102" indent="-241653" eaLnBrk="0" fontAlgn="base" hangingPunct="0">
              <a:spcBef>
                <a:spcPct val="0"/>
              </a:spcBef>
              <a:spcAft>
                <a:spcPct val="0"/>
              </a:spcAft>
              <a:defRPr sz="2500">
                <a:solidFill>
                  <a:schemeClr val="tx1"/>
                </a:solidFill>
                <a:latin typeface="Calibri" charset="0"/>
                <a:ea typeface="ＭＳ Ｐゴシック" charset="0"/>
              </a:defRPr>
            </a:lvl9pPr>
          </a:lstStyle>
          <a:p>
            <a:fld id="{E7823F0B-39E1-E848-BE82-B0245C13C222}" type="slidenum">
              <a:rPr lang="en-US" sz="1300"/>
              <a:pPr/>
              <a:t>66</a:t>
            </a:fld>
            <a:endParaRPr lang="en-US" sz="13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rPr>
              <a:t>Ecobuilding Pulse reported on the growing number of architecture and engineering firms requiring Environmental Product Declarations (EPDs) and/or Health Product Declarations (HPDs) from building product manufacturers. These firms including some of the largest in the US – Perkins+Will, HDR and GGLO -  are establishing formal policies regarding material transparency and are collecting data on what goes into a building product. </a:t>
            </a:r>
          </a:p>
          <a:p>
            <a:pPr eaLnBrk="1" hangingPunct="1"/>
            <a:r>
              <a:rPr lang="en-US">
                <a:latin typeface="Calibri" charset="0"/>
              </a:rPr>
              <a:t>Beck†Architecture</a:t>
            </a:r>
          </a:p>
          <a:p>
            <a:pPr eaLnBrk="1" hangingPunct="1"/>
            <a:r>
              <a:rPr lang="en-US">
                <a:latin typeface="Calibri" charset="0"/>
              </a:rPr>
              <a:t>Boora†Architects</a:t>
            </a:r>
          </a:p>
          <a:p>
            <a:pPr eaLnBrk="1" hangingPunct="1"/>
            <a:r>
              <a:rPr lang="en-US">
                <a:latin typeface="Calibri" charset="0"/>
              </a:rPr>
              <a:t>Cannon†Design</a:t>
            </a:r>
          </a:p>
          <a:p>
            <a:pPr eaLnBrk="1" hangingPunct="1"/>
            <a:r>
              <a:rPr lang="en-US">
                <a:latin typeface="Calibri" charset="0"/>
              </a:rPr>
              <a:t>EHDD</a:t>
            </a:r>
          </a:p>
          <a:p>
            <a:pPr eaLnBrk="1" hangingPunct="1"/>
            <a:r>
              <a:rPr lang="en-US">
                <a:latin typeface="Calibri" charset="0"/>
              </a:rPr>
              <a:t>FXFOWLE</a:t>
            </a:r>
          </a:p>
          <a:p>
            <a:pPr eaLnBrk="1" hangingPunct="1"/>
            <a:r>
              <a:rPr lang="en-US">
                <a:latin typeface="Calibri" charset="0"/>
              </a:rPr>
              <a:t>GGLO</a:t>
            </a:r>
          </a:p>
          <a:p>
            <a:pPr eaLnBrk="1" hangingPunct="1"/>
            <a:r>
              <a:rPr lang="en-US">
                <a:latin typeface="Calibri" charset="0"/>
              </a:rPr>
              <a:t>Harley†Ellis†Devereaux</a:t>
            </a:r>
          </a:p>
          <a:p>
            <a:pPr eaLnBrk="1" hangingPunct="1"/>
            <a:r>
              <a:rPr lang="en-US">
                <a:latin typeface="Calibri" charset="0"/>
              </a:rPr>
              <a:t>HDR</a:t>
            </a:r>
          </a:p>
          <a:p>
            <a:pPr eaLnBrk="1" hangingPunct="1"/>
            <a:r>
              <a:rPr lang="en-US">
                <a:latin typeface="Calibri" charset="0"/>
              </a:rPr>
              <a:t>HKS</a:t>
            </a:r>
          </a:p>
          <a:p>
            <a:pPr eaLnBrk="1" hangingPunct="1"/>
            <a:r>
              <a:rPr lang="en-US">
                <a:latin typeface="Calibri" charset="0"/>
              </a:rPr>
              <a:t>KMD†Architects</a:t>
            </a:r>
          </a:p>
          <a:p>
            <a:pPr eaLnBrk="1" hangingPunct="1"/>
            <a:r>
              <a:rPr lang="en-US">
                <a:latin typeface="Calibri" charset="0"/>
              </a:rPr>
              <a:t>Lake¸†Flato†Architects</a:t>
            </a:r>
          </a:p>
          <a:p>
            <a:pPr eaLnBrk="1" hangingPunct="1"/>
            <a:r>
              <a:rPr lang="en-US">
                <a:latin typeface="Calibri" charset="0"/>
              </a:rPr>
              <a:t>Lord¨†Aeck†¶†Sargent</a:t>
            </a:r>
          </a:p>
          <a:p>
            <a:pPr eaLnBrk="1" hangingPunct="1"/>
            <a:r>
              <a:rPr lang="en-US">
                <a:latin typeface="Calibri" charset="0"/>
              </a:rPr>
              <a:t>Mahlum</a:t>
            </a:r>
          </a:p>
          <a:p>
            <a:pPr eaLnBrk="1" hangingPunct="1"/>
            <a:r>
              <a:rPr lang="en-US">
                <a:latin typeface="Calibri" charset="0"/>
              </a:rPr>
              <a:t>Miller†Hull</a:t>
            </a:r>
          </a:p>
          <a:p>
            <a:pPr eaLnBrk="1" hangingPunct="1"/>
            <a:r>
              <a:rPr lang="en-US">
                <a:latin typeface="Calibri" charset="0"/>
              </a:rPr>
              <a:t>Perkins´Will</a:t>
            </a:r>
          </a:p>
          <a:p>
            <a:pPr eaLnBrk="1" hangingPunct="1"/>
            <a:r>
              <a:rPr lang="en-US">
                <a:latin typeface="Calibri" charset="0"/>
              </a:rPr>
              <a:t>RTKL</a:t>
            </a:r>
          </a:p>
          <a:p>
            <a:pPr eaLnBrk="1" hangingPunct="1"/>
            <a:r>
              <a:rPr lang="en-US">
                <a:latin typeface="Calibri" charset="0"/>
              </a:rPr>
              <a:t>SHW†Group</a:t>
            </a:r>
          </a:p>
          <a:p>
            <a:pPr eaLnBrk="1" hangingPunct="1"/>
            <a:r>
              <a:rPr lang="en-US">
                <a:latin typeface="Calibri" charset="0"/>
              </a:rPr>
              <a:t>Siegel†¶†Strain†Architects</a:t>
            </a:r>
          </a:p>
          <a:p>
            <a:pPr eaLnBrk="1" hangingPunct="1"/>
            <a:r>
              <a:rPr lang="en-US">
                <a:latin typeface="Calibri" charset="0"/>
              </a:rPr>
              <a:t>SmithGroupJJR</a:t>
            </a:r>
          </a:p>
          <a:p>
            <a:pPr eaLnBrk="1" hangingPunct="1"/>
            <a:r>
              <a:rPr lang="en-US">
                <a:latin typeface="Calibri" charset="0"/>
              </a:rPr>
              <a:t>Solomon†Cordwell†Buenz†Architecture</a:t>
            </a:r>
          </a:p>
          <a:p>
            <a:pPr eaLnBrk="1" hangingPunct="1"/>
            <a:r>
              <a:rPr lang="en-US">
                <a:latin typeface="Calibri" charset="0"/>
              </a:rPr>
              <a:t>Tsoi†Kobus†¶†Associates</a:t>
            </a:r>
          </a:p>
          <a:p>
            <a:pPr eaLnBrk="1" hangingPunct="1"/>
            <a:r>
              <a:rPr lang="en-US">
                <a:latin typeface="Calibri" charset="0"/>
              </a:rPr>
              <a:t>Wight†¶†Company</a:t>
            </a:r>
          </a:p>
          <a:p>
            <a:pPr eaLnBrk="1" hangingPunct="1"/>
            <a:r>
              <a:rPr lang="en-US">
                <a:latin typeface="Calibri" charset="0"/>
              </a:rPr>
              <a:t>WRNS†Studio</a:t>
            </a:r>
          </a:p>
          <a:p>
            <a:pPr eaLnBrk="1" hangingPunct="1"/>
            <a:r>
              <a:rPr lang="en-US">
                <a:latin typeface="Calibri" charset="0"/>
              </a:rPr>
              <a:t>Yost†Grube†Hall†Architecture</a:t>
            </a: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85372" indent="-302066">
              <a:defRPr sz="2500">
                <a:solidFill>
                  <a:schemeClr val="tx1"/>
                </a:solidFill>
                <a:latin typeface="Calibri" charset="0"/>
                <a:ea typeface="ＭＳ Ｐゴシック" charset="0"/>
              </a:defRPr>
            </a:lvl2pPr>
            <a:lvl3pPr marL="1208265" indent="-241653">
              <a:defRPr sz="2500">
                <a:solidFill>
                  <a:schemeClr val="tx1"/>
                </a:solidFill>
                <a:latin typeface="Calibri" charset="0"/>
                <a:ea typeface="ＭＳ Ｐゴシック" charset="0"/>
              </a:defRPr>
            </a:lvl3pPr>
            <a:lvl4pPr marL="1691571" indent="-241653">
              <a:defRPr sz="2500">
                <a:solidFill>
                  <a:schemeClr val="tx1"/>
                </a:solidFill>
                <a:latin typeface="Calibri" charset="0"/>
                <a:ea typeface="ＭＳ Ｐゴシック" charset="0"/>
              </a:defRPr>
            </a:lvl4pPr>
            <a:lvl5pPr marL="2174878" indent="-241653">
              <a:defRPr sz="2500">
                <a:solidFill>
                  <a:schemeClr val="tx1"/>
                </a:solidFill>
                <a:latin typeface="Calibri" charset="0"/>
                <a:ea typeface="ＭＳ Ｐゴシック" charset="0"/>
              </a:defRPr>
            </a:lvl5pPr>
            <a:lvl6pPr marL="2658184" indent="-241653" eaLnBrk="0" fontAlgn="base" hangingPunct="0">
              <a:spcBef>
                <a:spcPct val="0"/>
              </a:spcBef>
              <a:spcAft>
                <a:spcPct val="0"/>
              </a:spcAft>
              <a:defRPr sz="2500">
                <a:solidFill>
                  <a:schemeClr val="tx1"/>
                </a:solidFill>
                <a:latin typeface="Calibri" charset="0"/>
                <a:ea typeface="ＭＳ Ｐゴシック" charset="0"/>
              </a:defRPr>
            </a:lvl6pPr>
            <a:lvl7pPr marL="3141490" indent="-241653" eaLnBrk="0" fontAlgn="base" hangingPunct="0">
              <a:spcBef>
                <a:spcPct val="0"/>
              </a:spcBef>
              <a:spcAft>
                <a:spcPct val="0"/>
              </a:spcAft>
              <a:defRPr sz="2500">
                <a:solidFill>
                  <a:schemeClr val="tx1"/>
                </a:solidFill>
                <a:latin typeface="Calibri" charset="0"/>
                <a:ea typeface="ＭＳ Ｐゴシック" charset="0"/>
              </a:defRPr>
            </a:lvl7pPr>
            <a:lvl8pPr marL="3624796" indent="-241653" eaLnBrk="0" fontAlgn="base" hangingPunct="0">
              <a:spcBef>
                <a:spcPct val="0"/>
              </a:spcBef>
              <a:spcAft>
                <a:spcPct val="0"/>
              </a:spcAft>
              <a:defRPr sz="2500">
                <a:solidFill>
                  <a:schemeClr val="tx1"/>
                </a:solidFill>
                <a:latin typeface="Calibri" charset="0"/>
                <a:ea typeface="ＭＳ Ｐゴシック" charset="0"/>
              </a:defRPr>
            </a:lvl8pPr>
            <a:lvl9pPr marL="4108102" indent="-241653" eaLnBrk="0" fontAlgn="base" hangingPunct="0">
              <a:spcBef>
                <a:spcPct val="0"/>
              </a:spcBef>
              <a:spcAft>
                <a:spcPct val="0"/>
              </a:spcAft>
              <a:defRPr sz="2500">
                <a:solidFill>
                  <a:schemeClr val="tx1"/>
                </a:solidFill>
                <a:latin typeface="Calibri" charset="0"/>
                <a:ea typeface="ＭＳ Ｐゴシック" charset="0"/>
              </a:defRPr>
            </a:lvl9pPr>
          </a:lstStyle>
          <a:p>
            <a:fld id="{D3AE9342-FE08-694A-A480-C32071BD86A0}" type="slidenum">
              <a:rPr lang="en-US" sz="1300"/>
              <a:pPr/>
              <a:t>67</a:t>
            </a:fld>
            <a:endParaRPr lang="en-US" sz="13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tr-TR">
              <a:latin typeface="Calibri" charset="0"/>
            </a:endParaRPr>
          </a:p>
        </p:txBody>
      </p:sp>
      <p:sp>
        <p:nvSpPr>
          <p:cNvPr id="10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Calibri" charset="0"/>
                <a:ea typeface="ＭＳ Ｐゴシック" charset="0"/>
                <a:cs typeface="ＭＳ Ｐゴシック" charset="0"/>
              </a:defRPr>
            </a:lvl1pPr>
            <a:lvl2pPr marL="785372" indent="-302066">
              <a:defRPr sz="2500">
                <a:solidFill>
                  <a:schemeClr val="tx1"/>
                </a:solidFill>
                <a:latin typeface="Calibri" charset="0"/>
                <a:ea typeface="ＭＳ Ｐゴシック" charset="0"/>
              </a:defRPr>
            </a:lvl2pPr>
            <a:lvl3pPr marL="1208265" indent="-241653">
              <a:defRPr sz="2500">
                <a:solidFill>
                  <a:schemeClr val="tx1"/>
                </a:solidFill>
                <a:latin typeface="Calibri" charset="0"/>
                <a:ea typeface="ＭＳ Ｐゴシック" charset="0"/>
              </a:defRPr>
            </a:lvl3pPr>
            <a:lvl4pPr marL="1691571" indent="-241653">
              <a:defRPr sz="2500">
                <a:solidFill>
                  <a:schemeClr val="tx1"/>
                </a:solidFill>
                <a:latin typeface="Calibri" charset="0"/>
                <a:ea typeface="ＭＳ Ｐゴシック" charset="0"/>
              </a:defRPr>
            </a:lvl4pPr>
            <a:lvl5pPr marL="2174878" indent="-241653">
              <a:defRPr sz="2500">
                <a:solidFill>
                  <a:schemeClr val="tx1"/>
                </a:solidFill>
                <a:latin typeface="Calibri" charset="0"/>
                <a:ea typeface="ＭＳ Ｐゴシック" charset="0"/>
              </a:defRPr>
            </a:lvl5pPr>
            <a:lvl6pPr marL="2658184" indent="-241653" eaLnBrk="0" fontAlgn="base" hangingPunct="0">
              <a:spcBef>
                <a:spcPct val="0"/>
              </a:spcBef>
              <a:spcAft>
                <a:spcPct val="0"/>
              </a:spcAft>
              <a:defRPr sz="2500">
                <a:solidFill>
                  <a:schemeClr val="tx1"/>
                </a:solidFill>
                <a:latin typeface="Calibri" charset="0"/>
                <a:ea typeface="ＭＳ Ｐゴシック" charset="0"/>
              </a:defRPr>
            </a:lvl6pPr>
            <a:lvl7pPr marL="3141490" indent="-241653" eaLnBrk="0" fontAlgn="base" hangingPunct="0">
              <a:spcBef>
                <a:spcPct val="0"/>
              </a:spcBef>
              <a:spcAft>
                <a:spcPct val="0"/>
              </a:spcAft>
              <a:defRPr sz="2500">
                <a:solidFill>
                  <a:schemeClr val="tx1"/>
                </a:solidFill>
                <a:latin typeface="Calibri" charset="0"/>
                <a:ea typeface="ＭＳ Ｐゴシック" charset="0"/>
              </a:defRPr>
            </a:lvl7pPr>
            <a:lvl8pPr marL="3624796" indent="-241653" eaLnBrk="0" fontAlgn="base" hangingPunct="0">
              <a:spcBef>
                <a:spcPct val="0"/>
              </a:spcBef>
              <a:spcAft>
                <a:spcPct val="0"/>
              </a:spcAft>
              <a:defRPr sz="2500">
                <a:solidFill>
                  <a:schemeClr val="tx1"/>
                </a:solidFill>
                <a:latin typeface="Calibri" charset="0"/>
                <a:ea typeface="ＭＳ Ｐゴシック" charset="0"/>
              </a:defRPr>
            </a:lvl8pPr>
            <a:lvl9pPr marL="4108102" indent="-241653" eaLnBrk="0" fontAlgn="base" hangingPunct="0">
              <a:spcBef>
                <a:spcPct val="0"/>
              </a:spcBef>
              <a:spcAft>
                <a:spcPct val="0"/>
              </a:spcAft>
              <a:defRPr sz="2500">
                <a:solidFill>
                  <a:schemeClr val="tx1"/>
                </a:solidFill>
                <a:latin typeface="Calibri" charset="0"/>
                <a:ea typeface="ＭＳ Ｐゴシック" charset="0"/>
              </a:defRPr>
            </a:lvl9pPr>
          </a:lstStyle>
          <a:p>
            <a:fld id="{855FBAFB-BDBC-E541-A4BE-60441A4CF150}" type="slidenum">
              <a:rPr lang="de-DE" sz="1300"/>
              <a:pPr/>
              <a:t>68</a:t>
            </a:fld>
            <a:endParaRPr lang="de-DE"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8876C9-C23E-EE45-BFE3-3E49F6A049B1}" type="slidenum">
              <a:rPr lang="en-GB"/>
              <a:pPr/>
              <a:t>6</a:t>
            </a:fld>
            <a:endParaRPr lang="en-GB"/>
          </a:p>
        </p:txBody>
      </p:sp>
      <p:sp>
        <p:nvSpPr>
          <p:cNvPr id="2310146" name="Rectangle 2"/>
          <p:cNvSpPr>
            <a:spLocks noGrp="1" noRot="1" noChangeAspect="1" noChangeArrowheads="1" noTextEdit="1"/>
          </p:cNvSpPr>
          <p:nvPr>
            <p:ph type="sldImg"/>
          </p:nvPr>
        </p:nvSpPr>
        <p:spPr>
          <a:xfrm>
            <a:off x="1258888" y="720725"/>
            <a:ext cx="4795837" cy="3597275"/>
          </a:xfrm>
          <a:ln/>
          <a:extLst>
            <a:ext uri="{FAA26D3D-D897-4be2-8F04-BA451C77F1D7}">
              <ma14:placeholderFlag xmlns:ma14="http://schemas.microsoft.com/office/mac/drawingml/2011/main" xmlns="" val="1"/>
            </a:ext>
          </a:extLst>
        </p:spPr>
      </p:sp>
      <p:sp>
        <p:nvSpPr>
          <p:cNvPr id="2310147" name="Rectangle 3"/>
          <p:cNvSpPr>
            <a:spLocks noGrp="1" noChangeArrowheads="1"/>
          </p:cNvSpPr>
          <p:nvPr>
            <p:ph type="body" idx="1"/>
          </p:nvPr>
        </p:nvSpPr>
        <p:spPr>
          <a:xfrm>
            <a:off x="976611" y="4562295"/>
            <a:ext cx="5361980" cy="4318624"/>
          </a:xfrm>
        </p:spPr>
        <p:txBody>
          <a:bodyPr/>
          <a:lstStyle/>
          <a:p>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smtClean="0"/>
              <a:t>LEED is divided into categories.  There are 5 main categories and two bonus categories.  Each category has a series of pre-requisites and credits associated with that topic.  You can see here how the points are weighted and have changed with LEED 2009.  </a:t>
            </a:r>
          </a:p>
          <a:p>
            <a:endParaRPr lang="en-US" smtClean="0"/>
          </a:p>
        </p:txBody>
      </p:sp>
      <p:sp>
        <p:nvSpPr>
          <p:cNvPr id="125956" name="Slide Number Placeholder 3"/>
          <p:cNvSpPr>
            <a:spLocks noGrp="1"/>
          </p:cNvSpPr>
          <p:nvPr>
            <p:ph type="sldNum" sz="quarter" idx="5"/>
          </p:nvPr>
        </p:nvSpPr>
        <p:spPr>
          <a:noFill/>
        </p:spPr>
        <p:txBody>
          <a:bodyPr/>
          <a:lstStyle/>
          <a:p>
            <a:fld id="{A753506B-EE8D-47C7-935A-72BC0BEF71CF}" type="slidenum">
              <a:rPr lang="en-US" smtClean="0"/>
              <a:pPr/>
              <a:t>7</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LEED v4 (was 2012) – 6th Public Comment Period</a:t>
            </a:r>
            <a:r>
              <a:rPr lang="en-US" baseline="0" dirty="0" smtClean="0"/>
              <a:t> </a:t>
            </a:r>
            <a:r>
              <a:rPr lang="en-US" dirty="0" smtClean="0"/>
              <a:t>(21,000 since First).</a:t>
            </a:r>
          </a:p>
          <a:p>
            <a:r>
              <a:rPr lang="en-US" dirty="0" smtClean="0"/>
              <a:t>LEED 2009 will be open for registration until June 1, 2015 </a:t>
            </a:r>
          </a:p>
          <a:p>
            <a:r>
              <a:rPr lang="en-US" dirty="0" smtClean="0"/>
              <a:t>Sixth public comment will be open till March 31</a:t>
            </a:r>
            <a:r>
              <a:rPr lang="en-US" baseline="30000" dirty="0" smtClean="0"/>
              <a:t>st</a:t>
            </a:r>
            <a:r>
              <a:rPr lang="en-US" dirty="0" smtClean="0"/>
              <a:t> 2013. </a:t>
            </a:r>
          </a:p>
          <a:p>
            <a:r>
              <a:rPr lang="en-US" dirty="0" smtClean="0"/>
              <a:t>Intend to open ballot June 1 - June 30, 2013. </a:t>
            </a:r>
          </a:p>
          <a:p>
            <a:endParaRPr lang="en-US" dirty="0"/>
          </a:p>
        </p:txBody>
      </p:sp>
      <p:sp>
        <p:nvSpPr>
          <p:cNvPr id="4" name="Slide Number Placeholder 3"/>
          <p:cNvSpPr>
            <a:spLocks noGrp="1"/>
          </p:cNvSpPr>
          <p:nvPr>
            <p:ph type="sldNum" sz="quarter" idx="10"/>
          </p:nvPr>
        </p:nvSpPr>
        <p:spPr/>
        <p:txBody>
          <a:bodyPr/>
          <a:lstStyle/>
          <a:p>
            <a:fld id="{2077AA20-51CF-450A-8C9B-6CA6B6825D55}" type="slidenum">
              <a:rPr lang="en-US" smtClean="0"/>
              <a:pPr/>
              <a:t>8</a:t>
            </a:fld>
            <a:endParaRPr lang="en-US"/>
          </a:p>
        </p:txBody>
      </p:sp>
    </p:spTree>
    <p:extLst>
      <p:ext uri="{BB962C8B-B14F-4D97-AF65-F5344CB8AC3E}">
        <p14:creationId xmlns:p14="http://schemas.microsoft.com/office/powerpoint/2010/main" val="538542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7B2FF1-25F7-AA43-B9EE-9C0FF4C61A19}" type="slidenum">
              <a:rPr lang="en-US" smtClean="0"/>
              <a:pPr/>
              <a:t>10</a:t>
            </a:fld>
            <a:endParaRPr lang="en-US"/>
          </a:p>
        </p:txBody>
      </p:sp>
    </p:spTree>
    <p:extLst>
      <p:ext uri="{BB962C8B-B14F-4D97-AF65-F5344CB8AC3E}">
        <p14:creationId xmlns:p14="http://schemas.microsoft.com/office/powerpoint/2010/main" val="100517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Nutrition Labeling and Education Act</a:t>
            </a:r>
            <a:r>
              <a:rPr lang="en-US" dirty="0" smtClean="0"/>
              <a:t> (NLEA) (Public Law 101-535) is a 1990 </a:t>
            </a:r>
            <a:r>
              <a:rPr lang="en-US" dirty="0" smtClean="0">
                <a:hlinkClick r:id="rId3"/>
              </a:rPr>
              <a:t>United States Federal law. It was signed into law on November 8, 1990 by President </a:t>
            </a:r>
            <a:r>
              <a:rPr lang="en-US" u="sng" dirty="0" smtClean="0">
                <a:hlinkClick r:id="rId4"/>
              </a:rPr>
              <a:t>George H. W. Bush</a:t>
            </a:r>
            <a:endParaRPr lang="en-US" dirty="0"/>
          </a:p>
        </p:txBody>
      </p:sp>
      <p:sp>
        <p:nvSpPr>
          <p:cNvPr id="4" name="Slide Number Placeholder 3"/>
          <p:cNvSpPr>
            <a:spLocks noGrp="1"/>
          </p:cNvSpPr>
          <p:nvPr>
            <p:ph type="sldNum" sz="quarter" idx="10"/>
          </p:nvPr>
        </p:nvSpPr>
        <p:spPr/>
        <p:txBody>
          <a:bodyPr/>
          <a:lstStyle/>
          <a:p>
            <a:fld id="{A07B2FF1-25F7-AA43-B9EE-9C0FF4C61A19}" type="slidenum">
              <a:rPr lang="en-US" smtClean="0"/>
              <a:pPr/>
              <a:t>11</a:t>
            </a:fld>
            <a:endParaRPr lang="en-US"/>
          </a:p>
        </p:txBody>
      </p:sp>
    </p:spTree>
    <p:extLst>
      <p:ext uri="{BB962C8B-B14F-4D97-AF65-F5344CB8AC3E}">
        <p14:creationId xmlns:p14="http://schemas.microsoft.com/office/powerpoint/2010/main" val="3803328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buFont typeface="Wingdings" charset="0"/>
              <a:buNone/>
            </a:pPr>
            <a:r>
              <a:rPr lang="en-AU" dirty="0" smtClean="0">
                <a:latin typeface="Calibri" charset="0"/>
              </a:rPr>
              <a:t>If all products are connected - a shift from substance bans.</a:t>
            </a:r>
          </a:p>
          <a:p>
            <a:pPr eaLnBrk="1" hangingPunct="1">
              <a:lnSpc>
                <a:spcPct val="90000"/>
              </a:lnSpc>
            </a:pPr>
            <a:r>
              <a:rPr lang="en-AU" dirty="0" smtClean="0">
                <a:latin typeface="Calibri" charset="0"/>
              </a:rPr>
              <a:t>With life cycle perspective, the existence of a pollutant in the life cycle is guaranteed.</a:t>
            </a:r>
          </a:p>
          <a:p>
            <a:pPr eaLnBrk="1" hangingPunct="1">
              <a:lnSpc>
                <a:spcPct val="90000"/>
              </a:lnSpc>
            </a:pPr>
            <a:endParaRPr lang="en-AU" dirty="0" smtClean="0">
              <a:latin typeface="Calibri" charset="0"/>
            </a:endParaRPr>
          </a:p>
          <a:p>
            <a:pPr eaLnBrk="1" hangingPunct="1">
              <a:lnSpc>
                <a:spcPct val="90000"/>
              </a:lnSpc>
              <a:buFont typeface="Wingdings" charset="0"/>
              <a:buNone/>
            </a:pPr>
            <a:r>
              <a:rPr lang="en-AU" dirty="0" smtClean="0">
                <a:latin typeface="Calibri" charset="0"/>
              </a:rPr>
              <a:t>Therefore, the amounts of pollutant and not the existence of a pollutant which is most important. </a:t>
            </a:r>
          </a:p>
          <a:p>
            <a:pPr eaLnBrk="1" hangingPunct="1">
              <a:lnSpc>
                <a:spcPct val="90000"/>
              </a:lnSpc>
            </a:pPr>
            <a:r>
              <a:rPr lang="en-AU" dirty="0" smtClean="0">
                <a:latin typeface="Calibri" charset="0"/>
              </a:rPr>
              <a:t>Quantification in needed</a:t>
            </a:r>
          </a:p>
          <a:p>
            <a:pPr eaLnBrk="1" hangingPunct="1"/>
            <a:endParaRPr lang="en-AU"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pPr>
              <a:defRPr/>
            </a:pPr>
            <a:fld id="{0203FFA1-3EF1-604E-952A-381BFB4EE1E9}" type="slidenum">
              <a:rPr lang="de-DE" smtClean="0"/>
              <a:pPr>
                <a:defRPr/>
              </a:pPr>
              <a:t>13</a:t>
            </a:fld>
            <a:endParaRPr lang="de-DE"/>
          </a:p>
        </p:txBody>
      </p:sp>
    </p:spTree>
    <p:extLst>
      <p:ext uri="{BB962C8B-B14F-4D97-AF65-F5344CB8AC3E}">
        <p14:creationId xmlns:p14="http://schemas.microsoft.com/office/powerpoint/2010/main" val="221452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oleObject" Target="../embeddings/oleObject3.bin"/><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664590" name="Object 14"/>
          <p:cNvGraphicFramePr>
            <a:graphicFrameLocks noChangeAspect="1"/>
          </p:cNvGraphicFramePr>
          <p:nvPr/>
        </p:nvGraphicFramePr>
        <p:xfrm>
          <a:off x="1150938" y="1489075"/>
          <a:ext cx="6769100" cy="4606925"/>
        </p:xfrm>
        <a:graphic>
          <a:graphicData uri="http://schemas.openxmlformats.org/presentationml/2006/ole">
            <mc:AlternateContent xmlns:mc="http://schemas.openxmlformats.org/markup-compatibility/2006">
              <mc:Choice xmlns:v="urn:schemas-microsoft-com:vml" Requires="v">
                <p:oleObj spid="_x0000_s2121" name="Image" r:id="rId3" imgW="8228571" imgH="5600000" progId="">
                  <p:embed/>
                </p:oleObj>
              </mc:Choice>
              <mc:Fallback>
                <p:oleObj name="Image" r:id="rId3" imgW="8228571" imgH="5600000"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938" y="1489075"/>
                        <a:ext cx="6769100"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664578"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smtClean="0"/>
              <a:t>Click to edit Master title style</a:t>
            </a:r>
            <a:endParaRPr lang="en-US" altLang="en-US"/>
          </a:p>
        </p:txBody>
      </p:sp>
      <p:sp>
        <p:nvSpPr>
          <p:cNvPr id="66457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smtClean="0"/>
              <a:t>Click to edit Master subtitle style</a:t>
            </a:r>
            <a:endParaRPr lang="en-US" altLang="en-US"/>
          </a:p>
        </p:txBody>
      </p:sp>
      <p:sp>
        <p:nvSpPr>
          <p:cNvPr id="664583"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66458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en-US"/>
          </a:p>
        </p:txBody>
      </p:sp>
      <p:graphicFrame>
        <p:nvGraphicFramePr>
          <p:cNvPr id="664591" name="Object 15"/>
          <p:cNvGraphicFramePr>
            <a:graphicFrameLocks noChangeAspect="1"/>
          </p:cNvGraphicFramePr>
          <p:nvPr/>
        </p:nvGraphicFramePr>
        <p:xfrm>
          <a:off x="657225" y="5251450"/>
          <a:ext cx="1579563" cy="1371600"/>
        </p:xfrm>
        <a:graphic>
          <a:graphicData uri="http://schemas.openxmlformats.org/presentationml/2006/ole">
            <mc:AlternateContent xmlns:mc="http://schemas.openxmlformats.org/markup-compatibility/2006">
              <mc:Choice xmlns:v="urn:schemas-microsoft-com:vml" Requires="v">
                <p:oleObj spid="_x0000_s2122" name="Image" r:id="rId5" imgW="1828571" imgH="1587302" progId="">
                  <p:embed/>
                </p:oleObj>
              </mc:Choice>
              <mc:Fallback>
                <p:oleObj name="Image" r:id="rId5" imgW="1828571" imgH="1587302"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225" y="5251450"/>
                        <a:ext cx="157956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5"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01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01682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7"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51429"/>
            <a:ext cx="4040188" cy="7234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5292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80457"/>
            <a:ext cx="4041775" cy="69441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47445"/>
            <a:ext cx="4041775" cy="342763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5"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2859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12387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5"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29570" y="443775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529570" y="511177"/>
            <a:ext cx="5486400" cy="3857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529570" y="500448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lvl1pPr>
              <a:defRPr>
                <a:latin typeface="+mn-lt"/>
              </a:defRPr>
            </a:lvl1pPr>
          </a:lstStyle>
          <a:p>
            <a:r>
              <a:rPr lang="en-US" smtClean="0"/>
              <a:t>Click to edit Master title style</a:t>
            </a:r>
            <a:endParaRPr lang="de-DE" dirty="0"/>
          </a:p>
        </p:txBody>
      </p:sp>
      <p:sp>
        <p:nvSpPr>
          <p:cNvPr id="3" name="Datumsplatzhalter 3"/>
          <p:cNvSpPr>
            <a:spLocks noGrp="1"/>
          </p:cNvSpPr>
          <p:nvPr>
            <p:ph type="dt" sz="half" idx="10"/>
          </p:nvPr>
        </p:nvSpPr>
        <p:spPr>
          <a:xfrm>
            <a:off x="457200" y="6356350"/>
            <a:ext cx="1090613" cy="365125"/>
          </a:xfrm>
          <a:prstGeom prst="rect">
            <a:avLst/>
          </a:prstGeom>
        </p:spPr>
        <p:txBody>
          <a:bodyPr/>
          <a:lstStyle>
            <a:lvl1pPr>
              <a:defRPr/>
            </a:lvl1pPr>
          </a:lstStyle>
          <a:p>
            <a:pPr>
              <a:defRPr/>
            </a:pPr>
            <a:r>
              <a:rPr lang="tr-TR"/>
              <a:t>4-5 June 2015</a:t>
            </a:r>
            <a:endParaRPr lang="de-DE" dirty="0"/>
          </a:p>
        </p:txBody>
      </p:sp>
      <p:sp>
        <p:nvSpPr>
          <p:cNvPr id="4" name="Fußzeilenplatzhalter 4"/>
          <p:cNvSpPr>
            <a:spLocks noGrp="1"/>
          </p:cNvSpPr>
          <p:nvPr>
            <p:ph type="ftr" sz="quarter" idx="11"/>
          </p:nvPr>
        </p:nvSpPr>
        <p:spPr/>
        <p:txBody>
          <a:bodyPr/>
          <a:lstStyle>
            <a:lvl1pPr>
              <a:defRPr dirty="0" err="1" smtClean="0"/>
            </a:lvl1pPr>
          </a:lstStyle>
          <a:p>
            <a:pPr>
              <a:defRPr/>
            </a:pPr>
            <a:r>
              <a:rPr lang="de-DE"/>
              <a:t>Product Transparency / Peng</a:t>
            </a:r>
          </a:p>
        </p:txBody>
      </p:sp>
      <p:sp>
        <p:nvSpPr>
          <p:cNvPr id="5" name="Foliennummernplatzhalter 5"/>
          <p:cNvSpPr>
            <a:spLocks noGrp="1"/>
          </p:cNvSpPr>
          <p:nvPr>
            <p:ph type="sldNum" sz="quarter" idx="12"/>
          </p:nvPr>
        </p:nvSpPr>
        <p:spPr>
          <a:xfrm>
            <a:off x="7596188" y="6356350"/>
            <a:ext cx="1090612" cy="365125"/>
          </a:xfrm>
          <a:prstGeom prst="rect">
            <a:avLst/>
          </a:prstGeom>
        </p:spPr>
        <p:txBody>
          <a:bodyPr/>
          <a:lstStyle>
            <a:lvl1pPr>
              <a:defRPr smtClean="0"/>
            </a:lvl1pPr>
          </a:lstStyle>
          <a:p>
            <a:pPr>
              <a:defRPr/>
            </a:pPr>
            <a:fld id="{9B4C466E-3C23-A544-AA26-61FCDCEF79B7}" type="slidenum">
              <a:rPr lang="de-DE"/>
              <a:pPr>
                <a:defRPr/>
              </a:pPr>
              <a:t>‹#›</a:t>
            </a:fld>
            <a:endParaRPr lang="de-DE"/>
          </a:p>
        </p:txBody>
      </p:sp>
    </p:spTree>
    <p:extLst>
      <p:ext uri="{BB962C8B-B14F-4D97-AF65-F5344CB8AC3E}">
        <p14:creationId xmlns:p14="http://schemas.microsoft.com/office/powerpoint/2010/main" val="422666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51025" y="1581150"/>
            <a:ext cx="5673725"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284663" y="498475"/>
            <a:ext cx="238601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00338" y="68263"/>
            <a:ext cx="1487487"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platzhalter 10"/>
          <p:cNvSpPr>
            <a:spLocks noGrp="1"/>
          </p:cNvSpPr>
          <p:nvPr>
            <p:ph type="body" sz="quarter" idx="10"/>
          </p:nvPr>
        </p:nvSpPr>
        <p:spPr>
          <a:xfrm>
            <a:off x="0" y="2248232"/>
            <a:ext cx="9144000" cy="1468800"/>
          </a:xfrm>
        </p:spPr>
        <p:txBody>
          <a:bodyPr anchor="b"/>
          <a:lstStyle>
            <a:lvl1pPr marL="0" indent="0" algn="ctr">
              <a:buNone/>
              <a:defRPr lang="en-US" sz="4000" b="1" kern="1200" dirty="0">
                <a:solidFill>
                  <a:schemeClr val="tx1"/>
                </a:solidFill>
                <a:latin typeface="+mn-lt"/>
                <a:ea typeface="+mn-ea"/>
                <a:cs typeface="+mn-cs"/>
              </a:defRPr>
            </a:lvl1pPr>
          </a:lstStyle>
          <a:p>
            <a:pPr lvl="0"/>
            <a:r>
              <a:rPr lang="en-US" smtClean="0"/>
              <a:t>Click to edit Master text styles</a:t>
            </a:r>
          </a:p>
        </p:txBody>
      </p:sp>
      <p:sp>
        <p:nvSpPr>
          <p:cNvPr id="12" name="Textplatzhalter 10"/>
          <p:cNvSpPr>
            <a:spLocks noGrp="1"/>
          </p:cNvSpPr>
          <p:nvPr>
            <p:ph type="body" sz="quarter" idx="11"/>
          </p:nvPr>
        </p:nvSpPr>
        <p:spPr>
          <a:xfrm>
            <a:off x="0" y="3888000"/>
            <a:ext cx="9144000" cy="1053168"/>
          </a:xfrm>
        </p:spPr>
        <p:txBody>
          <a:bodyPr/>
          <a:lstStyle>
            <a:lvl1pPr marL="0" indent="0" algn="ctr">
              <a:buNone/>
              <a:defRPr lang="en-US" sz="2400" b="1" kern="1200" dirty="0">
                <a:solidFill>
                  <a:schemeClr val="bg2">
                    <a:lumMod val="50000"/>
                  </a:schemeClr>
                </a:solidFill>
                <a:latin typeface="+mn-lt"/>
                <a:ea typeface="+mn-ea"/>
                <a:cs typeface="+mn-cs"/>
              </a:defRPr>
            </a:lvl1pPr>
          </a:lstStyle>
          <a:p>
            <a:pPr lvl="0"/>
            <a:r>
              <a:rPr lang="en-US" smtClean="0"/>
              <a:t>Click to edit Master text styles</a:t>
            </a:r>
          </a:p>
        </p:txBody>
      </p:sp>
      <p:sp>
        <p:nvSpPr>
          <p:cNvPr id="13" name="Textplatzhalter 10"/>
          <p:cNvSpPr>
            <a:spLocks noGrp="1"/>
          </p:cNvSpPr>
          <p:nvPr>
            <p:ph type="body" sz="quarter" idx="12"/>
          </p:nvPr>
        </p:nvSpPr>
        <p:spPr>
          <a:xfrm>
            <a:off x="0" y="5414400"/>
            <a:ext cx="9144000" cy="460800"/>
          </a:xfrm>
        </p:spPr>
        <p:txBody>
          <a:bodyPr anchor="ctr"/>
          <a:lstStyle>
            <a:lvl1pPr marL="0" indent="0" algn="ctr">
              <a:buNone/>
              <a:defRPr lang="en-US" sz="2400" b="1" kern="1200" dirty="0">
                <a:solidFill>
                  <a:schemeClr val="accent2"/>
                </a:solidFill>
                <a:latin typeface="+mn-lt"/>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34280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54305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543050"/>
            <a:ext cx="4038600" cy="4530725"/>
          </a:xfrm>
        </p:spPr>
        <p:txBody>
          <a:bodyPr/>
          <a:lstStyle/>
          <a:p>
            <a:pPr lvl="0"/>
            <a:endParaRPr lang="en-US" noProof="0" smtClean="0"/>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r>
              <a:rPr lang="en-US"/>
              <a:t>              </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a:ln/>
        </p:spPr>
        <p:txBody>
          <a:bodyPr/>
          <a:lstStyle>
            <a:lvl1pPr>
              <a:defRPr/>
            </a:lvl1pPr>
          </a:lstStyle>
          <a:p>
            <a:pPr>
              <a:defRPr/>
            </a:pPr>
            <a:fld id="{CA531F55-EF1C-4BD7-ACA5-21F0FCB3E85F}" type="slidenum">
              <a:rPr lang="en-US"/>
              <a:pPr>
                <a:defRPr/>
              </a:pPr>
              <a:t>‹#›</a:t>
            </a:fld>
            <a:endParaRPr lang="en-US" dirty="0"/>
          </a:p>
        </p:txBody>
      </p:sp>
    </p:spTree>
    <p:extLst>
      <p:ext uri="{BB962C8B-B14F-4D97-AF65-F5344CB8AC3E}">
        <p14:creationId xmlns:p14="http://schemas.microsoft.com/office/powerpoint/2010/main" val="394010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4305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4305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9429" y="3871686"/>
            <a:ext cx="6400800" cy="167277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4"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1"/>
            <a:ext cx="8229600" cy="401682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5" descr="slide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22313" y="424724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4705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66355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a:p>
        </p:txBody>
      </p:sp>
      <p:graphicFrame>
        <p:nvGraphicFramePr>
          <p:cNvPr id="663570" name="Object 18"/>
          <p:cNvGraphicFramePr>
            <a:graphicFrameLocks noChangeAspect="1"/>
          </p:cNvGraphicFramePr>
          <p:nvPr/>
        </p:nvGraphicFramePr>
        <p:xfrm>
          <a:off x="1150938" y="1489075"/>
          <a:ext cx="6769100" cy="4606925"/>
        </p:xfrm>
        <a:graphic>
          <a:graphicData uri="http://schemas.openxmlformats.org/presentationml/2006/ole">
            <mc:AlternateContent xmlns:mc="http://schemas.openxmlformats.org/markup-compatibility/2006">
              <mc:Choice xmlns:v="urn:schemas-microsoft-com:vml" Requires="v">
                <p:oleObj spid="_x0000_s1063" name="Image" r:id="rId9" imgW="8228571" imgH="5600000" progId="">
                  <p:embed/>
                </p:oleObj>
              </mc:Choice>
              <mc:Fallback>
                <p:oleObj name="Image" r:id="rId9" imgW="8228571" imgH="5600000" progId="">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0938" y="1489075"/>
                        <a:ext cx="6769100" cy="4606925"/>
                      </a:xfrm>
                      <a:prstGeom prst="rect">
                        <a:avLst/>
                      </a:prstGeom>
                      <a:noFill/>
                      <a:ln>
                        <a:noFill/>
                      </a:ln>
                      <a:effectLst/>
                      <a:extLst>
                        <a:ext uri="{909E8E84-426E-40DD-AFC4-6F175D3DCCD1}">
                          <a14:hiddenFill xmlns:a14="http://schemas.microsoft.com/office/drawing/2010/main">
                            <a:solidFill>
                              <a:srgbClr val="CC99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rgbClr val="5F5F5F">
                                  <a:alpha val="74997"/>
                                </a:srgbClr>
                              </a:outerShdw>
                            </a:effectLst>
                          </a14:hiddenEffects>
                        </a:ext>
                      </a:extLst>
                    </p:spPr>
                  </p:pic>
                </p:oleObj>
              </mc:Fallback>
            </mc:AlternateContent>
          </a:graphicData>
        </a:graphic>
      </p:graphicFrame>
      <p:sp>
        <p:nvSpPr>
          <p:cNvPr id="663555" name="Rectangle 3"/>
          <p:cNvSpPr>
            <a:spLocks noGrp="1" noChangeArrowheads="1"/>
          </p:cNvSpPr>
          <p:nvPr>
            <p:ph type="body" idx="1"/>
          </p:nvPr>
        </p:nvSpPr>
        <p:spPr bwMode="auto">
          <a:xfrm>
            <a:off x="457200" y="154305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4200">
          <a:solidFill>
            <a:schemeClr val="tx2"/>
          </a:solidFill>
          <a:latin typeface="+mj-lt"/>
          <a:ea typeface="+mj-ea"/>
          <a:cs typeface="+mj-cs"/>
        </a:defRPr>
      </a:lvl1pPr>
      <a:lvl2pPr algn="l" rtl="0" eaLnBrk="1" fontAlgn="base" hangingPunct="1">
        <a:spcBef>
          <a:spcPct val="0"/>
        </a:spcBef>
        <a:spcAft>
          <a:spcPct val="0"/>
        </a:spcAft>
        <a:defRPr sz="4200">
          <a:solidFill>
            <a:schemeClr val="tx2"/>
          </a:solidFill>
          <a:latin typeface="Garamond" pitchFamily="18" charset="0"/>
          <a:cs typeface="Arial" charset="0"/>
        </a:defRPr>
      </a:lvl2pPr>
      <a:lvl3pPr algn="l" rtl="0" eaLnBrk="1" fontAlgn="base" hangingPunct="1">
        <a:spcBef>
          <a:spcPct val="0"/>
        </a:spcBef>
        <a:spcAft>
          <a:spcPct val="0"/>
        </a:spcAft>
        <a:defRPr sz="4200">
          <a:solidFill>
            <a:schemeClr val="tx2"/>
          </a:solidFill>
          <a:latin typeface="Garamond" pitchFamily="18" charset="0"/>
          <a:cs typeface="Arial" charset="0"/>
        </a:defRPr>
      </a:lvl3pPr>
      <a:lvl4pPr algn="l" rtl="0" eaLnBrk="1" fontAlgn="base" hangingPunct="1">
        <a:spcBef>
          <a:spcPct val="0"/>
        </a:spcBef>
        <a:spcAft>
          <a:spcPct val="0"/>
        </a:spcAft>
        <a:defRPr sz="4200">
          <a:solidFill>
            <a:schemeClr val="tx2"/>
          </a:solidFill>
          <a:latin typeface="Garamond" pitchFamily="18" charset="0"/>
          <a:cs typeface="Arial" charset="0"/>
        </a:defRPr>
      </a:lvl4pPr>
      <a:lvl5pPr algn="l" rtl="0" eaLnBrk="1" fontAlgn="base" hangingPunct="1">
        <a:spcBef>
          <a:spcPct val="0"/>
        </a:spcBef>
        <a:spcAft>
          <a:spcPct val="0"/>
        </a:spcAft>
        <a:defRPr sz="4200">
          <a:solidFill>
            <a:schemeClr val="tx2"/>
          </a:solidFill>
          <a:latin typeface="Garamond" pitchFamily="18" charset="0"/>
          <a:cs typeface="Arial" charset="0"/>
        </a:defRPr>
      </a:lvl5pPr>
      <a:lvl6pPr marL="457200" algn="l" rtl="0" eaLnBrk="1" fontAlgn="base" hangingPunct="1">
        <a:spcBef>
          <a:spcPct val="0"/>
        </a:spcBef>
        <a:spcAft>
          <a:spcPct val="0"/>
        </a:spcAft>
        <a:defRPr sz="4200">
          <a:solidFill>
            <a:schemeClr val="tx2"/>
          </a:solidFill>
          <a:latin typeface="Garamond" pitchFamily="18" charset="0"/>
          <a:cs typeface="Arial" charset="0"/>
        </a:defRPr>
      </a:lvl6pPr>
      <a:lvl7pPr marL="914400" algn="l" rtl="0" eaLnBrk="1" fontAlgn="base" hangingPunct="1">
        <a:spcBef>
          <a:spcPct val="0"/>
        </a:spcBef>
        <a:spcAft>
          <a:spcPct val="0"/>
        </a:spcAft>
        <a:defRPr sz="4200">
          <a:solidFill>
            <a:schemeClr val="tx2"/>
          </a:solidFill>
          <a:latin typeface="Garamond" pitchFamily="18" charset="0"/>
          <a:cs typeface="Arial" charset="0"/>
        </a:defRPr>
      </a:lvl7pPr>
      <a:lvl8pPr marL="1371600" algn="l" rtl="0" eaLnBrk="1" fontAlgn="base" hangingPunct="1">
        <a:spcBef>
          <a:spcPct val="0"/>
        </a:spcBef>
        <a:spcAft>
          <a:spcPct val="0"/>
        </a:spcAft>
        <a:defRPr sz="4200">
          <a:solidFill>
            <a:schemeClr val="tx2"/>
          </a:solidFill>
          <a:latin typeface="Garamond" pitchFamily="18" charset="0"/>
          <a:cs typeface="Arial" charset="0"/>
        </a:defRPr>
      </a:lvl8pPr>
      <a:lvl9pPr marL="1828800" algn="l" rtl="0" eaLnBrk="1" fontAlgn="base" hangingPunct="1">
        <a:spcBef>
          <a:spcPct val="0"/>
        </a:spcBef>
        <a:spcAft>
          <a:spcPct val="0"/>
        </a:spcAft>
        <a:defRPr sz="4200">
          <a:solidFill>
            <a:schemeClr val="tx2"/>
          </a:solidFill>
          <a:latin typeface="Garamond" pitchFamily="18" charset="0"/>
          <a:cs typeface="Arial" charset="0"/>
        </a:defRPr>
      </a:lvl9pPr>
    </p:titleStyle>
    <p:body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slide1.jpg"/>
          <p:cNvPicPr>
            <a:picLocks noChangeAspect="1"/>
          </p:cNvPicPr>
          <p:nvPr/>
        </p:nvPicPr>
        <p:blipFill>
          <a:blip r:embed="rId14"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 name="Text Placeholder 2"/>
          <p:cNvSpPr>
            <a:spLocks noGrp="1"/>
          </p:cNvSpPr>
          <p:nvPr>
            <p:ph type="body" idx="1"/>
          </p:nvPr>
        </p:nvSpPr>
        <p:spPr bwMode="auto">
          <a:xfrm>
            <a:off x="457200" y="1600200"/>
            <a:ext cx="8229600" cy="3711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947738" y="5862638"/>
            <a:ext cx="2895600" cy="365125"/>
          </a:xfrm>
          <a:prstGeom prst="rect">
            <a:avLst/>
          </a:prstGeom>
        </p:spPr>
        <p:txBody>
          <a:bodyPr vert="horz" lIns="91440" tIns="45720" rIns="91440" bIns="45720" rtlCol="0" anchor="ctr"/>
          <a:lstStyle>
            <a:lvl1pPr algn="ctr">
              <a:defRPr sz="1200" b="1" dirty="0" smtClean="0">
                <a:solidFill>
                  <a:schemeClr val="tx1">
                    <a:tint val="75000"/>
                  </a:schemeClr>
                </a:solidFill>
                <a:latin typeface="+mn-lt"/>
              </a:defRPr>
            </a:lvl1pPr>
          </a:lstStyle>
          <a:p>
            <a:pPr>
              <a:defRPr/>
            </a:pPr>
            <a:r>
              <a:rPr lang="en-US"/>
              <a:t>www.nrmca.org</a:t>
            </a:r>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8" r:id="rId10"/>
    <p:sldLayoutId id="2147483679" r:id="rId11"/>
    <p:sldLayoutId id="2147483680"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3800" b="1" kern="1200">
          <a:solidFill>
            <a:schemeClr val="tx1"/>
          </a:solidFill>
          <a:latin typeface="+mj-lt"/>
          <a:ea typeface="+mj-ea"/>
          <a:cs typeface="+mj-cs"/>
        </a:defRPr>
      </a:lvl1pPr>
      <a:lvl2pPr algn="l" rtl="0" eaLnBrk="1" fontAlgn="base" hangingPunct="1">
        <a:spcBef>
          <a:spcPct val="0"/>
        </a:spcBef>
        <a:spcAft>
          <a:spcPct val="0"/>
        </a:spcAft>
        <a:defRPr sz="3800" b="1">
          <a:solidFill>
            <a:schemeClr val="tx1"/>
          </a:solidFill>
          <a:latin typeface="Verdana" pitchFamily="34" charset="0"/>
        </a:defRPr>
      </a:lvl2pPr>
      <a:lvl3pPr algn="l" rtl="0" eaLnBrk="1" fontAlgn="base" hangingPunct="1">
        <a:spcBef>
          <a:spcPct val="0"/>
        </a:spcBef>
        <a:spcAft>
          <a:spcPct val="0"/>
        </a:spcAft>
        <a:defRPr sz="3800" b="1">
          <a:solidFill>
            <a:schemeClr val="tx1"/>
          </a:solidFill>
          <a:latin typeface="Verdana" pitchFamily="34" charset="0"/>
        </a:defRPr>
      </a:lvl3pPr>
      <a:lvl4pPr algn="l" rtl="0" eaLnBrk="1" fontAlgn="base" hangingPunct="1">
        <a:spcBef>
          <a:spcPct val="0"/>
        </a:spcBef>
        <a:spcAft>
          <a:spcPct val="0"/>
        </a:spcAft>
        <a:defRPr sz="3800" b="1">
          <a:solidFill>
            <a:schemeClr val="tx1"/>
          </a:solidFill>
          <a:latin typeface="Verdana" pitchFamily="34" charset="0"/>
        </a:defRPr>
      </a:lvl4pPr>
      <a:lvl5pPr algn="l" rtl="0" eaLnBrk="1" fontAlgn="base" hangingPunct="1">
        <a:spcBef>
          <a:spcPct val="0"/>
        </a:spcBef>
        <a:spcAft>
          <a:spcPct val="0"/>
        </a:spcAft>
        <a:defRPr sz="3800" b="1">
          <a:solidFill>
            <a:schemeClr val="tx1"/>
          </a:solidFill>
          <a:latin typeface="Verdana" pitchFamily="34" charset="0"/>
        </a:defRPr>
      </a:lvl5pPr>
      <a:lvl6pPr marL="457200" algn="ctr" rtl="0" eaLnBrk="1" fontAlgn="base" hangingPunct="1">
        <a:spcBef>
          <a:spcPct val="0"/>
        </a:spcBef>
        <a:spcAft>
          <a:spcPct val="0"/>
        </a:spcAft>
        <a:defRPr sz="4400">
          <a:solidFill>
            <a:schemeClr val="tx1"/>
          </a:solidFill>
          <a:latin typeface="Tw Cen MT" pitchFamily="34" charset="0"/>
        </a:defRPr>
      </a:lvl6pPr>
      <a:lvl7pPr marL="914400" algn="ctr" rtl="0" eaLnBrk="1" fontAlgn="base" hangingPunct="1">
        <a:spcBef>
          <a:spcPct val="0"/>
        </a:spcBef>
        <a:spcAft>
          <a:spcPct val="0"/>
        </a:spcAft>
        <a:defRPr sz="4400">
          <a:solidFill>
            <a:schemeClr val="tx1"/>
          </a:solidFill>
          <a:latin typeface="Tw Cen MT" pitchFamily="34" charset="0"/>
        </a:defRPr>
      </a:lvl7pPr>
      <a:lvl8pPr marL="1371600" algn="ctr" rtl="0" eaLnBrk="1" fontAlgn="base" hangingPunct="1">
        <a:spcBef>
          <a:spcPct val="0"/>
        </a:spcBef>
        <a:spcAft>
          <a:spcPct val="0"/>
        </a:spcAft>
        <a:defRPr sz="4400">
          <a:solidFill>
            <a:schemeClr val="tx1"/>
          </a:solidFill>
          <a:latin typeface="Tw Cen MT" pitchFamily="34" charset="0"/>
        </a:defRPr>
      </a:lvl8pPr>
      <a:lvl9pPr marL="1828800" algn="ctr" rtl="0" eaLnBrk="1" fontAlgn="base" hangingPunct="1">
        <a:spcBef>
          <a:spcPct val="0"/>
        </a:spcBef>
        <a:spcAft>
          <a:spcPct val="0"/>
        </a:spcAft>
        <a:defRPr sz="4400">
          <a:solidFill>
            <a:schemeClr val="tx1"/>
          </a:solidFill>
          <a:latin typeface="Tw Cen MT" pitchFamily="34" charset="0"/>
        </a:defRPr>
      </a:lvl9pPr>
    </p:titleStyle>
    <p:bodyStyle>
      <a:lvl1pPr marL="342900" indent="-342900" algn="l" rtl="0" eaLnBrk="1" fontAlgn="base" hangingPunct="1">
        <a:lnSpc>
          <a:spcPct val="120000"/>
        </a:lnSpc>
        <a:spcBef>
          <a:spcPts val="1200"/>
        </a:spcBef>
        <a:spcAft>
          <a:spcPct val="0"/>
        </a:spcAft>
        <a:buFont typeface="Arial" charset="0"/>
        <a:defRPr sz="2800" kern="1200">
          <a:solidFill>
            <a:srgbClr val="474747"/>
          </a:solidFill>
          <a:latin typeface="+mn-lt"/>
          <a:ea typeface="+mn-ea"/>
          <a:cs typeface="+mn-cs"/>
        </a:defRPr>
      </a:lvl1pPr>
      <a:lvl2pPr marL="742950" indent="-285750" algn="l" rtl="0" eaLnBrk="1" fontAlgn="base" hangingPunct="1">
        <a:lnSpc>
          <a:spcPct val="120000"/>
        </a:lnSpc>
        <a:spcBef>
          <a:spcPts val="1200"/>
        </a:spcBef>
        <a:spcAft>
          <a:spcPct val="0"/>
        </a:spcAft>
        <a:buFont typeface="Arial" charset="0"/>
        <a:defRPr sz="2800" kern="1200">
          <a:solidFill>
            <a:srgbClr val="474747"/>
          </a:solidFill>
          <a:latin typeface="+mn-lt"/>
          <a:ea typeface="+mn-ea"/>
          <a:cs typeface="+mn-cs"/>
        </a:defRPr>
      </a:lvl2pPr>
      <a:lvl3pPr marL="1143000" indent="-228600" algn="l" rtl="0" eaLnBrk="1" fontAlgn="base" hangingPunct="1">
        <a:lnSpc>
          <a:spcPct val="120000"/>
        </a:lnSpc>
        <a:spcBef>
          <a:spcPts val="1200"/>
        </a:spcBef>
        <a:spcAft>
          <a:spcPct val="0"/>
        </a:spcAft>
        <a:buFont typeface="Arial" charset="0"/>
        <a:defRPr sz="2400" kern="1200">
          <a:solidFill>
            <a:srgbClr val="474747"/>
          </a:solidFill>
          <a:latin typeface="+mn-lt"/>
          <a:ea typeface="+mn-ea"/>
          <a:cs typeface="+mn-cs"/>
        </a:defRPr>
      </a:lvl3pPr>
      <a:lvl4pPr marL="1600200" indent="-228600" algn="l" rtl="0" eaLnBrk="1" fontAlgn="base" hangingPunct="1">
        <a:lnSpc>
          <a:spcPct val="120000"/>
        </a:lnSpc>
        <a:spcBef>
          <a:spcPts val="1200"/>
        </a:spcBef>
        <a:spcAft>
          <a:spcPct val="0"/>
        </a:spcAft>
        <a:buFont typeface="Arial" charset="0"/>
        <a:defRPr sz="2000" kern="1200">
          <a:solidFill>
            <a:srgbClr val="474747"/>
          </a:solidFill>
          <a:latin typeface="+mn-lt"/>
          <a:ea typeface="+mn-ea"/>
          <a:cs typeface="+mn-cs"/>
        </a:defRPr>
      </a:lvl4pPr>
      <a:lvl5pPr marL="2057400" indent="-228600" algn="l" rtl="0" eaLnBrk="1" fontAlgn="base" hangingPunct="1">
        <a:lnSpc>
          <a:spcPct val="120000"/>
        </a:lnSpc>
        <a:spcBef>
          <a:spcPts val="1200"/>
        </a:spcBef>
        <a:spcAft>
          <a:spcPct val="0"/>
        </a:spcAft>
        <a:buFont typeface="Arial" charset="0"/>
        <a:defRPr sz="2000" kern="1200">
          <a:solidFill>
            <a:srgbClr val="474747"/>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13.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2.xml"/><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4.emf"/><Relationship Id="rId4" Type="http://schemas.openxmlformats.org/officeDocument/2006/relationships/oleObject" Target="../embeddings/oleObject4.bin"/><Relationship Id="rId9" Type="http://schemas.openxmlformats.org/officeDocument/2006/relationships/image" Target="../media/image16.emf"/></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jpg"/><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JPG"/><Relationship Id="rId4" Type="http://schemas.openxmlformats.org/officeDocument/2006/relationships/image" Target="../media/image74.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8.xml"/><Relationship Id="rId5" Type="http://schemas.openxmlformats.org/officeDocument/2006/relationships/image" Target="../media/image87.jpeg"/><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90.gif"/></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90.gif"/></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92.jpeg"/><Relationship Id="rId1" Type="http://schemas.openxmlformats.org/officeDocument/2006/relationships/slideLayout" Target="../slideLayouts/slideLayout16.xml"/><Relationship Id="rId6" Type="http://schemas.openxmlformats.org/officeDocument/2006/relationships/image" Target="../media/image95.gif"/><Relationship Id="rId5" Type="http://schemas.openxmlformats.org/officeDocument/2006/relationships/image" Target="../media/image94.jpeg"/><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98.gif"/><Relationship Id="rId3" Type="http://schemas.openxmlformats.org/officeDocument/2006/relationships/diagramLayout" Target="../diagrams/layout2.xml"/><Relationship Id="rId7" Type="http://schemas.openxmlformats.org/officeDocument/2006/relationships/image" Target="../media/image97.pn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99.jpeg"/></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png"/><Relationship Id="rId3" Type="http://schemas.openxmlformats.org/officeDocument/2006/relationships/image" Target="../media/image105.jpeg"/><Relationship Id="rId7" Type="http://schemas.openxmlformats.org/officeDocument/2006/relationships/image" Target="../media/image109.jpeg"/><Relationship Id="rId12"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08.jpeg"/><Relationship Id="rId11" Type="http://schemas.openxmlformats.org/officeDocument/2006/relationships/image" Target="../media/image113.jpg"/><Relationship Id="rId5" Type="http://schemas.openxmlformats.org/officeDocument/2006/relationships/image" Target="../media/image107.gif"/><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 Id="rId14" Type="http://schemas.openxmlformats.org/officeDocument/2006/relationships/image" Target="../media/image116.jpeg"/></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ctrTitle"/>
          </p:nvPr>
        </p:nvSpPr>
        <p:spPr>
          <a:xfrm>
            <a:off x="663903" y="1802029"/>
            <a:ext cx="8181773" cy="1470025"/>
          </a:xfrm>
        </p:spPr>
        <p:txBody>
          <a:bodyPr/>
          <a:lstStyle/>
          <a:p>
            <a:r>
              <a:rPr lang="en-US" sz="5400" dirty="0" smtClean="0">
                <a:solidFill>
                  <a:srgbClr val="FF6600"/>
                </a:solidFill>
                <a:latin typeface="Lucida Grande" charset="0"/>
                <a:cs typeface="Lucida Grande" charset="0"/>
              </a:rPr>
              <a:t>LEEDv4:</a:t>
            </a:r>
            <a:r>
              <a:rPr lang="en-US" sz="5400" dirty="0" smtClean="0">
                <a:solidFill>
                  <a:srgbClr val="000000"/>
                </a:solidFill>
                <a:latin typeface="Lucida Grande" charset="0"/>
                <a:cs typeface="Lucida Grande" charset="0"/>
              </a:rPr>
              <a:t> </a:t>
            </a:r>
            <a:br>
              <a:rPr lang="en-US" sz="5400" dirty="0" smtClean="0">
                <a:solidFill>
                  <a:srgbClr val="000000"/>
                </a:solidFill>
                <a:latin typeface="Lucida Grande" charset="0"/>
                <a:cs typeface="Lucida Grande" charset="0"/>
              </a:rPr>
            </a:br>
            <a:r>
              <a:rPr lang="en-US" dirty="0" smtClean="0">
                <a:solidFill>
                  <a:srgbClr val="000000"/>
                </a:solidFill>
                <a:latin typeface="Lucida Grande" charset="0"/>
                <a:cs typeface="Lucida Grande" charset="0"/>
              </a:rPr>
              <a:t>Keeping Up with the Acronyms</a:t>
            </a:r>
            <a:endParaRPr lang="en-US" dirty="0">
              <a:latin typeface="Calibri" charset="0"/>
            </a:endParaRPr>
          </a:p>
        </p:txBody>
      </p:sp>
      <p:sp>
        <p:nvSpPr>
          <p:cNvPr id="3074" name="Subtitle 2"/>
          <p:cNvSpPr>
            <a:spLocks noGrp="1"/>
          </p:cNvSpPr>
          <p:nvPr>
            <p:ph type="subTitle" idx="1"/>
          </p:nvPr>
        </p:nvSpPr>
        <p:spPr/>
        <p:txBody>
          <a:bodyPr/>
          <a:lstStyle/>
          <a:p>
            <a:pPr>
              <a:lnSpc>
                <a:spcPct val="80000"/>
              </a:lnSpc>
              <a:buFont typeface="Arial" charset="0"/>
              <a:buNone/>
            </a:pPr>
            <a:r>
              <a:rPr lang="en-US" dirty="0" smtClean="0">
                <a:latin typeface="Arial" charset="0"/>
              </a:rPr>
              <a:t>Tien Peng, </a:t>
            </a:r>
            <a:r>
              <a:rPr lang="en-US" sz="2000" dirty="0" err="1" smtClean="0">
                <a:latin typeface="Arial" charset="0"/>
              </a:rPr>
              <a:t>Assoc</a:t>
            </a:r>
            <a:r>
              <a:rPr lang="en-US" sz="2000" dirty="0" smtClean="0">
                <a:latin typeface="Arial" charset="0"/>
              </a:rPr>
              <a:t> AIA, LEED AP BD+C, PMP</a:t>
            </a:r>
          </a:p>
          <a:p>
            <a:pPr>
              <a:lnSpc>
                <a:spcPct val="80000"/>
              </a:lnSpc>
              <a:buFont typeface="Arial" charset="0"/>
              <a:buNone/>
            </a:pPr>
            <a:r>
              <a:rPr lang="en-US" sz="2000" dirty="0" smtClean="0">
                <a:latin typeface="Arial" charset="0"/>
              </a:rPr>
              <a:t>Vice President, Sustainability</a:t>
            </a:r>
          </a:p>
          <a:p>
            <a:pPr>
              <a:lnSpc>
                <a:spcPct val="80000"/>
              </a:lnSpc>
              <a:buFont typeface="Arial" charset="0"/>
              <a:buNone/>
            </a:pPr>
            <a:r>
              <a:rPr lang="en-US" sz="2000" dirty="0" err="1" smtClean="0">
                <a:latin typeface="Arial" charset="0"/>
              </a:rPr>
              <a:t>tpeng@nrmca.org</a:t>
            </a:r>
            <a:endParaRPr lang="en-US" sz="2000" dirty="0">
              <a:latin typeface="Arial" charset="0"/>
            </a:endParaRPr>
          </a:p>
        </p:txBody>
      </p:sp>
      <p:pic>
        <p:nvPicPr>
          <p:cNvPr id="4" name="Picture 3" descr="LEED.jpg"/>
          <p:cNvPicPr>
            <a:picLocks noChangeAspect="1"/>
          </p:cNvPicPr>
          <p:nvPr/>
        </p:nvPicPr>
        <p:blipFill>
          <a:blip r:embed="rId2" cstate="print">
            <a:alphaModFix amt="16000"/>
            <a:extLst>
              <a:ext uri="{28A0092B-C50C-407E-A947-70E740481C1C}">
                <a14:useLocalDpi xmlns:a14="http://schemas.microsoft.com/office/drawing/2010/main" val="0"/>
              </a:ext>
            </a:extLst>
          </a:blip>
          <a:stretch>
            <a:fillRect/>
          </a:stretch>
        </p:blipFill>
        <p:spPr>
          <a:xfrm>
            <a:off x="2641600" y="-190501"/>
            <a:ext cx="8128000" cy="7624064"/>
          </a:xfrm>
          <a:prstGeom prst="rect">
            <a:avLst/>
          </a:prstGeom>
        </p:spPr>
      </p:pic>
    </p:spTree>
    <p:extLst>
      <p:ext uri="{BB962C8B-B14F-4D97-AF65-F5344CB8AC3E}">
        <p14:creationId xmlns:p14="http://schemas.microsoft.com/office/powerpoint/2010/main" val="187072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Disclosure</a:t>
            </a:r>
            <a:endParaRPr lang="en-US" dirty="0"/>
          </a:p>
        </p:txBody>
      </p:sp>
      <p:pic>
        <p:nvPicPr>
          <p:cNvPr id="7" name="Content Placeholder 6" descr="Surgeon_General's_warning_cigarettes.jpg"/>
          <p:cNvPicPr>
            <a:picLocks noGrp="1" noChangeAspect="1"/>
          </p:cNvPicPr>
          <p:nvPr>
            <p:ph idx="1"/>
          </p:nvPr>
        </p:nvPicPr>
        <p:blipFill>
          <a:blip r:embed="rId3" cstate="print">
            <a:extLst>
              <a:ext uri="{28A0092B-C50C-407E-A947-70E740481C1C}">
                <a14:useLocalDpi xmlns:a14="http://schemas.microsoft.com/office/drawing/2010/main" val="0"/>
              </a:ext>
            </a:extLst>
          </a:blip>
          <a:srcRect t="8650" b="8650"/>
          <a:stretch>
            <a:fillRect/>
          </a:stretch>
        </p:blipFill>
        <p:spPr/>
      </p:pic>
    </p:spTree>
    <p:extLst>
      <p:ext uri="{BB962C8B-B14F-4D97-AF65-F5344CB8AC3E}">
        <p14:creationId xmlns:p14="http://schemas.microsoft.com/office/powerpoint/2010/main" val="369864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Disclosure</a:t>
            </a:r>
            <a:endParaRPr lang="en-US" dirty="0"/>
          </a:p>
        </p:txBody>
      </p:sp>
      <p:pic>
        <p:nvPicPr>
          <p:cNvPr id="7" name="Content Placeholder 6" descr="food-label-fat-110103-02.jp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l="20362" r="20362"/>
          <a:stretch>
            <a:fillRect/>
          </a:stretch>
        </p:blipFill>
        <p:spPr>
          <a:xfrm>
            <a:off x="0" y="1978025"/>
            <a:ext cx="3678238" cy="4122738"/>
          </a:xfrm>
        </p:spPr>
      </p:pic>
      <p:pic>
        <p:nvPicPr>
          <p:cNvPr id="14" name="Content Placeholder 4" descr="Feul Economy.png"/>
          <p:cNvPicPr>
            <a:picLocks noChangeAspect="1"/>
          </p:cNvPicPr>
          <p:nvPr/>
        </p:nvPicPr>
        <p:blipFill rotWithShape="1">
          <a:blip r:embed="rId4" cstate="print">
            <a:extLst>
              <a:ext uri="{28A0092B-C50C-407E-A947-70E740481C1C}">
                <a14:useLocalDpi xmlns:a14="http://schemas.microsoft.com/office/drawing/2010/main" val="0"/>
              </a:ext>
            </a:extLst>
          </a:blip>
          <a:srcRect l="-696" r="-172"/>
          <a:stretch/>
        </p:blipFill>
        <p:spPr bwMode="auto">
          <a:xfrm>
            <a:off x="4572000" y="2466319"/>
            <a:ext cx="4511258" cy="2893958"/>
          </a:xfrm>
          <a:prstGeom prst="rect">
            <a:avLst/>
          </a:prstGeom>
          <a:noFill/>
          <a:ln w="9525">
            <a:noFill/>
            <a:miter lim="800000"/>
            <a:headEnd/>
            <a:tailEnd/>
          </a:ln>
          <a:effectLst/>
        </p:spPr>
      </p:pic>
    </p:spTree>
    <p:extLst>
      <p:ext uri="{BB962C8B-B14F-4D97-AF65-F5344CB8AC3E}">
        <p14:creationId xmlns:p14="http://schemas.microsoft.com/office/powerpoint/2010/main" val="16876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73" name="Picture 5" descr="concrete chart 2b"/>
          <p:cNvPicPr>
            <a:picLocks noChangeAspect="1" noChangeArrowheads="1"/>
          </p:cNvPicPr>
          <p:nvPr/>
        </p:nvPicPr>
        <p:blipFill>
          <a:blip r:embed="rId2" cstate="print">
            <a:clrChange>
              <a:clrFrom>
                <a:srgbClr val="FFFFFF"/>
              </a:clrFrom>
              <a:clrTo>
                <a:srgbClr val="FFFFFF">
                  <a:alpha val="0"/>
                </a:srgbClr>
              </a:clrTo>
            </a:clrChange>
          </a:blip>
          <a:srcRect t="15718"/>
          <a:stretch>
            <a:fillRect/>
          </a:stretch>
        </p:blipFill>
        <p:spPr bwMode="auto">
          <a:xfrm>
            <a:off x="496888" y="1077913"/>
            <a:ext cx="4075112" cy="5780087"/>
          </a:xfrm>
          <a:prstGeom prst="rect">
            <a:avLst/>
          </a:prstGeom>
          <a:noFill/>
        </p:spPr>
      </p:pic>
      <p:sp>
        <p:nvSpPr>
          <p:cNvPr id="1031180" name="AutoShape 12"/>
          <p:cNvSpPr>
            <a:spLocks/>
          </p:cNvSpPr>
          <p:nvPr/>
        </p:nvSpPr>
        <p:spPr bwMode="auto">
          <a:xfrm>
            <a:off x="4572000" y="3200400"/>
            <a:ext cx="768350" cy="2971800"/>
          </a:xfrm>
          <a:prstGeom prst="rightBrace">
            <a:avLst>
              <a:gd name="adj1" fmla="val 32231"/>
              <a:gd name="adj2" fmla="val 50000"/>
            </a:avLst>
          </a:prstGeom>
          <a:noFill/>
          <a:ln w="28575">
            <a:solidFill>
              <a:schemeClr val="tx1"/>
            </a:solidFill>
            <a:round/>
            <a:headEnd/>
            <a:tailEnd/>
          </a:ln>
          <a:effectLst/>
        </p:spPr>
        <p:txBody>
          <a:bodyPr wrap="none" anchor="ctr"/>
          <a:lstStyle/>
          <a:p>
            <a:endParaRPr lang="en-US"/>
          </a:p>
        </p:txBody>
      </p:sp>
      <p:sp>
        <p:nvSpPr>
          <p:cNvPr id="1031182" name="AutoShape 14"/>
          <p:cNvSpPr>
            <a:spLocks/>
          </p:cNvSpPr>
          <p:nvPr/>
        </p:nvSpPr>
        <p:spPr bwMode="auto">
          <a:xfrm>
            <a:off x="4572000" y="2270125"/>
            <a:ext cx="768350" cy="896938"/>
          </a:xfrm>
          <a:prstGeom prst="rightBrace">
            <a:avLst>
              <a:gd name="adj1" fmla="val 9728"/>
              <a:gd name="adj2" fmla="val 50000"/>
            </a:avLst>
          </a:prstGeom>
          <a:noFill/>
          <a:ln w="28575">
            <a:solidFill>
              <a:schemeClr val="tx1"/>
            </a:solidFill>
            <a:round/>
            <a:headEnd/>
            <a:tailEnd/>
          </a:ln>
          <a:effectLst/>
        </p:spPr>
        <p:txBody>
          <a:bodyPr wrap="none" anchor="ctr"/>
          <a:lstStyle/>
          <a:p>
            <a:endParaRPr lang="en-US"/>
          </a:p>
        </p:txBody>
      </p:sp>
      <p:sp>
        <p:nvSpPr>
          <p:cNvPr id="1031183" name="AutoShape 15"/>
          <p:cNvSpPr>
            <a:spLocks/>
          </p:cNvSpPr>
          <p:nvPr/>
        </p:nvSpPr>
        <p:spPr bwMode="auto">
          <a:xfrm>
            <a:off x="4572000" y="1736725"/>
            <a:ext cx="768350" cy="504825"/>
          </a:xfrm>
          <a:prstGeom prst="rightBrace">
            <a:avLst>
              <a:gd name="adj1" fmla="val 8333"/>
              <a:gd name="adj2" fmla="val 50000"/>
            </a:avLst>
          </a:prstGeom>
          <a:noFill/>
          <a:ln w="28575">
            <a:solidFill>
              <a:schemeClr val="tx1"/>
            </a:solidFill>
            <a:round/>
            <a:headEnd/>
            <a:tailEnd/>
          </a:ln>
          <a:effectLst/>
        </p:spPr>
        <p:txBody>
          <a:bodyPr wrap="none" anchor="ctr"/>
          <a:lstStyle/>
          <a:p>
            <a:endParaRPr lang="en-US"/>
          </a:p>
        </p:txBody>
      </p:sp>
      <p:sp>
        <p:nvSpPr>
          <p:cNvPr id="1031185" name="AutoShape 17"/>
          <p:cNvSpPr>
            <a:spLocks noChangeArrowheads="1"/>
          </p:cNvSpPr>
          <p:nvPr/>
        </p:nvSpPr>
        <p:spPr bwMode="auto">
          <a:xfrm>
            <a:off x="5618163" y="1714500"/>
            <a:ext cx="1322387" cy="652463"/>
          </a:xfrm>
          <a:prstGeom prst="roundRect">
            <a:avLst>
              <a:gd name="adj" fmla="val 16667"/>
            </a:avLst>
          </a:prstGeom>
          <a:solidFill>
            <a:schemeClr val="tx2">
              <a:alpha val="50000"/>
            </a:schemeClr>
          </a:solidFill>
          <a:ln w="9525">
            <a:solidFill>
              <a:schemeClr val="tx1"/>
            </a:solidFill>
            <a:round/>
            <a:headEnd/>
            <a:tailEnd/>
          </a:ln>
          <a:effectLst/>
        </p:spPr>
        <p:txBody>
          <a:bodyPr wrap="none" anchor="ctr"/>
          <a:lstStyle/>
          <a:p>
            <a:pPr algn="ctr"/>
            <a:r>
              <a:rPr lang="en-US" sz="2400" b="1"/>
              <a:t>0-25%</a:t>
            </a:r>
          </a:p>
        </p:txBody>
      </p:sp>
      <p:sp>
        <p:nvSpPr>
          <p:cNvPr id="1031186" name="AutoShape 18"/>
          <p:cNvSpPr>
            <a:spLocks noChangeArrowheads="1"/>
          </p:cNvSpPr>
          <p:nvPr/>
        </p:nvSpPr>
        <p:spPr bwMode="auto">
          <a:xfrm>
            <a:off x="5618163" y="2422525"/>
            <a:ext cx="1322387" cy="652463"/>
          </a:xfrm>
          <a:prstGeom prst="roundRect">
            <a:avLst>
              <a:gd name="adj" fmla="val 16667"/>
            </a:avLst>
          </a:prstGeom>
          <a:solidFill>
            <a:schemeClr val="tx2">
              <a:alpha val="50000"/>
            </a:schemeClr>
          </a:solidFill>
          <a:ln w="9525">
            <a:solidFill>
              <a:schemeClr val="tx1"/>
            </a:solidFill>
            <a:round/>
            <a:headEnd/>
            <a:tailEnd/>
          </a:ln>
          <a:effectLst/>
        </p:spPr>
        <p:txBody>
          <a:bodyPr wrap="none" anchor="ctr"/>
          <a:lstStyle/>
          <a:p>
            <a:pPr algn="ctr"/>
            <a:r>
              <a:rPr lang="en-US" sz="2400" b="1"/>
              <a:t>0%</a:t>
            </a:r>
          </a:p>
        </p:txBody>
      </p:sp>
      <p:sp>
        <p:nvSpPr>
          <p:cNvPr id="1031187" name="AutoShape 19"/>
          <p:cNvSpPr>
            <a:spLocks noChangeArrowheads="1"/>
          </p:cNvSpPr>
          <p:nvPr/>
        </p:nvSpPr>
        <p:spPr bwMode="auto">
          <a:xfrm>
            <a:off x="5618163" y="4403725"/>
            <a:ext cx="1322387" cy="652463"/>
          </a:xfrm>
          <a:prstGeom prst="roundRect">
            <a:avLst>
              <a:gd name="adj" fmla="val 16667"/>
            </a:avLst>
          </a:prstGeom>
          <a:solidFill>
            <a:schemeClr val="tx2">
              <a:alpha val="50000"/>
            </a:schemeClr>
          </a:solidFill>
          <a:ln w="9525">
            <a:solidFill>
              <a:schemeClr val="tx1"/>
            </a:solidFill>
            <a:round/>
            <a:headEnd/>
            <a:tailEnd/>
          </a:ln>
          <a:effectLst/>
        </p:spPr>
        <p:txBody>
          <a:bodyPr wrap="none" anchor="ctr"/>
          <a:lstStyle/>
          <a:p>
            <a:pPr algn="ctr"/>
            <a:r>
              <a:rPr lang="en-US" sz="2400" b="1"/>
              <a:t>0%</a:t>
            </a:r>
          </a:p>
        </p:txBody>
      </p:sp>
      <p:sp>
        <p:nvSpPr>
          <p:cNvPr id="1031188" name="AutoShape 20"/>
          <p:cNvSpPr>
            <a:spLocks noChangeArrowheads="1"/>
          </p:cNvSpPr>
          <p:nvPr/>
        </p:nvSpPr>
        <p:spPr bwMode="auto">
          <a:xfrm>
            <a:off x="7283450" y="1698625"/>
            <a:ext cx="1322388" cy="652463"/>
          </a:xfrm>
          <a:prstGeom prst="roundRect">
            <a:avLst>
              <a:gd name="adj" fmla="val 16667"/>
            </a:avLst>
          </a:prstGeom>
          <a:solidFill>
            <a:schemeClr val="tx2"/>
          </a:solidFill>
          <a:ln w="9525">
            <a:solidFill>
              <a:schemeClr val="tx1"/>
            </a:solidFill>
            <a:round/>
            <a:headEnd/>
            <a:tailEnd/>
          </a:ln>
          <a:effectLst/>
        </p:spPr>
        <p:txBody>
          <a:bodyPr wrap="none" anchor="ctr"/>
          <a:lstStyle/>
          <a:p>
            <a:pPr algn="ctr"/>
            <a:r>
              <a:rPr lang="en-US" sz="2400" b="1">
                <a:solidFill>
                  <a:schemeClr val="bg1"/>
                </a:solidFill>
              </a:rPr>
              <a:t>15-70%</a:t>
            </a:r>
          </a:p>
        </p:txBody>
      </p:sp>
      <p:sp>
        <p:nvSpPr>
          <p:cNvPr id="1031189" name="AutoShape 21"/>
          <p:cNvSpPr>
            <a:spLocks noChangeArrowheads="1"/>
          </p:cNvSpPr>
          <p:nvPr/>
        </p:nvSpPr>
        <p:spPr bwMode="auto">
          <a:xfrm>
            <a:off x="7304088" y="4398963"/>
            <a:ext cx="1322387" cy="652462"/>
          </a:xfrm>
          <a:prstGeom prst="roundRect">
            <a:avLst>
              <a:gd name="adj" fmla="val 16667"/>
            </a:avLst>
          </a:prstGeom>
          <a:solidFill>
            <a:schemeClr val="tx2"/>
          </a:solidFill>
          <a:ln w="9525">
            <a:solidFill>
              <a:schemeClr val="tx1"/>
            </a:solidFill>
            <a:round/>
            <a:headEnd/>
            <a:tailEnd/>
          </a:ln>
          <a:effectLst/>
        </p:spPr>
        <p:txBody>
          <a:bodyPr wrap="none" anchor="ctr"/>
          <a:lstStyle/>
          <a:p>
            <a:pPr algn="ctr"/>
            <a:r>
              <a:rPr lang="en-US" sz="2400" b="1">
                <a:solidFill>
                  <a:schemeClr val="bg1"/>
                </a:solidFill>
              </a:rPr>
              <a:t>10-50%</a:t>
            </a:r>
          </a:p>
        </p:txBody>
      </p:sp>
      <p:sp>
        <p:nvSpPr>
          <p:cNvPr id="1031190" name="AutoShape 22"/>
          <p:cNvSpPr>
            <a:spLocks noChangeArrowheads="1"/>
          </p:cNvSpPr>
          <p:nvPr/>
        </p:nvSpPr>
        <p:spPr bwMode="auto">
          <a:xfrm>
            <a:off x="7275513" y="2411413"/>
            <a:ext cx="1322387" cy="652462"/>
          </a:xfrm>
          <a:prstGeom prst="roundRect">
            <a:avLst>
              <a:gd name="adj" fmla="val 16667"/>
            </a:avLst>
          </a:prstGeom>
          <a:solidFill>
            <a:schemeClr val="tx2"/>
          </a:solidFill>
          <a:ln w="9525">
            <a:solidFill>
              <a:schemeClr val="tx1"/>
            </a:solidFill>
            <a:round/>
            <a:headEnd/>
            <a:tailEnd/>
          </a:ln>
          <a:effectLst/>
        </p:spPr>
        <p:txBody>
          <a:bodyPr wrap="none" anchor="ctr"/>
          <a:lstStyle/>
          <a:p>
            <a:pPr algn="ctr"/>
            <a:r>
              <a:rPr lang="en-US" sz="2400" b="1">
                <a:solidFill>
                  <a:schemeClr val="bg1"/>
                </a:solidFill>
              </a:rPr>
              <a:t>10-100%</a:t>
            </a:r>
          </a:p>
        </p:txBody>
      </p:sp>
      <p:sp>
        <p:nvSpPr>
          <p:cNvPr id="1031192" name="Text Box 24"/>
          <p:cNvSpPr txBox="1">
            <a:spLocks noChangeArrowheads="1"/>
          </p:cNvSpPr>
          <p:nvPr/>
        </p:nvSpPr>
        <p:spPr bwMode="auto">
          <a:xfrm>
            <a:off x="5618163" y="806450"/>
            <a:ext cx="1282700" cy="457200"/>
          </a:xfrm>
          <a:prstGeom prst="rect">
            <a:avLst/>
          </a:prstGeom>
          <a:noFill/>
          <a:ln w="9525">
            <a:noFill/>
            <a:miter lim="800000"/>
            <a:headEnd/>
            <a:tailEnd/>
          </a:ln>
          <a:effectLst/>
        </p:spPr>
        <p:txBody>
          <a:bodyPr>
            <a:spAutoFit/>
          </a:bodyPr>
          <a:lstStyle/>
          <a:p>
            <a:pPr algn="ctr"/>
            <a:r>
              <a:rPr lang="en-US" sz="2400" b="1">
                <a:solidFill>
                  <a:schemeClr val="tx2"/>
                </a:solidFill>
                <a:latin typeface="Calibri" pitchFamily="79" charset="0"/>
              </a:rPr>
              <a:t>Typical</a:t>
            </a:r>
          </a:p>
        </p:txBody>
      </p:sp>
      <p:sp>
        <p:nvSpPr>
          <p:cNvPr id="1031193" name="Text Box 25"/>
          <p:cNvSpPr txBox="1">
            <a:spLocks noChangeArrowheads="1"/>
          </p:cNvSpPr>
          <p:nvPr/>
        </p:nvSpPr>
        <p:spPr bwMode="auto">
          <a:xfrm>
            <a:off x="7223125" y="811213"/>
            <a:ext cx="1463675" cy="457200"/>
          </a:xfrm>
          <a:prstGeom prst="rect">
            <a:avLst/>
          </a:prstGeom>
          <a:noFill/>
          <a:ln w="9525">
            <a:noFill/>
            <a:miter lim="800000"/>
            <a:headEnd/>
            <a:tailEnd/>
          </a:ln>
          <a:effectLst/>
        </p:spPr>
        <p:txBody>
          <a:bodyPr>
            <a:spAutoFit/>
          </a:bodyPr>
          <a:lstStyle/>
          <a:p>
            <a:pPr algn="ctr"/>
            <a:r>
              <a:rPr lang="en-US" sz="2400" b="1">
                <a:solidFill>
                  <a:schemeClr val="tx2"/>
                </a:solidFill>
                <a:latin typeface="Calibri" pitchFamily="79" charset="0"/>
              </a:rPr>
              <a:t>Potential</a:t>
            </a:r>
          </a:p>
        </p:txBody>
      </p:sp>
      <p:sp>
        <p:nvSpPr>
          <p:cNvPr id="1031194" name="Rectangle 26"/>
          <p:cNvSpPr>
            <a:spLocks noGrp="1" noChangeArrowheads="1"/>
          </p:cNvSpPr>
          <p:nvPr>
            <p:ph type="title"/>
          </p:nvPr>
        </p:nvSpPr>
        <p:spPr/>
        <p:txBody>
          <a:bodyPr/>
          <a:lstStyle/>
          <a:p>
            <a:r>
              <a:rPr lang="en-US" dirty="0"/>
              <a:t>Concrete</a:t>
            </a:r>
          </a:p>
        </p:txBody>
      </p:sp>
      <p:sp>
        <p:nvSpPr>
          <p:cNvPr id="1031195" name="Text Box 27"/>
          <p:cNvSpPr txBox="1">
            <a:spLocks noChangeArrowheads="1"/>
          </p:cNvSpPr>
          <p:nvPr/>
        </p:nvSpPr>
        <p:spPr bwMode="auto">
          <a:xfrm>
            <a:off x="5889625" y="342900"/>
            <a:ext cx="2590800" cy="457200"/>
          </a:xfrm>
          <a:prstGeom prst="rect">
            <a:avLst/>
          </a:prstGeom>
          <a:noFill/>
          <a:ln w="9525">
            <a:noFill/>
            <a:miter lim="800000"/>
            <a:headEnd/>
            <a:tailEnd/>
          </a:ln>
          <a:effectLst/>
        </p:spPr>
        <p:txBody>
          <a:bodyPr>
            <a:spAutoFit/>
          </a:bodyPr>
          <a:lstStyle/>
          <a:p>
            <a:pPr algn="ctr"/>
            <a:r>
              <a:rPr lang="en-US" sz="2400" b="1" u="sng">
                <a:solidFill>
                  <a:schemeClr val="tx2"/>
                </a:solidFill>
                <a:latin typeface="Calibri" pitchFamily="79" charset="0"/>
              </a:rPr>
              <a:t>Recycled Content</a:t>
            </a:r>
          </a:p>
        </p:txBody>
      </p:sp>
    </p:spTree>
    <p:extLst>
      <p:ext uri="{BB962C8B-B14F-4D97-AF65-F5344CB8AC3E}">
        <p14:creationId xmlns:p14="http://schemas.microsoft.com/office/powerpoint/2010/main" val="19396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11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11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118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118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311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118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11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11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1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1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1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80" grpId="0" animBg="1"/>
      <p:bldP spid="1031182" grpId="0" animBg="1"/>
      <p:bldP spid="1031183" grpId="0" animBg="1"/>
      <p:bldP spid="1031185" grpId="0" animBg="1"/>
      <p:bldP spid="1031186" grpId="0" animBg="1"/>
      <p:bldP spid="1031187" grpId="0" animBg="1"/>
      <p:bldP spid="1031188" grpId="0" animBg="1"/>
      <p:bldP spid="1031189" grpId="0" animBg="1"/>
      <p:bldP spid="1031190" grpId="0" animBg="1"/>
      <p:bldP spid="1031192" grpId="0"/>
      <p:bldP spid="10311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763" y="1589088"/>
            <a:ext cx="9130473" cy="52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ame 4"/>
          <p:cNvSpPr/>
          <p:nvPr/>
        </p:nvSpPr>
        <p:spPr>
          <a:xfrm>
            <a:off x="7675563" y="3286125"/>
            <a:ext cx="1347787" cy="2241550"/>
          </a:xfrm>
          <a:prstGeom prst="frame">
            <a:avLst>
              <a:gd name="adj1" fmla="val 69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6" name="Frame 5"/>
          <p:cNvSpPr/>
          <p:nvPr/>
        </p:nvSpPr>
        <p:spPr>
          <a:xfrm>
            <a:off x="4298950" y="3286125"/>
            <a:ext cx="2001838" cy="2241550"/>
          </a:xfrm>
          <a:prstGeom prst="frame">
            <a:avLst>
              <a:gd name="adj1" fmla="val 51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7" name="TextBox 6"/>
          <p:cNvSpPr txBox="1"/>
          <p:nvPr/>
        </p:nvSpPr>
        <p:spPr>
          <a:xfrm>
            <a:off x="7143750" y="2420938"/>
            <a:ext cx="2000250" cy="584200"/>
          </a:xfrm>
          <a:prstGeom prst="rect">
            <a:avLst/>
          </a:prstGeom>
          <a:noFill/>
        </p:spPr>
        <p:txBody>
          <a:bodyPr>
            <a:spAutoFit/>
          </a:bodyPr>
          <a:lstStyle/>
          <a:p>
            <a:pPr algn="ctr">
              <a:defRPr/>
            </a:pPr>
            <a:r>
              <a:rPr lang="en-US" sz="1600" dirty="0">
                <a:solidFill>
                  <a:schemeClr val="tx2">
                    <a:lumMod val="75000"/>
                  </a:schemeClr>
                </a:solidFill>
                <a:cs typeface="+mn-cs"/>
              </a:rPr>
              <a:t>RECYCLED </a:t>
            </a:r>
          </a:p>
          <a:p>
            <a:pPr algn="ctr">
              <a:defRPr/>
            </a:pPr>
            <a:r>
              <a:rPr lang="en-US" sz="1600" dirty="0">
                <a:solidFill>
                  <a:schemeClr val="tx2">
                    <a:lumMod val="75000"/>
                  </a:schemeClr>
                </a:solidFill>
                <a:cs typeface="+mn-cs"/>
              </a:rPr>
              <a:t>CONTENT</a:t>
            </a:r>
          </a:p>
        </p:txBody>
      </p:sp>
      <p:sp>
        <p:nvSpPr>
          <p:cNvPr id="8" name="TextBox 7"/>
          <p:cNvSpPr txBox="1"/>
          <p:nvPr/>
        </p:nvSpPr>
        <p:spPr>
          <a:xfrm>
            <a:off x="4211638" y="2420938"/>
            <a:ext cx="2228850" cy="584200"/>
          </a:xfrm>
          <a:prstGeom prst="rect">
            <a:avLst/>
          </a:prstGeom>
          <a:noFill/>
        </p:spPr>
        <p:txBody>
          <a:bodyPr>
            <a:spAutoFit/>
          </a:bodyPr>
          <a:lstStyle/>
          <a:p>
            <a:pPr algn="ctr">
              <a:defRPr/>
            </a:pPr>
            <a:r>
              <a:rPr lang="en-US" sz="1600" dirty="0">
                <a:solidFill>
                  <a:schemeClr val="tx2">
                    <a:lumMod val="75000"/>
                  </a:schemeClr>
                </a:solidFill>
                <a:cs typeface="+mn-cs"/>
              </a:rPr>
              <a:t>TRANSPORT</a:t>
            </a:r>
          </a:p>
          <a:p>
            <a:pPr algn="ctr">
              <a:defRPr/>
            </a:pPr>
            <a:r>
              <a:rPr lang="en-US" sz="1600" dirty="0">
                <a:solidFill>
                  <a:schemeClr val="tx2">
                    <a:lumMod val="75000"/>
                  </a:schemeClr>
                </a:solidFill>
                <a:cs typeface="+mn-cs"/>
              </a:rPr>
              <a:t>DISTANCE</a:t>
            </a:r>
          </a:p>
        </p:txBody>
      </p:sp>
      <p:sp>
        <p:nvSpPr>
          <p:cNvPr id="9" name="TextBox 8"/>
          <p:cNvSpPr txBox="1"/>
          <p:nvPr/>
        </p:nvSpPr>
        <p:spPr>
          <a:xfrm>
            <a:off x="2349500" y="2019300"/>
            <a:ext cx="1782763" cy="585788"/>
          </a:xfrm>
          <a:prstGeom prst="rect">
            <a:avLst/>
          </a:prstGeom>
          <a:noFill/>
        </p:spPr>
        <p:txBody>
          <a:bodyPr>
            <a:spAutoFit/>
          </a:bodyPr>
          <a:lstStyle/>
          <a:p>
            <a:pPr algn="ctr">
              <a:defRPr/>
            </a:pPr>
            <a:r>
              <a:rPr lang="en-US" sz="1600" dirty="0">
                <a:solidFill>
                  <a:schemeClr val="tx2">
                    <a:lumMod val="75000"/>
                  </a:schemeClr>
                </a:solidFill>
                <a:cs typeface="+mn-cs"/>
              </a:rPr>
              <a:t>EMBODIED</a:t>
            </a:r>
          </a:p>
          <a:p>
            <a:pPr algn="ctr">
              <a:defRPr/>
            </a:pPr>
            <a:r>
              <a:rPr lang="en-US" sz="1600" dirty="0">
                <a:solidFill>
                  <a:schemeClr val="tx2">
                    <a:lumMod val="75000"/>
                  </a:schemeClr>
                </a:solidFill>
                <a:cs typeface="+mn-cs"/>
              </a:rPr>
              <a:t>ENERGY</a:t>
            </a:r>
          </a:p>
        </p:txBody>
      </p:sp>
      <p:sp>
        <p:nvSpPr>
          <p:cNvPr id="10" name="Frame 9"/>
          <p:cNvSpPr/>
          <p:nvPr/>
        </p:nvSpPr>
        <p:spPr>
          <a:xfrm>
            <a:off x="2144713" y="2665413"/>
            <a:ext cx="2089150" cy="2862262"/>
          </a:xfrm>
          <a:prstGeom prst="frame">
            <a:avLst>
              <a:gd name="adj1" fmla="val 51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1" name="Frame 10"/>
          <p:cNvSpPr/>
          <p:nvPr/>
        </p:nvSpPr>
        <p:spPr>
          <a:xfrm>
            <a:off x="168275" y="2924175"/>
            <a:ext cx="1851025" cy="2603500"/>
          </a:xfrm>
          <a:prstGeom prst="frame">
            <a:avLst>
              <a:gd name="adj1" fmla="val 5171"/>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
        <p:nvSpPr>
          <p:cNvPr id="12" name="TextBox 11"/>
          <p:cNvSpPr txBox="1"/>
          <p:nvPr/>
        </p:nvSpPr>
        <p:spPr>
          <a:xfrm>
            <a:off x="323850" y="2420938"/>
            <a:ext cx="1581150" cy="338137"/>
          </a:xfrm>
          <a:prstGeom prst="rect">
            <a:avLst/>
          </a:prstGeom>
          <a:noFill/>
        </p:spPr>
        <p:txBody>
          <a:bodyPr>
            <a:spAutoFit/>
          </a:bodyPr>
          <a:lstStyle/>
          <a:p>
            <a:pPr algn="ctr">
              <a:defRPr/>
            </a:pPr>
            <a:r>
              <a:rPr lang="en-US" sz="1600" dirty="0">
                <a:solidFill>
                  <a:schemeClr val="tx2">
                    <a:lumMod val="75000"/>
                  </a:schemeClr>
                </a:solidFill>
                <a:cs typeface="+mn-cs"/>
              </a:rPr>
              <a:t>RENEWABLE</a:t>
            </a:r>
          </a:p>
        </p:txBody>
      </p:sp>
      <p:sp>
        <p:nvSpPr>
          <p:cNvPr id="14" name="Rectangle 2"/>
          <p:cNvSpPr txBox="1">
            <a:spLocks noChangeArrowheads="1"/>
          </p:cNvSpPr>
          <p:nvPr/>
        </p:nvSpPr>
        <p:spPr bwMode="auto">
          <a:xfrm>
            <a:off x="381000" y="329612"/>
            <a:ext cx="8229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charset="0"/>
                <a:ea typeface="ＭＳ Ｐゴシック" charset="0"/>
                <a:cs typeface="ＭＳ Ｐゴシック" charset="0"/>
              </a:defRPr>
            </a:lvl1pPr>
            <a:lvl2pPr marL="742950" indent="-285750" defTabSz="457200">
              <a:defRPr sz="2400">
                <a:solidFill>
                  <a:schemeClr val="tx1"/>
                </a:solidFill>
                <a:latin typeface="Calibri" charset="0"/>
                <a:ea typeface="ＭＳ Ｐゴシック" charset="0"/>
              </a:defRPr>
            </a:lvl2pPr>
            <a:lvl3pPr marL="1143000" indent="-228600" defTabSz="457200">
              <a:defRPr sz="2400">
                <a:solidFill>
                  <a:schemeClr val="tx1"/>
                </a:solidFill>
                <a:latin typeface="Calibri" charset="0"/>
                <a:ea typeface="ＭＳ Ｐゴシック" charset="0"/>
              </a:defRPr>
            </a:lvl3pPr>
            <a:lvl4pPr marL="1600200" indent="-228600" defTabSz="457200">
              <a:defRPr sz="2400">
                <a:solidFill>
                  <a:schemeClr val="tx1"/>
                </a:solidFill>
                <a:latin typeface="Calibri" charset="0"/>
                <a:ea typeface="ＭＳ Ｐゴシック" charset="0"/>
              </a:defRPr>
            </a:lvl4pPr>
            <a:lvl5pPr marL="2057400" indent="-228600" defTabSz="4572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4000" b="1" dirty="0"/>
              <a:t>Single </a:t>
            </a:r>
            <a:r>
              <a:rPr lang="en-US" sz="4000" b="1" dirty="0" smtClean="0"/>
              <a:t>Attributes -</a:t>
            </a:r>
            <a:endParaRPr lang="en-US" sz="4000" b="1" dirty="0"/>
          </a:p>
        </p:txBody>
      </p:sp>
      <p:sp>
        <p:nvSpPr>
          <p:cNvPr id="15" name="Frame 14"/>
          <p:cNvSpPr/>
          <p:nvPr/>
        </p:nvSpPr>
        <p:spPr>
          <a:xfrm>
            <a:off x="0" y="1337059"/>
            <a:ext cx="9143999" cy="4434579"/>
          </a:xfrm>
          <a:prstGeom prst="frame">
            <a:avLst>
              <a:gd name="adj1" fmla="val 3442"/>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6600"/>
              </a:solidFill>
            </a:endParaRPr>
          </a:p>
        </p:txBody>
      </p:sp>
      <p:sp>
        <p:nvSpPr>
          <p:cNvPr id="16" name="Rectangle 2"/>
          <p:cNvSpPr txBox="1">
            <a:spLocks noChangeArrowheads="1"/>
          </p:cNvSpPr>
          <p:nvPr/>
        </p:nvSpPr>
        <p:spPr bwMode="auto">
          <a:xfrm>
            <a:off x="736143" y="323367"/>
            <a:ext cx="82296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charset="0"/>
                <a:ea typeface="ＭＳ Ｐゴシック" charset="0"/>
                <a:cs typeface="ＭＳ Ｐゴシック" charset="0"/>
              </a:defRPr>
            </a:lvl1pPr>
            <a:lvl2pPr marL="742950" indent="-285750" defTabSz="457200">
              <a:defRPr sz="2400">
                <a:solidFill>
                  <a:schemeClr val="tx1"/>
                </a:solidFill>
                <a:latin typeface="Calibri" charset="0"/>
                <a:ea typeface="ＭＳ Ｐゴシック" charset="0"/>
              </a:defRPr>
            </a:lvl2pPr>
            <a:lvl3pPr marL="1143000" indent="-228600" defTabSz="457200">
              <a:defRPr sz="2400">
                <a:solidFill>
                  <a:schemeClr val="tx1"/>
                </a:solidFill>
                <a:latin typeface="Calibri" charset="0"/>
                <a:ea typeface="ＭＳ Ｐゴシック" charset="0"/>
              </a:defRPr>
            </a:lvl3pPr>
            <a:lvl4pPr marL="1600200" indent="-228600" defTabSz="457200">
              <a:defRPr sz="2400">
                <a:solidFill>
                  <a:schemeClr val="tx1"/>
                </a:solidFill>
                <a:latin typeface="Calibri" charset="0"/>
                <a:ea typeface="ＭＳ Ｐゴシック" charset="0"/>
              </a:defRPr>
            </a:lvl4pPr>
            <a:lvl5pPr marL="2057400" indent="-228600" defTabSz="4572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4000" b="1" dirty="0" smtClean="0">
                <a:solidFill>
                  <a:srgbClr val="FF6600"/>
                </a:solidFill>
              </a:rPr>
              <a:t>Holistic</a:t>
            </a:r>
            <a:r>
              <a:rPr lang="en-US" sz="4000" b="1" dirty="0">
                <a:solidFill>
                  <a:srgbClr val="FF6600"/>
                </a:solidFill>
              </a:rPr>
              <a:t>- Life Cycle</a:t>
            </a:r>
          </a:p>
          <a:p>
            <a:pPr algn="r" eaLnBrk="1" hangingPunct="1"/>
            <a:endParaRPr lang="en-US" sz="4000" b="1" dirty="0"/>
          </a:p>
        </p:txBody>
      </p:sp>
    </p:spTree>
    <p:extLst>
      <p:ext uri="{BB962C8B-B14F-4D97-AF65-F5344CB8AC3E}">
        <p14:creationId xmlns:p14="http://schemas.microsoft.com/office/powerpoint/2010/main" val="6042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xit" presetSubtype="0" fill="hold" grpId="0" nodeType="withEffect">
                                  <p:stCondLst>
                                    <p:cond delay="0"/>
                                  </p:stCondLst>
                                  <p:childTnLst>
                                    <p:animEffect transition="out" filter="fad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10"/>
                                        </p:tgtEl>
                                      </p:cBhvr>
                                    </p:animEffect>
                                    <p:set>
                                      <p:cBhvr>
                                        <p:cTn id="45" dur="1" fill="hold">
                                          <p:stCondLst>
                                            <p:cond delay="499"/>
                                          </p:stCondLst>
                                        </p:cTn>
                                        <p:tgtEl>
                                          <p:spTgt spid="10"/>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p:bldP spid="10" grpId="0" animBg="1"/>
      <p:bldP spid="11" grpId="0" animBg="1"/>
      <p:bldP spid="12" grpId="0"/>
      <p:bldP spid="14" grpId="0"/>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20505" y="1931584"/>
          <a:ext cx="8074856" cy="4069080"/>
        </p:xfrm>
        <a:graphic>
          <a:graphicData uri="http://schemas.openxmlformats.org/drawingml/2006/table">
            <a:tbl>
              <a:tblPr firstRow="1" bandRow="1">
                <a:tableStyleId>{2D5ABB26-0587-4C30-8999-92F81FD0307C}</a:tableStyleId>
              </a:tblPr>
              <a:tblGrid>
                <a:gridCol w="912291"/>
                <a:gridCol w="6304578"/>
                <a:gridCol w="857987"/>
              </a:tblGrid>
              <a:tr h="370840">
                <a:tc gridSpan="3">
                  <a:txBody>
                    <a:bodyPr/>
                    <a:lstStyle/>
                    <a:p>
                      <a:pPr>
                        <a:tabLst>
                          <a:tab pos="7891463" algn="r"/>
                        </a:tabLst>
                      </a:pPr>
                      <a:r>
                        <a:rPr lang="en-US" sz="2000" b="1" dirty="0" smtClean="0">
                          <a:solidFill>
                            <a:srgbClr val="669900"/>
                          </a:solidFill>
                        </a:rPr>
                        <a:t>MATERIALS &amp;</a:t>
                      </a:r>
                      <a:r>
                        <a:rPr lang="en-US" sz="2000" b="1" baseline="0" dirty="0" smtClean="0">
                          <a:solidFill>
                            <a:srgbClr val="669900"/>
                          </a:solidFill>
                        </a:rPr>
                        <a:t> RESOURCES</a:t>
                      </a:r>
                      <a:r>
                        <a:rPr lang="en-US" sz="2000" b="1" dirty="0" smtClean="0">
                          <a:solidFill>
                            <a:srgbClr val="669900"/>
                          </a:solidFill>
                        </a:rPr>
                        <a:t>	POSSIBLE 13</a:t>
                      </a:r>
                      <a:endParaRPr lang="en-US" sz="2000" b="1" dirty="0">
                        <a:solidFill>
                          <a:srgbClr val="6699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MRp1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Storage and collection of recyclables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REQ</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MRp2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Construction and demolition</a:t>
                      </a:r>
                      <a:r>
                        <a:rPr lang="en-US" baseline="0" dirty="0" smtClean="0"/>
                        <a:t> waste management planning</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REQ</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MRC1</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Building life-cycle impact reduction </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5</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MRc2</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Building product disclosure and optimization – environmental product</a:t>
                      </a:r>
                      <a:r>
                        <a:rPr lang="en-US" baseline="0" dirty="0" smtClean="0"/>
                        <a:t> declarations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2</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MRc3</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Building product disclosure and optimization – sourcing</a:t>
                      </a:r>
                      <a:r>
                        <a:rPr lang="en-US" baseline="0" dirty="0" smtClean="0"/>
                        <a:t> of raw materials</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2</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MRc4</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Building product disclosure and optimization – material</a:t>
                      </a:r>
                      <a:r>
                        <a:rPr lang="en-US" baseline="0" dirty="0" smtClean="0"/>
                        <a:t> ingredients</a:t>
                      </a:r>
                      <a:endParaRPr lang="en-US"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2</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US" dirty="0" smtClean="0"/>
                        <a:t>MRc5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Construction and demolition</a:t>
                      </a:r>
                      <a:r>
                        <a:rPr lang="en-US" baseline="0" dirty="0" smtClean="0"/>
                        <a:t> waste management</a:t>
                      </a:r>
                      <a:endParaRPr lang="en-US"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dirty="0" smtClean="0"/>
                        <a:t>2</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669900"/>
                      </a:solidFill>
                      <a:prstDash val="solid"/>
                      <a:round/>
                      <a:headEnd type="none" w="med" len="med"/>
                      <a:tailEnd type="none" w="med" len="med"/>
                    </a:lnT>
                    <a:lnB w="12700" cap="flat" cmpd="sng" algn="ctr">
                      <a:solidFill>
                        <a:srgbClr val="669900"/>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6" name="Content Placeholder 5" descr="LEEDicons2.jpg"/>
          <p:cNvPicPr>
            <a:picLocks noChangeAspect="1"/>
          </p:cNvPicPr>
          <p:nvPr/>
        </p:nvPicPr>
        <p:blipFill>
          <a:blip r:embed="rId3" cstate="screen"/>
          <a:srcRect/>
          <a:stretch>
            <a:fillRect/>
          </a:stretch>
        </p:blipFill>
        <p:spPr bwMode="auto">
          <a:xfrm>
            <a:off x="7507287" y="698246"/>
            <a:ext cx="1123241" cy="1130174"/>
          </a:xfrm>
          <a:prstGeom prst="ellipse">
            <a:avLst/>
          </a:prstGeom>
          <a:noFill/>
          <a:ln w="9525">
            <a:noFill/>
            <a:miter lim="800000"/>
            <a:headEnd/>
            <a:tailEnd/>
          </a:ln>
          <a:effectLst/>
        </p:spPr>
      </p:pic>
      <p:sp>
        <p:nvSpPr>
          <p:cNvPr id="4" name="Rectangle 3"/>
          <p:cNvSpPr/>
          <p:nvPr/>
        </p:nvSpPr>
        <p:spPr>
          <a:xfrm>
            <a:off x="409903" y="3262066"/>
            <a:ext cx="8403021" cy="2430130"/>
          </a:xfrm>
          <a:prstGeom prst="rect">
            <a:avLst/>
          </a:prstGeom>
          <a:noFill/>
          <a:ln w="508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p:txBody>
          <a:bodyPr/>
          <a:lstStyle/>
          <a:p>
            <a:r>
              <a:rPr lang="en-US" dirty="0" smtClean="0"/>
              <a:t>LEED v4</a:t>
            </a:r>
            <a:endParaRPr lang="en-US" dirty="0"/>
          </a:p>
        </p:txBody>
      </p:sp>
    </p:spTree>
    <p:extLst>
      <p:ext uri="{BB962C8B-B14F-4D97-AF65-F5344CB8AC3E}">
        <p14:creationId xmlns:p14="http://schemas.microsoft.com/office/powerpoint/2010/main" val="128515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594367" cy="6858000"/>
          </a:xfrm>
          <a:prstGeom prst="rect">
            <a:avLst/>
          </a:prstGeom>
        </p:spPr>
      </p:pic>
      <p:sp>
        <p:nvSpPr>
          <p:cNvPr id="5" name="TextBox 4"/>
          <p:cNvSpPr txBox="1"/>
          <p:nvPr/>
        </p:nvSpPr>
        <p:spPr>
          <a:xfrm>
            <a:off x="291020" y="317440"/>
            <a:ext cx="8521913" cy="1446550"/>
          </a:xfrm>
          <a:prstGeom prst="rect">
            <a:avLst/>
          </a:prstGeom>
          <a:noFill/>
        </p:spPr>
        <p:txBody>
          <a:bodyPr wrap="square" rtlCol="0">
            <a:spAutoFit/>
          </a:bodyPr>
          <a:lstStyle/>
          <a:p>
            <a:r>
              <a:rPr lang="en-US" sz="4400" dirty="0" smtClean="0">
                <a:solidFill>
                  <a:srgbClr val="FFFFFF"/>
                </a:solidFill>
                <a:effectLst>
                  <a:outerShdw blurRad="38100" dist="38100" dir="2700000" algn="tl">
                    <a:srgbClr val="000000">
                      <a:alpha val="43137"/>
                    </a:srgbClr>
                  </a:outerShdw>
                </a:effectLst>
                <a:latin typeface="Arial Black"/>
                <a:cs typeface="Arial Black"/>
              </a:rPr>
              <a:t>ENVIRONMENTAL PRODUCT DECLARATIONS</a:t>
            </a:r>
            <a:endParaRPr lang="en-US" sz="4400" dirty="0">
              <a:solidFill>
                <a:srgbClr val="FFFFFF"/>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12563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87867"/>
            <a:ext cx="8686800" cy="1139825"/>
          </a:xfrm>
        </p:spPr>
        <p:txBody>
          <a:bodyPr>
            <a:normAutofit fontScale="90000"/>
          </a:bodyPr>
          <a:lstStyle/>
          <a:p>
            <a:r>
              <a:rPr lang="en-US" dirty="0" smtClean="0"/>
              <a:t>Environmental Product Declarations</a:t>
            </a:r>
          </a:p>
        </p:txBody>
      </p:sp>
      <p:sp>
        <p:nvSpPr>
          <p:cNvPr id="47107" name="Content Placeholder 2"/>
          <p:cNvSpPr>
            <a:spLocks noGrp="1"/>
          </p:cNvSpPr>
          <p:nvPr>
            <p:ph idx="1"/>
          </p:nvPr>
        </p:nvSpPr>
        <p:spPr>
          <a:xfrm>
            <a:off x="1157848" y="1455477"/>
            <a:ext cx="6396010" cy="5112439"/>
          </a:xfrm>
        </p:spPr>
        <p:txBody>
          <a:bodyPr>
            <a:normAutofit fontScale="85000" lnSpcReduction="10000"/>
          </a:bodyPr>
          <a:lstStyle/>
          <a:p>
            <a:pPr marL="0" indent="0">
              <a:buNone/>
            </a:pPr>
            <a:r>
              <a:rPr lang="en-US" b="1" dirty="0" smtClean="0"/>
              <a:t>Option 1 – EPDs </a:t>
            </a:r>
            <a:r>
              <a:rPr lang="en-US" dirty="0" smtClean="0"/>
              <a:t>(1 point)</a:t>
            </a:r>
          </a:p>
          <a:p>
            <a:pPr marL="0" indent="0">
              <a:buNone/>
            </a:pPr>
            <a:r>
              <a:rPr lang="en-US" dirty="0" smtClean="0"/>
              <a:t>20 Permanently Installed Products</a:t>
            </a:r>
          </a:p>
          <a:p>
            <a:r>
              <a:rPr lang="en-US" b="1" dirty="0" smtClean="0"/>
              <a:t>Product specific declaration </a:t>
            </a:r>
            <a:r>
              <a:rPr lang="en-US" dirty="0" smtClean="0"/>
              <a:t>–publicly available (1/4 product)</a:t>
            </a:r>
          </a:p>
          <a:p>
            <a:r>
              <a:rPr lang="en-US" b="1" dirty="0" smtClean="0"/>
              <a:t>Industry average EPD </a:t>
            </a:r>
            <a:r>
              <a:rPr lang="en-US" dirty="0" smtClean="0"/>
              <a:t>– Third </a:t>
            </a:r>
            <a:r>
              <a:rPr lang="en-US" dirty="0"/>
              <a:t>party certified Type </a:t>
            </a:r>
            <a:r>
              <a:rPr lang="en-US" dirty="0" smtClean="0"/>
              <a:t>III  (1/2 product)</a:t>
            </a:r>
          </a:p>
          <a:p>
            <a:r>
              <a:rPr lang="en-US" b="1" dirty="0" smtClean="0"/>
              <a:t>Product specific EPD </a:t>
            </a:r>
            <a:r>
              <a:rPr lang="en-US" dirty="0" smtClean="0"/>
              <a:t>– Third </a:t>
            </a:r>
            <a:br>
              <a:rPr lang="en-US" dirty="0" smtClean="0"/>
            </a:br>
            <a:r>
              <a:rPr lang="en-US" dirty="0" smtClean="0"/>
              <a:t>party certified Type III  (Full product)</a:t>
            </a:r>
          </a:p>
          <a:p>
            <a:r>
              <a:rPr lang="en-US" dirty="0" smtClean="0"/>
              <a:t>USGBC Approved Program</a:t>
            </a:r>
            <a:endParaRPr lang="en-US" dirty="0"/>
          </a:p>
        </p:txBody>
      </p:sp>
    </p:spTree>
    <p:extLst>
      <p:ext uri="{BB962C8B-B14F-4D97-AF65-F5344CB8AC3E}">
        <p14:creationId xmlns:p14="http://schemas.microsoft.com/office/powerpoint/2010/main" val="178508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EPDs?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40712951"/>
              </p:ext>
            </p:extLst>
          </p:nvPr>
        </p:nvGraphicFramePr>
        <p:xfrm>
          <a:off x="2038350" y="758009"/>
          <a:ext cx="5372100" cy="55501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057900" y="1220710"/>
            <a:ext cx="3086100" cy="1200329"/>
          </a:xfrm>
          <a:prstGeom prst="rect">
            <a:avLst/>
          </a:prstGeom>
          <a:noFill/>
        </p:spPr>
        <p:txBody>
          <a:bodyPr wrap="square" rtlCol="0">
            <a:spAutoFit/>
          </a:bodyPr>
          <a:lstStyle/>
          <a:p>
            <a:r>
              <a:rPr lang="en-US" sz="2400" b="1" dirty="0" smtClean="0"/>
              <a:t>E</a:t>
            </a:r>
            <a:r>
              <a:rPr lang="en-US" sz="2400" dirty="0" smtClean="0"/>
              <a:t>nvironmental</a:t>
            </a:r>
          </a:p>
          <a:p>
            <a:r>
              <a:rPr lang="en-US" sz="2400" b="1" dirty="0" smtClean="0"/>
              <a:t>P</a:t>
            </a:r>
            <a:r>
              <a:rPr lang="en-US" sz="2400" dirty="0" smtClean="0"/>
              <a:t>roduct </a:t>
            </a:r>
            <a:r>
              <a:rPr lang="en-US" sz="2400" b="1" dirty="0" smtClean="0"/>
              <a:t>D</a:t>
            </a:r>
            <a:r>
              <a:rPr lang="en-US" sz="2400" dirty="0" smtClean="0"/>
              <a:t>eclarations</a:t>
            </a:r>
            <a:endParaRPr lang="en-US" sz="2400" dirty="0"/>
          </a:p>
        </p:txBody>
      </p:sp>
      <p:sp>
        <p:nvSpPr>
          <p:cNvPr id="6" name="TextBox 5"/>
          <p:cNvSpPr txBox="1"/>
          <p:nvPr/>
        </p:nvSpPr>
        <p:spPr>
          <a:xfrm>
            <a:off x="6076950" y="2967514"/>
            <a:ext cx="2878204" cy="1200329"/>
          </a:xfrm>
          <a:prstGeom prst="rect">
            <a:avLst/>
          </a:prstGeom>
          <a:noFill/>
        </p:spPr>
        <p:txBody>
          <a:bodyPr wrap="square" rtlCol="0">
            <a:spAutoFit/>
          </a:bodyPr>
          <a:lstStyle/>
          <a:p>
            <a:r>
              <a:rPr lang="en-US" sz="2400" b="1" dirty="0" smtClean="0"/>
              <a:t>L</a:t>
            </a:r>
            <a:r>
              <a:rPr lang="en-US" sz="2400" dirty="0" smtClean="0"/>
              <a:t>ife</a:t>
            </a:r>
          </a:p>
          <a:p>
            <a:r>
              <a:rPr lang="en-US" sz="2400" b="1" dirty="0" smtClean="0"/>
              <a:t>C</a:t>
            </a:r>
            <a:r>
              <a:rPr lang="en-US" sz="2400" dirty="0" smtClean="0"/>
              <a:t>ycle</a:t>
            </a:r>
          </a:p>
          <a:p>
            <a:r>
              <a:rPr lang="en-US" sz="2400" b="1" dirty="0" smtClean="0"/>
              <a:t>A</a:t>
            </a:r>
            <a:r>
              <a:rPr lang="en-US" sz="2400" dirty="0" smtClean="0"/>
              <a:t>ssessment </a:t>
            </a:r>
            <a:endParaRPr lang="en-US" sz="2400" dirty="0"/>
          </a:p>
        </p:txBody>
      </p:sp>
      <p:sp>
        <p:nvSpPr>
          <p:cNvPr id="7" name="TextBox 6"/>
          <p:cNvSpPr txBox="1"/>
          <p:nvPr/>
        </p:nvSpPr>
        <p:spPr>
          <a:xfrm>
            <a:off x="6858000" y="4365582"/>
            <a:ext cx="2286000" cy="1200329"/>
          </a:xfrm>
          <a:prstGeom prst="rect">
            <a:avLst/>
          </a:prstGeom>
          <a:noFill/>
        </p:spPr>
        <p:txBody>
          <a:bodyPr wrap="square" rtlCol="0">
            <a:spAutoFit/>
          </a:bodyPr>
          <a:lstStyle/>
          <a:p>
            <a:r>
              <a:rPr lang="en-US" sz="2400" b="1" dirty="0" smtClean="0"/>
              <a:t>P</a:t>
            </a:r>
            <a:r>
              <a:rPr lang="en-US" sz="2400" dirty="0" smtClean="0"/>
              <a:t>roduct</a:t>
            </a:r>
          </a:p>
          <a:p>
            <a:r>
              <a:rPr lang="en-US" sz="2400" b="1" dirty="0" smtClean="0"/>
              <a:t>C</a:t>
            </a:r>
            <a:r>
              <a:rPr lang="en-US" sz="2400" dirty="0" smtClean="0"/>
              <a:t>ategory</a:t>
            </a:r>
          </a:p>
          <a:p>
            <a:r>
              <a:rPr lang="en-US" sz="2400" b="1" dirty="0" smtClean="0"/>
              <a:t>R</a:t>
            </a:r>
            <a:r>
              <a:rPr lang="en-US" sz="2400" dirty="0" smtClean="0"/>
              <a:t>ule </a:t>
            </a:r>
            <a:endParaRPr lang="en-US" sz="2400" dirty="0"/>
          </a:p>
        </p:txBody>
      </p:sp>
      <p:sp>
        <p:nvSpPr>
          <p:cNvPr id="8" name="TextBox 7"/>
          <p:cNvSpPr txBox="1"/>
          <p:nvPr/>
        </p:nvSpPr>
        <p:spPr>
          <a:xfrm>
            <a:off x="0" y="3916348"/>
            <a:ext cx="2968105" cy="1569660"/>
          </a:xfrm>
          <a:prstGeom prst="rect">
            <a:avLst/>
          </a:prstGeom>
          <a:noFill/>
        </p:spPr>
        <p:txBody>
          <a:bodyPr wrap="square" rtlCol="0">
            <a:spAutoFit/>
          </a:bodyPr>
          <a:lstStyle/>
          <a:p>
            <a:r>
              <a:rPr lang="en-US" sz="2400" b="1" dirty="0" smtClean="0"/>
              <a:t>Data:</a:t>
            </a:r>
          </a:p>
          <a:p>
            <a:r>
              <a:rPr lang="en-US" sz="2400" dirty="0" smtClean="0"/>
              <a:t>Life Cycle Inventory Data, plant specific</a:t>
            </a:r>
          </a:p>
        </p:txBody>
      </p:sp>
    </p:spTree>
    <p:extLst>
      <p:ext uri="{BB962C8B-B14F-4D97-AF65-F5344CB8AC3E}">
        <p14:creationId xmlns:p14="http://schemas.microsoft.com/office/powerpoint/2010/main" val="305694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Prius</a:t>
            </a:r>
            <a:r>
              <a:rPr lang="en-US" dirty="0" smtClean="0"/>
              <a:t> vs. Hummer – Life Cycle</a:t>
            </a:r>
            <a:endParaRPr lang="en-US" dirty="0"/>
          </a:p>
        </p:txBody>
      </p:sp>
      <p:pic>
        <p:nvPicPr>
          <p:cNvPr id="4" name="Content Placeholder 3" descr="9ae39__prius-vs-hummer.jpg"/>
          <p:cNvPicPr>
            <a:picLocks noGrp="1" noChangeAspect="1"/>
          </p:cNvPicPr>
          <p:nvPr>
            <p:ph idx="1"/>
          </p:nvPr>
        </p:nvPicPr>
        <p:blipFill rotWithShape="1">
          <a:blip r:embed="rId3">
            <a:extLst>
              <a:ext uri="{28A0092B-C50C-407E-A947-70E740481C1C}">
                <a14:useLocalDpi xmlns:a14="http://schemas.microsoft.com/office/drawing/2010/main" val="0"/>
              </a:ext>
            </a:extLst>
          </a:blip>
          <a:srcRect l="-950" t="-3866" r="950" b="-633"/>
          <a:stretch/>
        </p:blipFill>
        <p:spPr>
          <a:xfrm>
            <a:off x="379046" y="1426334"/>
            <a:ext cx="8229600" cy="2422770"/>
          </a:xfrm>
        </p:spPr>
      </p:pic>
      <p:sp>
        <p:nvSpPr>
          <p:cNvPr id="5" name="TextBox 4"/>
          <p:cNvSpPr txBox="1"/>
          <p:nvPr/>
        </p:nvSpPr>
        <p:spPr>
          <a:xfrm>
            <a:off x="654173" y="4580018"/>
            <a:ext cx="8080969" cy="1015663"/>
          </a:xfrm>
          <a:prstGeom prst="rect">
            <a:avLst/>
          </a:prstGeom>
          <a:noFill/>
        </p:spPr>
        <p:txBody>
          <a:bodyPr wrap="square" rtlCol="0">
            <a:spAutoFit/>
          </a:bodyPr>
          <a:lstStyle/>
          <a:p>
            <a:r>
              <a:rPr lang="en-US" sz="6000" dirty="0">
                <a:solidFill>
                  <a:srgbClr val="008000"/>
                </a:solidFill>
                <a:latin typeface="Arial Black"/>
                <a:cs typeface="Arial Black"/>
              </a:rPr>
              <a:t>109,000 </a:t>
            </a:r>
            <a:r>
              <a:rPr lang="en-US" sz="6000" dirty="0" smtClean="0">
                <a:solidFill>
                  <a:srgbClr val="008000"/>
                </a:solidFill>
                <a:latin typeface="Arial Black"/>
                <a:cs typeface="Arial Black"/>
              </a:rPr>
              <a:t>   379,000 </a:t>
            </a:r>
            <a:endParaRPr lang="en-US" sz="6000" dirty="0">
              <a:solidFill>
                <a:srgbClr val="008000"/>
              </a:solidFill>
              <a:latin typeface="Arial Black"/>
              <a:cs typeface="Arial Black"/>
            </a:endParaRPr>
          </a:p>
        </p:txBody>
      </p:sp>
      <p:sp>
        <p:nvSpPr>
          <p:cNvPr id="6" name="TextBox 5"/>
          <p:cNvSpPr txBox="1"/>
          <p:nvPr/>
        </p:nvSpPr>
        <p:spPr>
          <a:xfrm>
            <a:off x="928822" y="5601311"/>
            <a:ext cx="3014513" cy="1015663"/>
          </a:xfrm>
          <a:prstGeom prst="rect">
            <a:avLst/>
          </a:prstGeom>
          <a:noFill/>
        </p:spPr>
        <p:txBody>
          <a:bodyPr wrap="square" rtlCol="0">
            <a:spAutoFit/>
          </a:bodyPr>
          <a:lstStyle/>
          <a:p>
            <a:r>
              <a:rPr lang="en-US" sz="6000" dirty="0" smtClean="0">
                <a:solidFill>
                  <a:srgbClr val="008000"/>
                </a:solidFill>
                <a:latin typeface="Arial Black"/>
                <a:cs typeface="Arial Black"/>
              </a:rPr>
              <a:t>32 </a:t>
            </a:r>
            <a:r>
              <a:rPr lang="en-US" sz="6000" dirty="0" err="1" smtClean="0">
                <a:solidFill>
                  <a:srgbClr val="008000"/>
                </a:solidFill>
                <a:latin typeface="Arial Black"/>
                <a:cs typeface="Arial Black"/>
              </a:rPr>
              <a:t>lbs</a:t>
            </a:r>
            <a:endParaRPr lang="en-US" sz="6000" dirty="0">
              <a:solidFill>
                <a:srgbClr val="008000"/>
              </a:solidFill>
              <a:latin typeface="Arial Black"/>
              <a:cs typeface="Arial Black"/>
            </a:endParaRPr>
          </a:p>
        </p:txBody>
      </p:sp>
      <p:sp>
        <p:nvSpPr>
          <p:cNvPr id="7" name="TextBox 6"/>
          <p:cNvSpPr txBox="1"/>
          <p:nvPr/>
        </p:nvSpPr>
        <p:spPr>
          <a:xfrm>
            <a:off x="5394952" y="5592464"/>
            <a:ext cx="3749048" cy="1015663"/>
          </a:xfrm>
          <a:prstGeom prst="rect">
            <a:avLst/>
          </a:prstGeom>
          <a:noFill/>
        </p:spPr>
        <p:txBody>
          <a:bodyPr wrap="square" rtlCol="0">
            <a:spAutoFit/>
          </a:bodyPr>
          <a:lstStyle/>
          <a:p>
            <a:r>
              <a:rPr lang="en-US" sz="6000" dirty="0" smtClean="0">
                <a:solidFill>
                  <a:srgbClr val="008000"/>
                </a:solidFill>
                <a:latin typeface="Arial Black"/>
                <a:cs typeface="Arial Black"/>
              </a:rPr>
              <a:t>65+lbs</a:t>
            </a:r>
            <a:endParaRPr lang="en-US" sz="6000" dirty="0">
              <a:solidFill>
                <a:srgbClr val="008000"/>
              </a:solidFill>
              <a:latin typeface="Arial Black"/>
              <a:cs typeface="Arial Black"/>
            </a:endParaRPr>
          </a:p>
        </p:txBody>
      </p:sp>
    </p:spTree>
    <p:extLst>
      <p:ext uri="{BB962C8B-B14F-4D97-AF65-F5344CB8AC3E}">
        <p14:creationId xmlns:p14="http://schemas.microsoft.com/office/powerpoint/2010/main" val="278492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III EPD</a:t>
            </a:r>
            <a:endParaRPr lang="en-US" dirty="0"/>
          </a:p>
        </p:txBody>
      </p:sp>
      <p:sp>
        <p:nvSpPr>
          <p:cNvPr id="7" name="Rectangle 6"/>
          <p:cNvSpPr/>
          <p:nvPr/>
        </p:nvSpPr>
        <p:spPr>
          <a:xfrm>
            <a:off x="476339" y="1640391"/>
            <a:ext cx="2062716" cy="410416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5604" name="Picture 4" descr="http://www.allina.com/ac/prediabetesmanual.nsf/page/food_label.gif/$FILE/food_label.gif?OpenElement"/>
          <p:cNvPicPr>
            <a:picLocks noChangeAspect="1" noChangeArrowheads="1"/>
          </p:cNvPicPr>
          <p:nvPr/>
        </p:nvPicPr>
        <p:blipFill>
          <a:blip r:embed="rId2" cstate="print"/>
          <a:srcRect/>
          <a:stretch>
            <a:fillRect/>
          </a:stretch>
        </p:blipFill>
        <p:spPr bwMode="auto">
          <a:xfrm>
            <a:off x="590367" y="1767981"/>
            <a:ext cx="1804788" cy="3822405"/>
          </a:xfrm>
          <a:prstGeom prst="rect">
            <a:avLst/>
          </a:prstGeom>
          <a:noFill/>
          <a:ln>
            <a:noFill/>
          </a:ln>
        </p:spPr>
      </p:pic>
      <p:pic>
        <p:nvPicPr>
          <p:cNvPr id="9"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2829550" y="1658679"/>
            <a:ext cx="5928688" cy="4027524"/>
          </a:xfrm>
          <a:prstGeom prst="rect">
            <a:avLst/>
          </a:prstGeom>
          <a:noFill/>
          <a:ln w="12700">
            <a:solidFill>
              <a:schemeClr val="tx1"/>
            </a:solidFill>
          </a:ln>
        </p:spPr>
      </p:pic>
    </p:spTree>
    <p:extLst>
      <p:ext uri="{BB962C8B-B14F-4D97-AF65-F5344CB8AC3E}">
        <p14:creationId xmlns:p14="http://schemas.microsoft.com/office/powerpoint/2010/main" val="190569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1 at 6.16.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451371"/>
          </a:xfrm>
          <a:prstGeom prst="rect">
            <a:avLst/>
          </a:prstGeom>
        </p:spPr>
      </p:pic>
      <p:pic>
        <p:nvPicPr>
          <p:cNvPr id="3" name="Picture 2" descr="Screen Shot 2015-10-11 at 6.17.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495157"/>
          </a:xfrm>
          <a:prstGeom prst="rect">
            <a:avLst/>
          </a:prstGeom>
        </p:spPr>
      </p:pic>
      <p:pic>
        <p:nvPicPr>
          <p:cNvPr id="4" name="Picture 3" descr="Screen Shot 2015-10-11 at 6.17.1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5495157"/>
          </a:xfrm>
          <a:prstGeom prst="rect">
            <a:avLst/>
          </a:prstGeom>
        </p:spPr>
      </p:pic>
      <p:pic>
        <p:nvPicPr>
          <p:cNvPr id="6" name="Content Placeholder 3" descr="USGBC USA_MarketBrief.png"/>
          <p:cNvPicPr>
            <a:picLocks noChangeAspect="1"/>
          </p:cNvPicPr>
          <p:nvPr/>
        </p:nvPicPr>
        <p:blipFill>
          <a:blip r:embed="rId5">
            <a:extLst>
              <a:ext uri="{28A0092B-C50C-407E-A947-70E740481C1C}">
                <a14:useLocalDpi xmlns:a14="http://schemas.microsoft.com/office/drawing/2010/main" val="0"/>
              </a:ext>
            </a:extLst>
          </a:blip>
          <a:srcRect l="-9183" r="-9183"/>
          <a:stretch>
            <a:fillRect/>
          </a:stretch>
        </p:blipFill>
        <p:spPr bwMode="auto">
          <a:xfrm>
            <a:off x="-735307" y="0"/>
            <a:ext cx="10660024" cy="5615650"/>
          </a:xfrm>
          <a:prstGeom prst="rect">
            <a:avLst/>
          </a:prstGeom>
          <a:noFill/>
          <a:ln w="9525">
            <a:noFill/>
            <a:miter lim="800000"/>
            <a:headEnd/>
            <a:tailEnd/>
          </a:ln>
        </p:spPr>
      </p:pic>
    </p:spTree>
    <p:extLst>
      <p:ext uri="{BB962C8B-B14F-4D97-AF65-F5344CB8AC3E}">
        <p14:creationId xmlns:p14="http://schemas.microsoft.com/office/powerpoint/2010/main" val="35669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Title 1"/>
          <p:cNvSpPr>
            <a:spLocks noGrp="1"/>
          </p:cNvSpPr>
          <p:nvPr>
            <p:ph type="title"/>
          </p:nvPr>
        </p:nvSpPr>
        <p:spPr>
          <a:xfrm>
            <a:off x="395288" y="-171450"/>
            <a:ext cx="8229600" cy="1139825"/>
          </a:xfrm>
        </p:spPr>
        <p:txBody>
          <a:bodyPr/>
          <a:lstStyle/>
          <a:p>
            <a:pPr eaLnBrk="1" hangingPunct="1"/>
            <a:r>
              <a:rPr lang="en-US" dirty="0">
                <a:latin typeface="Calibri" charset="0"/>
              </a:rPr>
              <a:t>Advantage: Concrete</a:t>
            </a:r>
          </a:p>
        </p:txBody>
      </p:sp>
      <p:pic>
        <p:nvPicPr>
          <p:cNvPr id="26626" name="Picture 3" descr="POST TENSIONED CONCRET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5300" y="1504950"/>
            <a:ext cx="3332163"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4"/>
          <p:cNvSpPr txBox="1">
            <a:spLocks noChangeArrowheads="1"/>
          </p:cNvSpPr>
          <p:nvPr/>
        </p:nvSpPr>
        <p:spPr bwMode="auto">
          <a:xfrm>
            <a:off x="1312863" y="116363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Lightweight slabs</a:t>
            </a:r>
          </a:p>
        </p:txBody>
      </p:sp>
      <p:sp>
        <p:nvSpPr>
          <p:cNvPr id="26628" name="TextBox 5"/>
          <p:cNvSpPr txBox="1">
            <a:spLocks noChangeArrowheads="1"/>
          </p:cNvSpPr>
          <p:nvPr/>
        </p:nvSpPr>
        <p:spPr bwMode="auto">
          <a:xfrm>
            <a:off x="428625" y="2173288"/>
            <a:ext cx="2274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Lightweight beams</a:t>
            </a:r>
          </a:p>
        </p:txBody>
      </p:sp>
      <p:sp>
        <p:nvSpPr>
          <p:cNvPr id="26629" name="TextBox 6"/>
          <p:cNvSpPr txBox="1">
            <a:spLocks noChangeArrowheads="1"/>
          </p:cNvSpPr>
          <p:nvPr/>
        </p:nvSpPr>
        <p:spPr bwMode="auto">
          <a:xfrm>
            <a:off x="473075" y="3333750"/>
            <a:ext cx="210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4000 psi columns</a:t>
            </a:r>
          </a:p>
        </p:txBody>
      </p:sp>
      <p:sp>
        <p:nvSpPr>
          <p:cNvPr id="26630" name="TextBox 7"/>
          <p:cNvSpPr txBox="1">
            <a:spLocks noChangeArrowheads="1"/>
          </p:cNvSpPr>
          <p:nvPr/>
        </p:nvSpPr>
        <p:spPr bwMode="auto">
          <a:xfrm>
            <a:off x="623888" y="4424363"/>
            <a:ext cx="19415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Basement slabs</a:t>
            </a:r>
          </a:p>
        </p:txBody>
      </p:sp>
      <p:sp>
        <p:nvSpPr>
          <p:cNvPr id="26631" name="TextBox 8"/>
          <p:cNvSpPr txBox="1">
            <a:spLocks noChangeArrowheads="1"/>
          </p:cNvSpPr>
          <p:nvPr/>
        </p:nvSpPr>
        <p:spPr bwMode="auto">
          <a:xfrm>
            <a:off x="919163" y="4953000"/>
            <a:ext cx="1646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Grade beams</a:t>
            </a:r>
          </a:p>
        </p:txBody>
      </p:sp>
      <p:sp>
        <p:nvSpPr>
          <p:cNvPr id="26632" name="TextBox 9"/>
          <p:cNvSpPr txBox="1">
            <a:spLocks noChangeArrowheads="1"/>
          </p:cNvSpPr>
          <p:nvPr/>
        </p:nvSpPr>
        <p:spPr bwMode="auto">
          <a:xfrm>
            <a:off x="5456238" y="1147763"/>
            <a:ext cx="1160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Parapets</a:t>
            </a:r>
          </a:p>
        </p:txBody>
      </p:sp>
      <p:sp>
        <p:nvSpPr>
          <p:cNvPr id="26633" name="TextBox 10"/>
          <p:cNvSpPr txBox="1">
            <a:spLocks noChangeArrowheads="1"/>
          </p:cNvSpPr>
          <p:nvPr/>
        </p:nvSpPr>
        <p:spPr bwMode="auto">
          <a:xfrm>
            <a:off x="6740525" y="3303588"/>
            <a:ext cx="1300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Sidewalks</a:t>
            </a:r>
          </a:p>
        </p:txBody>
      </p:sp>
      <p:sp>
        <p:nvSpPr>
          <p:cNvPr id="26634" name="TextBox 11"/>
          <p:cNvSpPr txBox="1">
            <a:spLocks noChangeArrowheads="1"/>
          </p:cNvSpPr>
          <p:nvPr/>
        </p:nvSpPr>
        <p:spPr bwMode="auto">
          <a:xfrm>
            <a:off x="6715125" y="2703513"/>
            <a:ext cx="1685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Exterior walls</a:t>
            </a:r>
          </a:p>
        </p:txBody>
      </p:sp>
      <p:sp>
        <p:nvSpPr>
          <p:cNvPr id="26635" name="TextBox 12"/>
          <p:cNvSpPr txBox="1">
            <a:spLocks noChangeArrowheads="1"/>
          </p:cNvSpPr>
          <p:nvPr/>
        </p:nvSpPr>
        <p:spPr bwMode="auto">
          <a:xfrm>
            <a:off x="6484938" y="2163763"/>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Stairs</a:t>
            </a:r>
          </a:p>
        </p:txBody>
      </p:sp>
      <p:sp>
        <p:nvSpPr>
          <p:cNvPr id="26636" name="TextBox 13"/>
          <p:cNvSpPr txBox="1">
            <a:spLocks noChangeArrowheads="1"/>
          </p:cNvSpPr>
          <p:nvPr/>
        </p:nvSpPr>
        <p:spPr bwMode="auto">
          <a:xfrm>
            <a:off x="5973763" y="1608138"/>
            <a:ext cx="1484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Shear Walls</a:t>
            </a:r>
          </a:p>
        </p:txBody>
      </p:sp>
      <p:sp>
        <p:nvSpPr>
          <p:cNvPr id="26637" name="TextBox 14"/>
          <p:cNvSpPr txBox="1">
            <a:spLocks noChangeArrowheads="1"/>
          </p:cNvSpPr>
          <p:nvPr/>
        </p:nvSpPr>
        <p:spPr bwMode="auto">
          <a:xfrm>
            <a:off x="6789738" y="3883025"/>
            <a:ext cx="90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Plazas</a:t>
            </a:r>
          </a:p>
        </p:txBody>
      </p:sp>
      <p:sp>
        <p:nvSpPr>
          <p:cNvPr id="26638" name="TextBox 15"/>
          <p:cNvSpPr txBox="1">
            <a:spLocks noChangeArrowheads="1"/>
          </p:cNvSpPr>
          <p:nvPr/>
        </p:nvSpPr>
        <p:spPr bwMode="auto">
          <a:xfrm>
            <a:off x="6818313" y="4465638"/>
            <a:ext cx="1698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Parking areas</a:t>
            </a:r>
          </a:p>
        </p:txBody>
      </p:sp>
      <p:sp>
        <p:nvSpPr>
          <p:cNvPr id="26639" name="TextBox 16"/>
          <p:cNvSpPr txBox="1">
            <a:spLocks noChangeArrowheads="1"/>
          </p:cNvSpPr>
          <p:nvPr/>
        </p:nvSpPr>
        <p:spPr bwMode="auto">
          <a:xfrm>
            <a:off x="6508750" y="5424488"/>
            <a:ext cx="1325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Driveways</a:t>
            </a:r>
          </a:p>
        </p:txBody>
      </p:sp>
      <p:sp>
        <p:nvSpPr>
          <p:cNvPr id="26640" name="TextBox 17"/>
          <p:cNvSpPr txBox="1">
            <a:spLocks noChangeArrowheads="1"/>
          </p:cNvSpPr>
          <p:nvPr/>
        </p:nvSpPr>
        <p:spPr bwMode="auto">
          <a:xfrm>
            <a:off x="496888" y="1657350"/>
            <a:ext cx="2428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Normal weight slabs</a:t>
            </a:r>
          </a:p>
        </p:txBody>
      </p:sp>
      <p:sp>
        <p:nvSpPr>
          <p:cNvPr id="26641" name="TextBox 18"/>
          <p:cNvSpPr txBox="1">
            <a:spLocks noChangeArrowheads="1"/>
          </p:cNvSpPr>
          <p:nvPr/>
        </p:nvSpPr>
        <p:spPr bwMode="auto">
          <a:xfrm>
            <a:off x="123825" y="2752725"/>
            <a:ext cx="257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Normal weight beams</a:t>
            </a:r>
          </a:p>
        </p:txBody>
      </p:sp>
      <p:sp>
        <p:nvSpPr>
          <p:cNvPr id="26642" name="TextBox 19"/>
          <p:cNvSpPr txBox="1">
            <a:spLocks noChangeArrowheads="1"/>
          </p:cNvSpPr>
          <p:nvPr/>
        </p:nvSpPr>
        <p:spPr bwMode="auto">
          <a:xfrm>
            <a:off x="477838" y="3883025"/>
            <a:ext cx="210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6000 psi columns</a:t>
            </a:r>
          </a:p>
        </p:txBody>
      </p:sp>
      <p:sp>
        <p:nvSpPr>
          <p:cNvPr id="26643" name="TextBox 20"/>
          <p:cNvSpPr txBox="1">
            <a:spLocks noChangeArrowheads="1"/>
          </p:cNvSpPr>
          <p:nvPr/>
        </p:nvSpPr>
        <p:spPr bwMode="auto">
          <a:xfrm>
            <a:off x="776288" y="5451475"/>
            <a:ext cx="19415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Spread footings</a:t>
            </a:r>
          </a:p>
        </p:txBody>
      </p:sp>
      <p:sp>
        <p:nvSpPr>
          <p:cNvPr id="26644" name="TextBox 21"/>
          <p:cNvSpPr txBox="1">
            <a:spLocks noChangeArrowheads="1"/>
          </p:cNvSpPr>
          <p:nvPr/>
        </p:nvSpPr>
        <p:spPr bwMode="auto">
          <a:xfrm>
            <a:off x="1960563" y="5943600"/>
            <a:ext cx="1211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Caissons</a:t>
            </a:r>
          </a:p>
        </p:txBody>
      </p:sp>
      <p:sp>
        <p:nvSpPr>
          <p:cNvPr id="26645" name="TextBox 22"/>
          <p:cNvSpPr txBox="1">
            <a:spLocks noChangeArrowheads="1"/>
          </p:cNvSpPr>
          <p:nvPr/>
        </p:nvSpPr>
        <p:spPr bwMode="auto">
          <a:xfrm>
            <a:off x="4265613" y="6311900"/>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r>
              <a:rPr lang="en-US" sz="1800" b="1"/>
              <a:t>Piles</a:t>
            </a:r>
          </a:p>
        </p:txBody>
      </p:sp>
      <p:sp>
        <p:nvSpPr>
          <p:cNvPr id="26646" name="TextBox 24"/>
          <p:cNvSpPr txBox="1">
            <a:spLocks noChangeArrowheads="1"/>
          </p:cNvSpPr>
          <p:nvPr/>
        </p:nvSpPr>
        <p:spPr bwMode="auto">
          <a:xfrm>
            <a:off x="6735763" y="4937125"/>
            <a:ext cx="218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Pervious concrete</a:t>
            </a:r>
          </a:p>
        </p:txBody>
      </p:sp>
      <p:sp>
        <p:nvSpPr>
          <p:cNvPr id="26647" name="TextBox 25"/>
          <p:cNvSpPr txBox="1">
            <a:spLocks noChangeArrowheads="1"/>
          </p:cNvSpPr>
          <p:nvPr/>
        </p:nvSpPr>
        <p:spPr bwMode="auto">
          <a:xfrm>
            <a:off x="5930900" y="5900738"/>
            <a:ext cx="852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Curbs</a:t>
            </a:r>
          </a:p>
        </p:txBody>
      </p:sp>
      <p:sp>
        <p:nvSpPr>
          <p:cNvPr id="31" name="Can 30"/>
          <p:cNvSpPr/>
          <p:nvPr/>
        </p:nvSpPr>
        <p:spPr>
          <a:xfrm>
            <a:off x="3929862" y="6150551"/>
            <a:ext cx="205410" cy="864397"/>
          </a:xfrm>
          <a:prstGeom prst="can">
            <a:avLst/>
          </a:prstGeom>
          <a:solidFill>
            <a:schemeClr val="bg1"/>
          </a:solidFill>
          <a:ln w="9525">
            <a:noFill/>
          </a:ln>
          <a:effectLst>
            <a:innerShdw blurRad="63500" dist="1143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Can 31"/>
          <p:cNvSpPr/>
          <p:nvPr/>
        </p:nvSpPr>
        <p:spPr>
          <a:xfrm>
            <a:off x="4846536" y="5566825"/>
            <a:ext cx="182880" cy="731520"/>
          </a:xfrm>
          <a:prstGeom prst="can">
            <a:avLst/>
          </a:prstGeom>
          <a:solidFill>
            <a:schemeClr val="bg1"/>
          </a:solidFill>
          <a:ln w="9525">
            <a:noFill/>
          </a:ln>
          <a:effectLst>
            <a:innerShdw blurRad="63500" dist="1143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Can 33"/>
          <p:cNvSpPr/>
          <p:nvPr/>
        </p:nvSpPr>
        <p:spPr>
          <a:xfrm>
            <a:off x="5722824" y="4960409"/>
            <a:ext cx="164592" cy="713232"/>
          </a:xfrm>
          <a:prstGeom prst="can">
            <a:avLst/>
          </a:prstGeom>
          <a:solidFill>
            <a:schemeClr val="bg1"/>
          </a:solidFill>
          <a:ln w="9525">
            <a:noFill/>
          </a:ln>
          <a:effectLst>
            <a:innerShdw blurRad="63500" dist="114300" dir="135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57" name="TextBox 34"/>
          <p:cNvSpPr txBox="1">
            <a:spLocks noChangeArrowheads="1"/>
          </p:cNvSpPr>
          <p:nvPr/>
        </p:nvSpPr>
        <p:spPr bwMode="auto">
          <a:xfrm>
            <a:off x="3851275" y="979488"/>
            <a:ext cx="1236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sz="1800" b="1"/>
              <a:t>Roof slab</a:t>
            </a:r>
          </a:p>
        </p:txBody>
      </p:sp>
    </p:spTree>
    <p:extLst>
      <p:ext uri="{BB962C8B-B14F-4D97-AF65-F5344CB8AC3E}">
        <p14:creationId xmlns:p14="http://schemas.microsoft.com/office/powerpoint/2010/main" val="72095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 1 from Central_Concrete_EPD.jpg"/>
          <p:cNvPicPr>
            <a:picLocks noChangeAspect="1"/>
          </p:cNvPicPr>
          <p:nvPr/>
        </p:nvPicPr>
        <p:blipFill>
          <a:blip r:embed="rId2" cstate="print"/>
          <a:stretch>
            <a:fillRect/>
          </a:stretch>
        </p:blipFill>
        <p:spPr>
          <a:xfrm>
            <a:off x="4113401" y="1094793"/>
            <a:ext cx="2212146" cy="2862008"/>
          </a:xfrm>
          <a:prstGeom prst="rect">
            <a:avLst/>
          </a:prstGeom>
          <a:ln>
            <a:solidFill>
              <a:schemeClr val="tx1">
                <a:lumMod val="95000"/>
                <a:lumOff val="5000"/>
              </a:schemeClr>
            </a:solidFill>
          </a:ln>
        </p:spPr>
      </p:pic>
      <p:pic>
        <p:nvPicPr>
          <p:cNvPr id="7" name="Picture 6" descr="Ceratech EPD.jpg"/>
          <p:cNvPicPr>
            <a:picLocks noChangeAspect="1"/>
          </p:cNvPicPr>
          <p:nvPr/>
        </p:nvPicPr>
        <p:blipFill>
          <a:blip r:embed="rId3" cstate="print"/>
          <a:srcRect b="21898"/>
          <a:stretch>
            <a:fillRect/>
          </a:stretch>
        </p:blipFill>
        <p:spPr>
          <a:xfrm>
            <a:off x="5277878" y="1282374"/>
            <a:ext cx="2215258" cy="2809993"/>
          </a:xfrm>
          <a:prstGeom prst="rect">
            <a:avLst/>
          </a:prstGeom>
          <a:ln>
            <a:solidFill>
              <a:schemeClr val="tx1">
                <a:lumMod val="95000"/>
                <a:lumOff val="5000"/>
              </a:schemeClr>
            </a:solidFill>
          </a:ln>
        </p:spPr>
      </p:pic>
      <p:pic>
        <p:nvPicPr>
          <p:cNvPr id="6" name="Picture 5" descr="Pages from CEMEX Pier 92 EPD.jpg"/>
          <p:cNvPicPr>
            <a:picLocks noChangeAspect="1"/>
          </p:cNvPicPr>
          <p:nvPr/>
        </p:nvPicPr>
        <p:blipFill>
          <a:blip r:embed="rId4" cstate="print"/>
          <a:stretch>
            <a:fillRect/>
          </a:stretch>
        </p:blipFill>
        <p:spPr>
          <a:xfrm>
            <a:off x="6550397" y="1447264"/>
            <a:ext cx="2165726" cy="2809993"/>
          </a:xfrm>
          <a:prstGeom prst="rect">
            <a:avLst/>
          </a:prstGeom>
          <a:ln>
            <a:solidFill>
              <a:schemeClr val="tx1">
                <a:lumMod val="95000"/>
                <a:lumOff val="5000"/>
              </a:schemeClr>
            </a:solidFill>
          </a:ln>
        </p:spPr>
      </p:pic>
      <p:pic>
        <p:nvPicPr>
          <p:cNvPr id="5" name="Picture 4" descr="Pages from 20140904-Argos-EDP Final.jpg"/>
          <p:cNvPicPr>
            <a:picLocks noChangeAspect="1"/>
          </p:cNvPicPr>
          <p:nvPr/>
        </p:nvPicPr>
        <p:blipFill>
          <a:blip r:embed="rId5" cstate="print"/>
          <a:stretch>
            <a:fillRect/>
          </a:stretch>
        </p:blipFill>
        <p:spPr>
          <a:xfrm>
            <a:off x="4398211" y="3640988"/>
            <a:ext cx="2167349" cy="2776496"/>
          </a:xfrm>
          <a:prstGeom prst="rect">
            <a:avLst/>
          </a:prstGeom>
          <a:ln>
            <a:solidFill>
              <a:schemeClr val="tx1">
                <a:lumMod val="95000"/>
                <a:lumOff val="5000"/>
              </a:schemeClr>
            </a:solidFill>
          </a:ln>
        </p:spPr>
      </p:pic>
      <p:sp>
        <p:nvSpPr>
          <p:cNvPr id="8" name="Title 7"/>
          <p:cNvSpPr>
            <a:spLocks noGrp="1"/>
          </p:cNvSpPr>
          <p:nvPr>
            <p:ph type="title"/>
          </p:nvPr>
        </p:nvSpPr>
        <p:spPr>
          <a:xfrm>
            <a:off x="615939" y="142373"/>
            <a:ext cx="8229600" cy="1143000"/>
          </a:xfrm>
        </p:spPr>
        <p:txBody>
          <a:bodyPr/>
          <a:lstStyle/>
          <a:p>
            <a:r>
              <a:rPr lang="en-US" dirty="0" smtClean="0"/>
              <a:t>Product Specific EPDs</a:t>
            </a:r>
            <a:endParaRPr lang="en-US" dirty="0"/>
          </a:p>
        </p:txBody>
      </p:sp>
      <p:sp>
        <p:nvSpPr>
          <p:cNvPr id="9" name="Content Placeholder 8"/>
          <p:cNvSpPr>
            <a:spLocks noGrp="1"/>
          </p:cNvSpPr>
          <p:nvPr>
            <p:ph idx="1"/>
          </p:nvPr>
        </p:nvSpPr>
        <p:spPr>
          <a:xfrm>
            <a:off x="457200" y="1543050"/>
            <a:ext cx="3776121" cy="4530725"/>
          </a:xfrm>
        </p:spPr>
        <p:txBody>
          <a:bodyPr/>
          <a:lstStyle/>
          <a:p>
            <a:r>
              <a:rPr lang="en-US" dirty="0" smtClean="0"/>
              <a:t>7 EPDs in </a:t>
            </a:r>
            <a:br>
              <a:rPr lang="en-US" dirty="0" smtClean="0"/>
            </a:br>
            <a:r>
              <a:rPr lang="en-US" dirty="0" smtClean="0"/>
              <a:t>NRMCA EPD Program</a:t>
            </a:r>
          </a:p>
          <a:p>
            <a:r>
              <a:rPr lang="en-US" dirty="0" smtClean="0"/>
              <a:t>2300 products</a:t>
            </a:r>
          </a:p>
          <a:p>
            <a:pPr>
              <a:buNone/>
            </a:pPr>
            <a:endParaRPr lang="en-US" dirty="0" smtClean="0"/>
          </a:p>
          <a:p>
            <a:r>
              <a:rPr lang="en-US" dirty="0" smtClean="0"/>
              <a:t>4 EPDs in other programs</a:t>
            </a:r>
          </a:p>
          <a:p>
            <a:endParaRPr lang="en-US" dirty="0" smtClean="0"/>
          </a:p>
          <a:p>
            <a:endParaRPr lang="en-US" dirty="0" smtClean="0"/>
          </a:p>
          <a:p>
            <a:endParaRPr lang="en-US" dirty="0" smtClean="0"/>
          </a:p>
          <a:p>
            <a:endParaRPr lang="en-US" dirty="0"/>
          </a:p>
        </p:txBody>
      </p:sp>
      <p:pic>
        <p:nvPicPr>
          <p:cNvPr id="10" name="Picture 9" descr="Pages from Graniterock EPD_2014_v3.jpg"/>
          <p:cNvPicPr>
            <a:picLocks noChangeAspect="1"/>
          </p:cNvPicPr>
          <p:nvPr/>
        </p:nvPicPr>
        <p:blipFill>
          <a:blip r:embed="rId6" cstate="print"/>
          <a:stretch>
            <a:fillRect/>
          </a:stretch>
        </p:blipFill>
        <p:spPr>
          <a:xfrm>
            <a:off x="5619882" y="3832341"/>
            <a:ext cx="2161176" cy="2796816"/>
          </a:xfrm>
          <a:prstGeom prst="rect">
            <a:avLst/>
          </a:prstGeom>
          <a:ln>
            <a:solidFill>
              <a:schemeClr val="tx1"/>
            </a:solidFill>
          </a:ln>
        </p:spPr>
      </p:pic>
      <p:pic>
        <p:nvPicPr>
          <p:cNvPr id="11" name="Picture 10" descr="Pages from 20141119-Argos-Panama-EPD.jpg"/>
          <p:cNvPicPr>
            <a:picLocks noChangeAspect="1"/>
          </p:cNvPicPr>
          <p:nvPr/>
        </p:nvPicPr>
        <p:blipFill>
          <a:blip r:embed="rId7" cstate="print"/>
          <a:stretch>
            <a:fillRect/>
          </a:stretch>
        </p:blipFill>
        <p:spPr>
          <a:xfrm>
            <a:off x="6770272" y="4012221"/>
            <a:ext cx="2171358" cy="2809993"/>
          </a:xfrm>
          <a:prstGeom prst="rect">
            <a:avLst/>
          </a:prstGeom>
          <a:ln>
            <a:solidFill>
              <a:schemeClr val="tx1"/>
            </a:solidFill>
          </a:ln>
        </p:spPr>
      </p:pic>
    </p:spTree>
    <p:extLst>
      <p:ext uri="{BB962C8B-B14F-4D97-AF65-F5344CB8AC3E}">
        <p14:creationId xmlns:p14="http://schemas.microsoft.com/office/powerpoint/2010/main" val="255217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 1 from Central_Concrete_EPD.jpg"/>
          <p:cNvPicPr>
            <a:picLocks noChangeAspect="1"/>
          </p:cNvPicPr>
          <p:nvPr/>
        </p:nvPicPr>
        <p:blipFill>
          <a:blip r:embed="rId2" cstate="print"/>
          <a:stretch>
            <a:fillRect/>
          </a:stretch>
        </p:blipFill>
        <p:spPr>
          <a:xfrm>
            <a:off x="0" y="0"/>
            <a:ext cx="5300787" cy="6858000"/>
          </a:xfrm>
          <a:prstGeom prst="rect">
            <a:avLst/>
          </a:prstGeom>
          <a:ln>
            <a:solidFill>
              <a:schemeClr val="tx1"/>
            </a:solidFill>
          </a:ln>
        </p:spPr>
      </p:pic>
      <p:pic>
        <p:nvPicPr>
          <p:cNvPr id="3" name="Picture 2" descr="Page 2 from Central_Concrete_EPD.jpg"/>
          <p:cNvPicPr>
            <a:picLocks noChangeAspect="1"/>
          </p:cNvPicPr>
          <p:nvPr/>
        </p:nvPicPr>
        <p:blipFill>
          <a:blip r:embed="rId3" cstate="print"/>
          <a:stretch>
            <a:fillRect/>
          </a:stretch>
        </p:blipFill>
        <p:spPr>
          <a:xfrm>
            <a:off x="438150" y="-4762"/>
            <a:ext cx="5299364" cy="6858000"/>
          </a:xfrm>
          <a:prstGeom prst="rect">
            <a:avLst/>
          </a:prstGeom>
          <a:ln>
            <a:solidFill>
              <a:schemeClr val="tx1"/>
            </a:solidFill>
          </a:ln>
        </p:spPr>
      </p:pic>
      <p:pic>
        <p:nvPicPr>
          <p:cNvPr id="4" name="Picture 3" descr="Page 3 from Central_Concrete_EPD.jpg"/>
          <p:cNvPicPr>
            <a:picLocks noChangeAspect="1"/>
          </p:cNvPicPr>
          <p:nvPr/>
        </p:nvPicPr>
        <p:blipFill>
          <a:blip r:embed="rId4" cstate="print"/>
          <a:stretch>
            <a:fillRect/>
          </a:stretch>
        </p:blipFill>
        <p:spPr>
          <a:xfrm>
            <a:off x="855518" y="-4762"/>
            <a:ext cx="5299364" cy="6858000"/>
          </a:xfrm>
          <a:prstGeom prst="rect">
            <a:avLst/>
          </a:prstGeom>
          <a:ln>
            <a:solidFill>
              <a:schemeClr val="tx1"/>
            </a:solidFill>
          </a:ln>
        </p:spPr>
      </p:pic>
      <p:pic>
        <p:nvPicPr>
          <p:cNvPr id="5" name="Picture 4" descr="Page 4 from Central_Concrete_EPD.jpg"/>
          <p:cNvPicPr>
            <a:picLocks noChangeAspect="1"/>
          </p:cNvPicPr>
          <p:nvPr/>
        </p:nvPicPr>
        <p:blipFill>
          <a:blip r:embed="rId5" cstate="print"/>
          <a:stretch>
            <a:fillRect/>
          </a:stretch>
        </p:blipFill>
        <p:spPr>
          <a:xfrm>
            <a:off x="1293668" y="-4762"/>
            <a:ext cx="5299364" cy="6858000"/>
          </a:xfrm>
          <a:prstGeom prst="rect">
            <a:avLst/>
          </a:prstGeom>
          <a:ln>
            <a:solidFill>
              <a:schemeClr val="tx1"/>
            </a:solidFill>
          </a:ln>
        </p:spPr>
      </p:pic>
      <p:pic>
        <p:nvPicPr>
          <p:cNvPr id="6" name="Picture 5" descr="Page 5 from Central_Concrete_EPD.jpg"/>
          <p:cNvPicPr>
            <a:picLocks noChangeAspect="1"/>
          </p:cNvPicPr>
          <p:nvPr/>
        </p:nvPicPr>
        <p:blipFill>
          <a:blip r:embed="rId6" cstate="print"/>
          <a:stretch>
            <a:fillRect/>
          </a:stretch>
        </p:blipFill>
        <p:spPr>
          <a:xfrm>
            <a:off x="1731818" y="0"/>
            <a:ext cx="5299364" cy="6858000"/>
          </a:xfrm>
          <a:prstGeom prst="rect">
            <a:avLst/>
          </a:prstGeom>
          <a:ln>
            <a:solidFill>
              <a:schemeClr val="tx1"/>
            </a:solidFill>
          </a:ln>
        </p:spPr>
      </p:pic>
      <p:pic>
        <p:nvPicPr>
          <p:cNvPr id="7" name="Picture 6" descr="Page 6 from Central_Concrete_EPD.jpg"/>
          <p:cNvPicPr>
            <a:picLocks noChangeAspect="1"/>
          </p:cNvPicPr>
          <p:nvPr/>
        </p:nvPicPr>
        <p:blipFill>
          <a:blip r:embed="rId7" cstate="print"/>
          <a:stretch>
            <a:fillRect/>
          </a:stretch>
        </p:blipFill>
        <p:spPr>
          <a:xfrm>
            <a:off x="2189018" y="0"/>
            <a:ext cx="5299364" cy="6858000"/>
          </a:xfrm>
          <a:prstGeom prst="rect">
            <a:avLst/>
          </a:prstGeom>
          <a:ln>
            <a:solidFill>
              <a:schemeClr val="tx1"/>
            </a:solidFill>
          </a:ln>
        </p:spPr>
      </p:pic>
      <p:pic>
        <p:nvPicPr>
          <p:cNvPr id="8" name="Picture 7" descr="Page 7 from Central_Concrete_EPD.jpg"/>
          <p:cNvPicPr>
            <a:picLocks noChangeAspect="1"/>
          </p:cNvPicPr>
          <p:nvPr/>
        </p:nvPicPr>
        <p:blipFill>
          <a:blip r:embed="rId8" cstate="print"/>
          <a:stretch>
            <a:fillRect/>
          </a:stretch>
        </p:blipFill>
        <p:spPr>
          <a:xfrm>
            <a:off x="2632055" y="-4762"/>
            <a:ext cx="5299364" cy="6858000"/>
          </a:xfrm>
          <a:prstGeom prst="rect">
            <a:avLst/>
          </a:prstGeom>
          <a:ln>
            <a:solidFill>
              <a:schemeClr val="tx1"/>
            </a:solidFill>
          </a:ln>
        </p:spPr>
      </p:pic>
      <p:pic>
        <p:nvPicPr>
          <p:cNvPr id="9" name="Picture 8" descr="Page 8 from Central_Concrete_EPD.jpg"/>
          <p:cNvPicPr>
            <a:picLocks noChangeAspect="1"/>
          </p:cNvPicPr>
          <p:nvPr/>
        </p:nvPicPr>
        <p:blipFill>
          <a:blip r:embed="rId9" cstate="print"/>
          <a:stretch>
            <a:fillRect/>
          </a:stretch>
        </p:blipFill>
        <p:spPr>
          <a:xfrm>
            <a:off x="3049732" y="-4762"/>
            <a:ext cx="5299364" cy="6858000"/>
          </a:xfrm>
          <a:prstGeom prst="rect">
            <a:avLst/>
          </a:prstGeom>
          <a:ln>
            <a:solidFill>
              <a:schemeClr val="tx1"/>
            </a:solidFill>
          </a:ln>
        </p:spPr>
      </p:pic>
      <p:pic>
        <p:nvPicPr>
          <p:cNvPr id="10" name="Picture 9" descr="Page 9 from Central_Concrete_EPD.jpg"/>
          <p:cNvPicPr>
            <a:picLocks noChangeAspect="1"/>
          </p:cNvPicPr>
          <p:nvPr/>
        </p:nvPicPr>
        <p:blipFill>
          <a:blip r:embed="rId10" cstate="print"/>
          <a:stretch>
            <a:fillRect/>
          </a:stretch>
        </p:blipFill>
        <p:spPr>
          <a:xfrm>
            <a:off x="3449782" y="-4762"/>
            <a:ext cx="5299364" cy="6858000"/>
          </a:xfrm>
          <a:prstGeom prst="rect">
            <a:avLst/>
          </a:prstGeom>
          <a:ln>
            <a:solidFill>
              <a:schemeClr val="tx1"/>
            </a:solidFill>
          </a:ln>
        </p:spPr>
      </p:pic>
      <p:pic>
        <p:nvPicPr>
          <p:cNvPr id="11" name="Picture 10" descr="Table from Central_Concrete_EPD.jpg"/>
          <p:cNvPicPr>
            <a:picLocks noChangeAspect="1"/>
          </p:cNvPicPr>
          <p:nvPr/>
        </p:nvPicPr>
        <p:blipFill>
          <a:blip r:embed="rId11" cstate="print"/>
          <a:stretch>
            <a:fillRect/>
          </a:stretch>
        </p:blipFill>
        <p:spPr>
          <a:xfrm>
            <a:off x="3844636" y="-4762"/>
            <a:ext cx="5299364" cy="6858000"/>
          </a:xfrm>
          <a:prstGeom prst="rect">
            <a:avLst/>
          </a:prstGeom>
          <a:ln>
            <a:solidFill>
              <a:schemeClr val="tx1"/>
            </a:solidFill>
          </a:ln>
        </p:spPr>
      </p:pic>
      <p:grpSp>
        <p:nvGrpSpPr>
          <p:cNvPr id="12" name="Group 11"/>
          <p:cNvGrpSpPr/>
          <p:nvPr/>
        </p:nvGrpSpPr>
        <p:grpSpPr>
          <a:xfrm>
            <a:off x="816282" y="320634"/>
            <a:ext cx="7995210" cy="4169300"/>
            <a:chOff x="816282" y="320634"/>
            <a:chExt cx="7995210" cy="4169300"/>
          </a:xfrm>
        </p:grpSpPr>
        <p:sp>
          <p:nvSpPr>
            <p:cNvPr id="13" name="Rectangle 12"/>
            <p:cNvSpPr/>
            <p:nvPr/>
          </p:nvSpPr>
          <p:spPr>
            <a:xfrm>
              <a:off x="4177861" y="320634"/>
              <a:ext cx="4633629" cy="1686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836468" y="320634"/>
              <a:ext cx="3341393" cy="13537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401794" y="320634"/>
              <a:ext cx="409698" cy="135378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8401794" y="2006930"/>
              <a:ext cx="409698" cy="248300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Table from Central_Concrete_EPD.jpg"/>
            <p:cNvPicPr>
              <a:picLocks noChangeAspect="1"/>
            </p:cNvPicPr>
            <p:nvPr/>
          </p:nvPicPr>
          <p:blipFill>
            <a:blip r:embed="rId12" cstate="print"/>
            <a:srcRect l="6364" t="4694" r="6499" b="70556"/>
            <a:stretch>
              <a:fillRect/>
            </a:stretch>
          </p:blipFill>
          <p:spPr>
            <a:xfrm>
              <a:off x="816282" y="1674420"/>
              <a:ext cx="7585510" cy="2815514"/>
            </a:xfrm>
            <a:prstGeom prst="rect">
              <a:avLst/>
            </a:prstGeom>
            <a:ln w="25400">
              <a:solidFill>
                <a:schemeClr val="tx1"/>
              </a:solidFill>
            </a:ln>
            <a:effectLst>
              <a:outerShdw blurRad="50800" dist="76200" dir="2700000" algn="tl" rotWithShape="0">
                <a:prstClr val="black">
                  <a:alpha val="40000"/>
                </a:prstClr>
              </a:outerShdw>
            </a:effectLst>
          </p:spPr>
        </p:pic>
      </p:grpSp>
    </p:spTree>
    <p:extLst>
      <p:ext uri="{BB962C8B-B14F-4D97-AF65-F5344CB8AC3E}">
        <p14:creationId xmlns:p14="http://schemas.microsoft.com/office/powerpoint/2010/main" val="4025289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373"/>
            <a:ext cx="8229600" cy="1143000"/>
          </a:xfrm>
        </p:spPr>
        <p:txBody>
          <a:bodyPr/>
          <a:lstStyle/>
          <a:p>
            <a:r>
              <a:rPr lang="en-US" dirty="0" smtClean="0"/>
              <a:t>Industry Wide/Average EPD</a:t>
            </a:r>
            <a:endParaRPr lang="en-US" dirty="0"/>
          </a:p>
        </p:txBody>
      </p:sp>
      <p:pic>
        <p:nvPicPr>
          <p:cNvPr id="10" name="Picture 9" descr="Cover NRMCA IW EPD Draft2-4.jpg"/>
          <p:cNvPicPr>
            <a:picLocks noChangeAspect="1"/>
          </p:cNvPicPr>
          <p:nvPr/>
        </p:nvPicPr>
        <p:blipFill>
          <a:blip r:embed="rId2" cstate="print"/>
          <a:stretch>
            <a:fillRect/>
          </a:stretch>
        </p:blipFill>
        <p:spPr>
          <a:xfrm>
            <a:off x="157652" y="1150882"/>
            <a:ext cx="3653410" cy="4726389"/>
          </a:xfrm>
          <a:prstGeom prst="rect">
            <a:avLst/>
          </a:prstGeom>
          <a:ln>
            <a:solidFill>
              <a:schemeClr val="tx1"/>
            </a:solidFill>
          </a:ln>
        </p:spPr>
      </p:pic>
      <p:pic>
        <p:nvPicPr>
          <p:cNvPr id="11" name="Picture 10" descr="Table 1a NRMCA IW EPD Draft2-2.jpg"/>
          <p:cNvPicPr>
            <a:picLocks noChangeAspect="1"/>
          </p:cNvPicPr>
          <p:nvPr/>
        </p:nvPicPr>
        <p:blipFill>
          <a:blip r:embed="rId3" cstate="print"/>
          <a:srcRect l="11048" t="19885" r="34807" b="17586"/>
          <a:stretch>
            <a:fillRect/>
          </a:stretch>
        </p:blipFill>
        <p:spPr>
          <a:xfrm>
            <a:off x="4211960" y="1052736"/>
            <a:ext cx="2389639" cy="3571329"/>
          </a:xfrm>
          <a:prstGeom prst="rect">
            <a:avLst/>
          </a:prstGeom>
        </p:spPr>
      </p:pic>
      <p:pic>
        <p:nvPicPr>
          <p:cNvPr id="12" name="Picture 11" descr="Table 1b NRMCA IW EPD Draft2-2.jpg"/>
          <p:cNvPicPr>
            <a:picLocks noChangeAspect="1"/>
          </p:cNvPicPr>
          <p:nvPr/>
        </p:nvPicPr>
        <p:blipFill>
          <a:blip r:embed="rId4" cstate="print"/>
          <a:srcRect l="11028" t="20460" r="34827" b="24598"/>
          <a:stretch>
            <a:fillRect/>
          </a:stretch>
        </p:blipFill>
        <p:spPr>
          <a:xfrm>
            <a:off x="5927832" y="1671142"/>
            <a:ext cx="3153104" cy="4140615"/>
          </a:xfrm>
          <a:prstGeom prst="rect">
            <a:avLst/>
          </a:prstGeom>
        </p:spPr>
      </p:pic>
      <p:sp>
        <p:nvSpPr>
          <p:cNvPr id="14" name="TextBox 13"/>
          <p:cNvSpPr txBox="1"/>
          <p:nvPr/>
        </p:nvSpPr>
        <p:spPr>
          <a:xfrm>
            <a:off x="290964" y="6069723"/>
            <a:ext cx="8044515" cy="400110"/>
          </a:xfrm>
          <a:prstGeom prst="rect">
            <a:avLst/>
          </a:prstGeom>
          <a:noFill/>
        </p:spPr>
        <p:txBody>
          <a:bodyPr wrap="none" rtlCol="0">
            <a:spAutoFit/>
          </a:bodyPr>
          <a:lstStyle/>
          <a:p>
            <a:r>
              <a:rPr lang="en-US" sz="2000" dirty="0" smtClean="0">
                <a:solidFill>
                  <a:schemeClr val="tx1">
                    <a:lumMod val="95000"/>
                    <a:lumOff val="5000"/>
                  </a:schemeClr>
                </a:solidFill>
              </a:rPr>
              <a:t>Satisfies LEED v4 Option 1 of EPD credit (worth 1/2 product)</a:t>
            </a:r>
            <a:endParaRPr lang="en-US" sz="2000" dirty="0">
              <a:solidFill>
                <a:schemeClr val="tx1">
                  <a:lumMod val="95000"/>
                  <a:lumOff val="5000"/>
                </a:schemeClr>
              </a:solidFill>
            </a:endParaRPr>
          </a:p>
        </p:txBody>
      </p:sp>
    </p:spTree>
    <p:extLst>
      <p:ext uri="{BB962C8B-B14F-4D97-AF65-F5344CB8AC3E}">
        <p14:creationId xmlns:p14="http://schemas.microsoft.com/office/powerpoint/2010/main" val="130919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Supplier EPDs</a:t>
            </a:r>
            <a:endParaRPr lang="en-US" dirty="0"/>
          </a:p>
        </p:txBody>
      </p:sp>
      <p:sp>
        <p:nvSpPr>
          <p:cNvPr id="3" name="Date Placeholder 2"/>
          <p:cNvSpPr>
            <a:spLocks noGrp="1"/>
          </p:cNvSpPr>
          <p:nvPr>
            <p:ph type="dt" sz="half" idx="4294967295"/>
          </p:nvPr>
        </p:nvSpPr>
        <p:spPr>
          <a:xfrm>
            <a:off x="6629400" y="76200"/>
            <a:ext cx="2514600" cy="288925"/>
          </a:xfrm>
          <a:prstGeom prst="rect">
            <a:avLst/>
          </a:prstGeom>
        </p:spPr>
        <p:txBody>
          <a:bodyPr/>
          <a:lstStyle/>
          <a:p>
            <a:pPr>
              <a:defRPr/>
            </a:pPr>
            <a:r>
              <a:rPr lang="en-US" smtClean="0"/>
              <a:t>              </a:t>
            </a:r>
            <a:endParaRPr lang="en-US" altLang="en-US"/>
          </a:p>
        </p:txBody>
      </p:sp>
      <p:sp>
        <p:nvSpPr>
          <p:cNvPr id="9" name="Striped Right Arrow 8"/>
          <p:cNvSpPr/>
          <p:nvPr/>
        </p:nvSpPr>
        <p:spPr>
          <a:xfrm>
            <a:off x="3729318" y="3227294"/>
            <a:ext cx="1317811" cy="129091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03244" y="6091518"/>
            <a:ext cx="2303836" cy="461665"/>
          </a:xfrm>
          <a:prstGeom prst="rect">
            <a:avLst/>
          </a:prstGeom>
          <a:noFill/>
        </p:spPr>
        <p:txBody>
          <a:bodyPr wrap="none" rtlCol="0">
            <a:spAutoFit/>
          </a:bodyPr>
          <a:lstStyle/>
          <a:p>
            <a:r>
              <a:rPr lang="en-US" sz="2400" b="1" dirty="0" smtClean="0"/>
              <a:t>Supplier EPDs</a:t>
            </a:r>
            <a:endParaRPr lang="en-US" sz="2400" b="1" dirty="0"/>
          </a:p>
        </p:txBody>
      </p:sp>
      <p:sp>
        <p:nvSpPr>
          <p:cNvPr id="11" name="TextBox 10"/>
          <p:cNvSpPr txBox="1"/>
          <p:nvPr/>
        </p:nvSpPr>
        <p:spPr>
          <a:xfrm>
            <a:off x="5657601" y="6089650"/>
            <a:ext cx="2064989" cy="461665"/>
          </a:xfrm>
          <a:prstGeom prst="rect">
            <a:avLst/>
          </a:prstGeom>
          <a:noFill/>
        </p:spPr>
        <p:txBody>
          <a:bodyPr wrap="none" rtlCol="0">
            <a:spAutoFit/>
          </a:bodyPr>
          <a:lstStyle/>
          <a:p>
            <a:r>
              <a:rPr lang="en-US" sz="2400" b="1" dirty="0" smtClean="0"/>
              <a:t>Product EPD</a:t>
            </a:r>
            <a:endParaRPr lang="en-US" sz="2400" b="1" dirty="0"/>
          </a:p>
        </p:txBody>
      </p:sp>
      <p:sp>
        <p:nvSpPr>
          <p:cNvPr id="12" name="Rectangle 11"/>
          <p:cNvSpPr/>
          <p:nvPr/>
        </p:nvSpPr>
        <p:spPr>
          <a:xfrm>
            <a:off x="457200" y="1744799"/>
            <a:ext cx="1695450" cy="2430513"/>
          </a:xfrm>
          <a:prstGeom prst="rect">
            <a:avLst/>
          </a:prstGeom>
          <a:solidFill>
            <a:srgbClr val="CC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Admix</a:t>
            </a:r>
          </a:p>
        </p:txBody>
      </p:sp>
      <p:sp>
        <p:nvSpPr>
          <p:cNvPr id="13" name="Rectangle 12"/>
          <p:cNvSpPr/>
          <p:nvPr/>
        </p:nvSpPr>
        <p:spPr>
          <a:xfrm>
            <a:off x="723900" y="2163899"/>
            <a:ext cx="1695450" cy="2430513"/>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Aggregate</a:t>
            </a:r>
          </a:p>
        </p:txBody>
      </p:sp>
      <p:sp>
        <p:nvSpPr>
          <p:cNvPr id="14" name="Rectangle 13"/>
          <p:cNvSpPr/>
          <p:nvPr/>
        </p:nvSpPr>
        <p:spPr>
          <a:xfrm>
            <a:off x="990600" y="2621099"/>
            <a:ext cx="1695450" cy="2430513"/>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Slag</a:t>
            </a:r>
          </a:p>
        </p:txBody>
      </p:sp>
      <p:sp>
        <p:nvSpPr>
          <p:cNvPr id="15" name="Rectangle 14"/>
          <p:cNvSpPr/>
          <p:nvPr/>
        </p:nvSpPr>
        <p:spPr>
          <a:xfrm>
            <a:off x="1314450" y="3070318"/>
            <a:ext cx="1695450" cy="2430513"/>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Fly Ash</a:t>
            </a:r>
          </a:p>
        </p:txBody>
      </p:sp>
      <p:sp>
        <p:nvSpPr>
          <p:cNvPr id="16" name="Rectangle 15"/>
          <p:cNvSpPr/>
          <p:nvPr/>
        </p:nvSpPr>
        <p:spPr>
          <a:xfrm>
            <a:off x="1666875" y="3506737"/>
            <a:ext cx="1695450" cy="243051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Cement </a:t>
            </a:r>
          </a:p>
          <a:p>
            <a:pPr algn="ctr"/>
            <a:endParaRPr lang="en-US" sz="2400" b="1" dirty="0" smtClean="0"/>
          </a:p>
          <a:p>
            <a:pPr algn="ctr"/>
            <a:r>
              <a:rPr lang="en-US" sz="2400" b="1" dirty="0" smtClean="0"/>
              <a:t>EPD</a:t>
            </a:r>
          </a:p>
        </p:txBody>
      </p:sp>
      <p:pic>
        <p:nvPicPr>
          <p:cNvPr id="17" name="Picture 16" descr="Pages from CEMEX Pier 92 EPD.jpg"/>
          <p:cNvPicPr>
            <a:picLocks noChangeAspect="1"/>
          </p:cNvPicPr>
          <p:nvPr/>
        </p:nvPicPr>
        <p:blipFill>
          <a:blip r:embed="rId3" cstate="print"/>
          <a:stretch>
            <a:fillRect/>
          </a:stretch>
        </p:blipFill>
        <p:spPr>
          <a:xfrm>
            <a:off x="5148064" y="1484784"/>
            <a:ext cx="3245846" cy="4211431"/>
          </a:xfrm>
          <a:prstGeom prst="rect">
            <a:avLst/>
          </a:prstGeom>
          <a:ln>
            <a:solidFill>
              <a:schemeClr val="tx1">
                <a:lumMod val="95000"/>
                <a:lumOff val="5000"/>
              </a:schemeClr>
            </a:solidFill>
          </a:ln>
        </p:spPr>
      </p:pic>
    </p:spTree>
    <p:extLst>
      <p:ext uri="{BB962C8B-B14F-4D97-AF65-F5344CB8AC3E}">
        <p14:creationId xmlns:p14="http://schemas.microsoft.com/office/powerpoint/2010/main" val="93968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40024"/>
            <a:ext cx="8483600" cy="1139825"/>
          </a:xfrm>
        </p:spPr>
        <p:txBody>
          <a:bodyPr/>
          <a:lstStyle/>
          <a:p>
            <a:r>
              <a:rPr lang="en-US" dirty="0" smtClean="0"/>
              <a:t>Product EPDs to Whole Building LCA</a:t>
            </a:r>
            <a:endParaRPr lang="en-US" dirty="0"/>
          </a:p>
        </p:txBody>
      </p:sp>
      <p:sp>
        <p:nvSpPr>
          <p:cNvPr id="3" name="Date Placeholder 2"/>
          <p:cNvSpPr>
            <a:spLocks noGrp="1"/>
          </p:cNvSpPr>
          <p:nvPr>
            <p:ph type="dt" sz="half" idx="4294967295"/>
          </p:nvPr>
        </p:nvSpPr>
        <p:spPr>
          <a:xfrm>
            <a:off x="6629400" y="76200"/>
            <a:ext cx="2514600" cy="288925"/>
          </a:xfrm>
          <a:prstGeom prst="rect">
            <a:avLst/>
          </a:prstGeom>
        </p:spPr>
        <p:txBody>
          <a:bodyPr/>
          <a:lstStyle/>
          <a:p>
            <a:pPr>
              <a:defRPr/>
            </a:pPr>
            <a:r>
              <a:rPr lang="en-US" smtClean="0"/>
              <a:t>              </a:t>
            </a:r>
            <a:endParaRPr lang="en-US" altLang="en-US"/>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21063206">
            <a:off x="449174" y="1730244"/>
            <a:ext cx="1515878" cy="214111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rot="190663">
            <a:off x="1928462" y="1794835"/>
            <a:ext cx="1677281" cy="21477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srcRect/>
          <a:stretch>
            <a:fillRect/>
          </a:stretch>
        </p:blipFill>
        <p:spPr bwMode="auto">
          <a:xfrm rot="21364066">
            <a:off x="1947977" y="3752477"/>
            <a:ext cx="1625915" cy="2213338"/>
          </a:xfrm>
          <a:prstGeom prst="rect">
            <a:avLst/>
          </a:prstGeom>
          <a:noFill/>
          <a:ln w="9525">
            <a:solidFill>
              <a:schemeClr val="tx1"/>
            </a:solidFill>
            <a:miter lim="800000"/>
            <a:headEnd/>
            <a:tailEnd/>
          </a:ln>
        </p:spPr>
      </p:pic>
      <p:pic>
        <p:nvPicPr>
          <p:cNvPr id="8" name="Content Placeholder 8" descr="11MO-02.jpg"/>
          <p:cNvPicPr>
            <a:picLocks noChangeAspect="1"/>
          </p:cNvPicPr>
          <p:nvPr/>
        </p:nvPicPr>
        <p:blipFill>
          <a:blip r:embed="rId6" cstate="screen"/>
          <a:srcRect l="13336" r="18657"/>
          <a:stretch>
            <a:fillRect/>
          </a:stretch>
        </p:blipFill>
        <p:spPr>
          <a:xfrm>
            <a:off x="5252427" y="2723778"/>
            <a:ext cx="3414346" cy="2386105"/>
          </a:xfrm>
          <a:prstGeom prst="rect">
            <a:avLst/>
          </a:prstGeom>
          <a:noFill/>
          <a:ln>
            <a:solidFill>
              <a:schemeClr val="tx1"/>
            </a:solidFill>
          </a:ln>
        </p:spPr>
      </p:pic>
      <p:sp>
        <p:nvSpPr>
          <p:cNvPr id="9" name="Striped Right Arrow 8"/>
          <p:cNvSpPr/>
          <p:nvPr/>
        </p:nvSpPr>
        <p:spPr>
          <a:xfrm>
            <a:off x="3729318" y="3227294"/>
            <a:ext cx="1317811" cy="129091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07994" y="6015318"/>
            <a:ext cx="2236510" cy="461665"/>
          </a:xfrm>
          <a:prstGeom prst="rect">
            <a:avLst/>
          </a:prstGeom>
          <a:noFill/>
        </p:spPr>
        <p:txBody>
          <a:bodyPr wrap="none" rtlCol="0">
            <a:spAutoFit/>
          </a:bodyPr>
          <a:lstStyle/>
          <a:p>
            <a:r>
              <a:rPr lang="en-US" sz="2400" b="1" dirty="0" smtClean="0"/>
              <a:t>Product EPDs</a:t>
            </a:r>
            <a:endParaRPr lang="en-US" sz="2400" b="1" dirty="0"/>
          </a:p>
        </p:txBody>
      </p:sp>
      <p:sp>
        <p:nvSpPr>
          <p:cNvPr id="11" name="TextBox 10"/>
          <p:cNvSpPr txBox="1"/>
          <p:nvPr/>
        </p:nvSpPr>
        <p:spPr>
          <a:xfrm>
            <a:off x="5371851" y="5994400"/>
            <a:ext cx="3137397" cy="461665"/>
          </a:xfrm>
          <a:prstGeom prst="rect">
            <a:avLst/>
          </a:prstGeom>
          <a:noFill/>
        </p:spPr>
        <p:txBody>
          <a:bodyPr wrap="none" rtlCol="0">
            <a:spAutoFit/>
          </a:bodyPr>
          <a:lstStyle/>
          <a:p>
            <a:r>
              <a:rPr lang="en-US" sz="2400" b="1" dirty="0" smtClean="0"/>
              <a:t>Whole Building LCA</a:t>
            </a:r>
            <a:endParaRPr lang="en-US" sz="2400" b="1" dirty="0"/>
          </a:p>
        </p:txBody>
      </p:sp>
      <p:pic>
        <p:nvPicPr>
          <p:cNvPr id="12" name="Picture 11" descr="Pages from CEMEX Pier 92 EPD.jpg"/>
          <p:cNvPicPr>
            <a:picLocks noChangeAspect="1"/>
          </p:cNvPicPr>
          <p:nvPr/>
        </p:nvPicPr>
        <p:blipFill>
          <a:blip r:embed="rId7" cstate="print"/>
          <a:stretch>
            <a:fillRect/>
          </a:stretch>
        </p:blipFill>
        <p:spPr>
          <a:xfrm rot="451369">
            <a:off x="151650" y="3677081"/>
            <a:ext cx="1737995" cy="2255019"/>
          </a:xfrm>
          <a:prstGeom prst="rect">
            <a:avLst/>
          </a:prstGeom>
          <a:ln>
            <a:solidFill>
              <a:schemeClr val="tx1">
                <a:lumMod val="95000"/>
                <a:lumOff val="5000"/>
              </a:schemeClr>
            </a:solidFill>
          </a:ln>
        </p:spPr>
      </p:pic>
    </p:spTree>
    <p:extLst>
      <p:ext uri="{BB962C8B-B14F-4D97-AF65-F5344CB8AC3E}">
        <p14:creationId xmlns:p14="http://schemas.microsoft.com/office/powerpoint/2010/main" val="230725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203200"/>
            <a:ext cx="8686800" cy="1139825"/>
          </a:xfrm>
        </p:spPr>
        <p:txBody>
          <a:bodyPr>
            <a:normAutofit fontScale="90000"/>
          </a:bodyPr>
          <a:lstStyle/>
          <a:p>
            <a:r>
              <a:rPr lang="en-US" dirty="0" smtClean="0"/>
              <a:t>Environmental Product Declarations</a:t>
            </a:r>
          </a:p>
        </p:txBody>
      </p:sp>
      <p:sp>
        <p:nvSpPr>
          <p:cNvPr id="47107" name="Content Placeholder 2"/>
          <p:cNvSpPr>
            <a:spLocks noGrp="1"/>
          </p:cNvSpPr>
          <p:nvPr>
            <p:ph idx="1"/>
          </p:nvPr>
        </p:nvSpPr>
        <p:spPr>
          <a:xfrm>
            <a:off x="897467" y="1258440"/>
            <a:ext cx="8246533" cy="5112439"/>
          </a:xfrm>
        </p:spPr>
        <p:txBody>
          <a:bodyPr>
            <a:normAutofit/>
          </a:bodyPr>
          <a:lstStyle/>
          <a:p>
            <a:pPr marL="0" indent="0">
              <a:lnSpc>
                <a:spcPct val="110000"/>
              </a:lnSpc>
              <a:spcBef>
                <a:spcPts val="0"/>
              </a:spcBef>
              <a:buNone/>
            </a:pPr>
            <a:r>
              <a:rPr lang="en-US" b="1" dirty="0" smtClean="0"/>
              <a:t>Option 2 – Multi-Attribute Optimization </a:t>
            </a:r>
          </a:p>
          <a:p>
            <a:pPr marL="0" indent="0">
              <a:lnSpc>
                <a:spcPct val="110000"/>
              </a:lnSpc>
              <a:spcBef>
                <a:spcPts val="0"/>
              </a:spcBef>
              <a:buNone/>
            </a:pPr>
            <a:r>
              <a:rPr lang="en-US" dirty="0" smtClean="0"/>
              <a:t>(1 point) 50% by Cost</a:t>
            </a:r>
          </a:p>
          <a:p>
            <a:pPr>
              <a:lnSpc>
                <a:spcPct val="110000"/>
              </a:lnSpc>
              <a:spcBef>
                <a:spcPts val="0"/>
              </a:spcBef>
            </a:pPr>
            <a:r>
              <a:rPr lang="en-US" b="1" dirty="0" smtClean="0"/>
              <a:t>Environmental Impact Reduction below industry average</a:t>
            </a:r>
            <a:r>
              <a:rPr lang="en-US" dirty="0" smtClean="0"/>
              <a:t>–</a:t>
            </a:r>
          </a:p>
          <a:p>
            <a:pPr marL="457200" indent="-457200">
              <a:lnSpc>
                <a:spcPct val="110000"/>
              </a:lnSpc>
              <a:spcBef>
                <a:spcPts val="0"/>
              </a:spcBef>
              <a:buFont typeface="Arial"/>
              <a:buChar char="•"/>
            </a:pPr>
            <a:r>
              <a:rPr lang="en-US" dirty="0" smtClean="0"/>
              <a:t>	GWP (</a:t>
            </a:r>
            <a:r>
              <a:rPr lang="en-US" dirty="0" err="1" smtClean="0"/>
              <a:t>req’d</a:t>
            </a:r>
            <a:r>
              <a:rPr lang="en-US" dirty="0" smtClean="0"/>
              <a:t>)</a:t>
            </a:r>
          </a:p>
          <a:p>
            <a:pPr marL="914400" lvl="1" indent="-457200">
              <a:lnSpc>
                <a:spcPct val="110000"/>
              </a:lnSpc>
              <a:spcBef>
                <a:spcPts val="0"/>
              </a:spcBef>
              <a:buFont typeface="Arial"/>
              <a:buChar char="•"/>
            </a:pPr>
            <a:r>
              <a:rPr lang="en-US" dirty="0" smtClean="0"/>
              <a:t>Ozone depletion</a:t>
            </a:r>
          </a:p>
          <a:p>
            <a:pPr marL="914400" lvl="1" indent="-457200">
              <a:lnSpc>
                <a:spcPct val="110000"/>
              </a:lnSpc>
              <a:spcBef>
                <a:spcPts val="0"/>
              </a:spcBef>
              <a:buFont typeface="Arial"/>
              <a:buChar char="•"/>
            </a:pPr>
            <a:r>
              <a:rPr lang="en-US" dirty="0" err="1" smtClean="0"/>
              <a:t>Eutrophication</a:t>
            </a:r>
            <a:endParaRPr lang="en-US" dirty="0" smtClean="0"/>
          </a:p>
          <a:p>
            <a:pPr marL="914400" lvl="1" indent="-457200">
              <a:lnSpc>
                <a:spcPct val="110000"/>
              </a:lnSpc>
              <a:spcBef>
                <a:spcPts val="0"/>
              </a:spcBef>
              <a:buFont typeface="Arial"/>
              <a:buChar char="•"/>
            </a:pPr>
            <a:r>
              <a:rPr lang="en-US" dirty="0" smtClean="0"/>
              <a:t>Smog formation</a:t>
            </a:r>
          </a:p>
          <a:p>
            <a:pPr marL="914400" lvl="1" indent="-457200">
              <a:lnSpc>
                <a:spcPct val="110000"/>
              </a:lnSpc>
              <a:spcBef>
                <a:spcPts val="0"/>
              </a:spcBef>
              <a:buFont typeface="Arial"/>
              <a:buChar char="•"/>
            </a:pPr>
            <a:r>
              <a:rPr lang="en-US" dirty="0" smtClean="0"/>
              <a:t>Acidification</a:t>
            </a:r>
          </a:p>
          <a:p>
            <a:pPr marL="914400" lvl="1" indent="-457200">
              <a:lnSpc>
                <a:spcPct val="110000"/>
              </a:lnSpc>
              <a:spcBef>
                <a:spcPts val="0"/>
              </a:spcBef>
              <a:buFont typeface="Arial"/>
              <a:buChar char="•"/>
            </a:pPr>
            <a:r>
              <a:rPr lang="en-US" dirty="0" smtClean="0"/>
              <a:t>Depletion of nonrenewable energy</a:t>
            </a:r>
          </a:p>
        </p:txBody>
      </p:sp>
    </p:spTree>
    <p:extLst>
      <p:ext uri="{BB962C8B-B14F-4D97-AF65-F5344CB8AC3E}">
        <p14:creationId xmlns:p14="http://schemas.microsoft.com/office/powerpoint/2010/main" val="3450304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686800" cy="1143000"/>
          </a:xfrm>
        </p:spPr>
        <p:txBody>
          <a:bodyPr/>
          <a:lstStyle/>
          <a:p>
            <a:r>
              <a:rPr lang="en-US" sz="3600" dirty="0" smtClean="0"/>
              <a:t>Benchmarks/Industry Averages</a:t>
            </a:r>
            <a:endParaRPr lang="en-US" sz="3600" dirty="0"/>
          </a:p>
        </p:txBody>
      </p:sp>
      <p:graphicFrame>
        <p:nvGraphicFramePr>
          <p:cNvPr id="7" name="Table 6"/>
          <p:cNvGraphicFramePr>
            <a:graphicFrameLocks noGrp="1"/>
          </p:cNvGraphicFramePr>
          <p:nvPr/>
        </p:nvGraphicFramePr>
        <p:xfrm>
          <a:off x="6648881" y="1513282"/>
          <a:ext cx="1906014" cy="3078480"/>
        </p:xfrm>
        <a:graphic>
          <a:graphicData uri="http://schemas.openxmlformats.org/drawingml/2006/table">
            <a:tbl>
              <a:tblPr firstRow="1" bandRow="1">
                <a:tableStyleId>{5940675A-B579-460E-94D1-54222C63F5DA}</a:tableStyleId>
              </a:tblPr>
              <a:tblGrid>
                <a:gridCol w="1906014"/>
              </a:tblGrid>
              <a:tr h="370840">
                <a:tc>
                  <a:txBody>
                    <a:bodyPr/>
                    <a:lstStyle/>
                    <a:p>
                      <a:pPr algn="ctr"/>
                      <a:r>
                        <a:rPr lang="en-US" sz="2000" b="1" dirty="0" smtClean="0">
                          <a:solidFill>
                            <a:schemeClr val="bg1">
                              <a:lumMod val="95000"/>
                            </a:schemeClr>
                          </a:solidFill>
                        </a:rPr>
                        <a:t>Average Impacts</a:t>
                      </a:r>
                      <a:endParaRPr lang="en-US" sz="2000" b="1" dirty="0">
                        <a:solidFill>
                          <a:schemeClr val="bg1">
                            <a:lumMod val="95000"/>
                          </a:schemeClr>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accent2">
                        <a:lumMod val="75000"/>
                      </a:schemeClr>
                    </a:solidFill>
                  </a:tcPr>
                </a:tc>
              </a:tr>
              <a:tr h="370840">
                <a:tc>
                  <a:txBody>
                    <a:bodyPr/>
                    <a:lstStyle/>
                    <a:p>
                      <a:pPr algn="ctr"/>
                      <a:r>
                        <a:rPr lang="en-US" sz="2000" b="1" dirty="0" smtClean="0"/>
                        <a:t>2500 psi</a:t>
                      </a:r>
                      <a:endParaRPr lang="en-US" sz="20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370840">
                <a:tc>
                  <a:txBody>
                    <a:bodyPr/>
                    <a:lstStyle/>
                    <a:p>
                      <a:pPr algn="ctr"/>
                      <a:r>
                        <a:rPr lang="en-US" sz="2000" b="1" dirty="0" smtClean="0"/>
                        <a:t>3000 psi</a:t>
                      </a:r>
                      <a:endParaRPr lang="en-US" sz="20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370840">
                <a:tc>
                  <a:txBody>
                    <a:bodyPr/>
                    <a:lstStyle/>
                    <a:p>
                      <a:pPr algn="ctr"/>
                      <a:r>
                        <a:rPr lang="en-US" sz="2000" b="1" dirty="0" smtClean="0"/>
                        <a:t>4000 psi</a:t>
                      </a:r>
                      <a:endParaRPr lang="en-US" sz="20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370840">
                <a:tc>
                  <a:txBody>
                    <a:bodyPr/>
                    <a:lstStyle/>
                    <a:p>
                      <a:pPr algn="ctr"/>
                      <a:r>
                        <a:rPr lang="en-US" sz="2000" b="1" dirty="0" smtClean="0"/>
                        <a:t>5000 psi</a:t>
                      </a:r>
                      <a:endParaRPr lang="en-US" sz="20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370840">
                <a:tc>
                  <a:txBody>
                    <a:bodyPr/>
                    <a:lstStyle/>
                    <a:p>
                      <a:pPr algn="ctr"/>
                      <a:r>
                        <a:rPr lang="en-US" sz="2000" b="1" dirty="0" smtClean="0"/>
                        <a:t>6000 psi</a:t>
                      </a:r>
                      <a:endParaRPr lang="en-US" sz="20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tcPr>
                </a:tc>
              </a:tr>
              <a:tr h="370840">
                <a:tc>
                  <a:txBody>
                    <a:bodyPr/>
                    <a:lstStyle/>
                    <a:p>
                      <a:pPr algn="ctr"/>
                      <a:r>
                        <a:rPr lang="en-US" sz="2000" b="1" dirty="0" smtClean="0"/>
                        <a:t>8000 psi</a:t>
                      </a:r>
                      <a:endParaRPr lang="en-US" sz="2000" b="1" dirty="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pic>
        <p:nvPicPr>
          <p:cNvPr id="3074" name="Picture 2" descr="part1"/>
          <p:cNvPicPr>
            <a:picLocks noChangeAspect="1" noChangeArrowheads="1"/>
          </p:cNvPicPr>
          <p:nvPr/>
        </p:nvPicPr>
        <p:blipFill>
          <a:blip r:embed="rId2" cstate="print"/>
          <a:srcRect/>
          <a:stretch>
            <a:fillRect/>
          </a:stretch>
        </p:blipFill>
        <p:spPr bwMode="auto">
          <a:xfrm>
            <a:off x="2398522" y="3749040"/>
            <a:ext cx="3276013" cy="2888767"/>
          </a:xfrm>
          <a:prstGeom prst="rect">
            <a:avLst/>
          </a:prstGeom>
          <a:noFill/>
          <a:ln w="9525">
            <a:solidFill>
              <a:schemeClr val="tx1"/>
            </a:solidFill>
            <a:miter lim="800000"/>
            <a:headEnd/>
            <a:tailEnd/>
          </a:ln>
        </p:spPr>
      </p:pic>
      <p:sp>
        <p:nvSpPr>
          <p:cNvPr id="9" name="Bent Arrow 8"/>
          <p:cNvSpPr/>
          <p:nvPr/>
        </p:nvSpPr>
        <p:spPr>
          <a:xfrm flipV="1">
            <a:off x="1417320" y="3429000"/>
            <a:ext cx="737826" cy="2144110"/>
          </a:xfrm>
          <a:prstGeom prst="bent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rot="16200000" flipV="1">
            <a:off x="6509318" y="4070392"/>
            <a:ext cx="639552" cy="2069487"/>
          </a:xfrm>
          <a:prstGeom prst="bentArrow">
            <a:avLst>
              <a:gd name="adj1" fmla="val 30710"/>
              <a:gd name="adj2" fmla="val 25882"/>
              <a:gd name="adj3" fmla="val 26819"/>
              <a:gd name="adj4" fmla="val 43750"/>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6004561" y="5738649"/>
            <a:ext cx="2869324" cy="830997"/>
          </a:xfrm>
          <a:prstGeom prst="rect">
            <a:avLst/>
          </a:prstGeom>
          <a:noFill/>
        </p:spPr>
        <p:txBody>
          <a:bodyPr wrap="square" rtlCol="0">
            <a:spAutoFit/>
          </a:bodyPr>
          <a:lstStyle/>
          <a:p>
            <a:r>
              <a:rPr lang="en-US" sz="2400" b="1" dirty="0" smtClean="0"/>
              <a:t>Option 2 of LEED v4 EPD credit</a:t>
            </a:r>
            <a:endParaRPr lang="en-US" sz="2400" b="1" dirty="0"/>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472" y="1200105"/>
            <a:ext cx="3398520" cy="2370634"/>
          </a:xfrm>
          <a:prstGeom prst="rect">
            <a:avLst/>
          </a:prstGeom>
          <a:noFill/>
        </p:spPr>
      </p:pic>
    </p:spTree>
    <p:extLst>
      <p:ext uri="{BB962C8B-B14F-4D97-AF65-F5344CB8AC3E}">
        <p14:creationId xmlns:p14="http://schemas.microsoft.com/office/powerpoint/2010/main" val="1069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0-18 at 11.25.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103" y="0"/>
            <a:ext cx="11702727" cy="6947135"/>
          </a:xfrm>
          <a:prstGeom prst="rect">
            <a:avLst/>
          </a:prstGeom>
        </p:spPr>
      </p:pic>
      <p:sp>
        <p:nvSpPr>
          <p:cNvPr id="4" name="Date Placeholder 3"/>
          <p:cNvSpPr>
            <a:spLocks noGrp="1"/>
          </p:cNvSpPr>
          <p:nvPr>
            <p:ph type="dt" sz="quarter" idx="4294967295"/>
          </p:nvPr>
        </p:nvSpPr>
        <p:spPr>
          <a:xfrm>
            <a:off x="0" y="6356350"/>
            <a:ext cx="2133600" cy="365125"/>
          </a:xfrm>
          <a:prstGeom prst="rect">
            <a:avLst/>
          </a:prstGeom>
        </p:spPr>
        <p:txBody>
          <a:bodyPr/>
          <a:lstStyle/>
          <a:p>
            <a:pPr>
              <a:defRPr/>
            </a:pPr>
            <a:r>
              <a:rPr lang="en-US" smtClean="0"/>
              <a:t>              </a:t>
            </a:r>
            <a:endParaRPr lang="en-US" altLang="en-US"/>
          </a:p>
        </p:txBody>
      </p:sp>
      <p:sp>
        <p:nvSpPr>
          <p:cNvPr id="3" name="Oval 2"/>
          <p:cNvSpPr/>
          <p:nvPr/>
        </p:nvSpPr>
        <p:spPr>
          <a:xfrm>
            <a:off x="3278909" y="3318189"/>
            <a:ext cx="1444079" cy="1444079"/>
          </a:xfrm>
          <a:prstGeom prst="ellipse">
            <a:avLst/>
          </a:prstGeom>
          <a:gradFill flip="none" rotWithShape="1">
            <a:gsLst>
              <a:gs pos="0">
                <a:schemeClr val="accent1">
                  <a:shade val="51000"/>
                  <a:satMod val="130000"/>
                  <a:alpha val="32000"/>
                </a:schemeClr>
              </a:gs>
              <a:gs pos="80000">
                <a:schemeClr val="accent1">
                  <a:shade val="93000"/>
                  <a:satMod val="130000"/>
                  <a:alpha val="32000"/>
                </a:schemeClr>
              </a:gs>
              <a:gs pos="100000">
                <a:schemeClr val="accent1">
                  <a:shade val="94000"/>
                  <a:satMod val="135000"/>
                  <a:alpha val="3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134" y="-407568"/>
            <a:ext cx="8561021" cy="8805991"/>
          </a:xfrm>
          <a:prstGeom prst="ellipse">
            <a:avLst/>
          </a:prstGeom>
          <a:gradFill flip="none" rotWithShape="1">
            <a:gsLst>
              <a:gs pos="0">
                <a:schemeClr val="accent1">
                  <a:shade val="51000"/>
                  <a:satMod val="130000"/>
                  <a:alpha val="15000"/>
                </a:schemeClr>
              </a:gs>
              <a:gs pos="80000">
                <a:schemeClr val="accent1">
                  <a:shade val="93000"/>
                  <a:satMod val="130000"/>
                  <a:alpha val="15000"/>
                </a:schemeClr>
              </a:gs>
              <a:gs pos="100000">
                <a:schemeClr val="accent1">
                  <a:shade val="94000"/>
                  <a:satMod val="135000"/>
                  <a:alpha val="1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7745" y="203200"/>
            <a:ext cx="9056255" cy="1139825"/>
          </a:xfrm>
        </p:spPr>
        <p:txBody>
          <a:bodyPr>
            <a:normAutofit fontScale="90000"/>
          </a:bodyPr>
          <a:lstStyle/>
          <a:p>
            <a:r>
              <a:rPr lang="en-US" dirty="0" smtClean="0"/>
              <a:t>Environmental Product Declarations</a:t>
            </a:r>
            <a:br>
              <a:rPr lang="en-US" dirty="0" smtClean="0"/>
            </a:br>
            <a:r>
              <a:rPr lang="en-US" dirty="0" smtClean="0"/>
              <a:t>(Locally Sourced still matters)</a:t>
            </a:r>
          </a:p>
        </p:txBody>
      </p:sp>
      <p:sp>
        <p:nvSpPr>
          <p:cNvPr id="10" name="Multiply 9"/>
          <p:cNvSpPr/>
          <p:nvPr/>
        </p:nvSpPr>
        <p:spPr>
          <a:xfrm>
            <a:off x="3579270" y="3585179"/>
            <a:ext cx="822960" cy="822960"/>
          </a:xfrm>
          <a:prstGeom prst="mathMultiply">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1389034" y="5903893"/>
            <a:ext cx="5791200" cy="954107"/>
          </a:xfrm>
          <a:prstGeom prst="rect">
            <a:avLst/>
          </a:prstGeom>
          <a:noFill/>
        </p:spPr>
        <p:txBody>
          <a:bodyPr wrap="square" rtlCol="0">
            <a:spAutoFit/>
          </a:bodyPr>
          <a:lstStyle/>
          <a:p>
            <a:r>
              <a:rPr lang="en-US" sz="2800" b="1" dirty="0" smtClean="0">
                <a:solidFill>
                  <a:schemeClr val="bg1"/>
                </a:solidFill>
                <a:latin typeface="Arial Black" pitchFamily="34" charset="0"/>
              </a:rPr>
              <a:t>Structure and enclosure not more than 30% of the value</a:t>
            </a:r>
            <a:endParaRPr lang="en-US" sz="2800" b="1" dirty="0">
              <a:solidFill>
                <a:schemeClr val="bg1"/>
              </a:solidFill>
              <a:latin typeface="Arial Black" pitchFamily="34" charset="0"/>
            </a:endParaRPr>
          </a:p>
        </p:txBody>
      </p:sp>
      <p:sp>
        <p:nvSpPr>
          <p:cNvPr id="9" name="Content Placeholder 15"/>
          <p:cNvSpPr txBox="1">
            <a:spLocks/>
          </p:cNvSpPr>
          <p:nvPr/>
        </p:nvSpPr>
        <p:spPr bwMode="auto">
          <a:xfrm>
            <a:off x="4571250" y="5475159"/>
            <a:ext cx="4749446" cy="677322"/>
          </a:xfrm>
          <a:prstGeom prst="rect">
            <a:avLst/>
          </a:prstGeom>
          <a:solidFill>
            <a:schemeClr val="accent3">
              <a:alpha val="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27025" lvl="1" indent="0">
              <a:buFont typeface="Wingdings" pitchFamily="2" charset="2"/>
              <a:buNone/>
            </a:pPr>
            <a:r>
              <a:rPr lang="en-US" strike="sngStrike" dirty="0" smtClean="0">
                <a:solidFill>
                  <a:schemeClr val="bg1"/>
                </a:solidFill>
                <a:latin typeface="Arial Black"/>
                <a:cs typeface="Arial Black"/>
              </a:rPr>
              <a:t>500 Miles (LEED 2009)</a:t>
            </a:r>
            <a:endParaRPr lang="en-US" strike="sngStrike" dirty="0">
              <a:solidFill>
                <a:schemeClr val="bg1"/>
              </a:solidFill>
              <a:latin typeface="Arial Black"/>
              <a:cs typeface="Arial Black"/>
            </a:endParaRPr>
          </a:p>
        </p:txBody>
      </p:sp>
      <p:sp>
        <p:nvSpPr>
          <p:cNvPr id="11" name="Content Placeholder 15"/>
          <p:cNvSpPr txBox="1">
            <a:spLocks/>
          </p:cNvSpPr>
          <p:nvPr/>
        </p:nvSpPr>
        <p:spPr bwMode="auto">
          <a:xfrm>
            <a:off x="4804230" y="4151388"/>
            <a:ext cx="2801636" cy="992585"/>
          </a:xfrm>
          <a:prstGeom prst="rect">
            <a:avLst/>
          </a:prstGeom>
          <a:solidFill>
            <a:schemeClr val="accent3">
              <a:alpha val="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27025" lvl="1" indent="0">
              <a:buFont typeface="Wingdings" pitchFamily="2" charset="2"/>
              <a:buNone/>
            </a:pPr>
            <a:r>
              <a:rPr lang="en-US" dirty="0">
                <a:solidFill>
                  <a:schemeClr val="bg1"/>
                </a:solidFill>
                <a:latin typeface="Arial Black"/>
                <a:cs typeface="Arial Black"/>
              </a:rPr>
              <a:t>1</a:t>
            </a:r>
            <a:r>
              <a:rPr lang="en-US" dirty="0" smtClean="0">
                <a:solidFill>
                  <a:schemeClr val="bg1"/>
                </a:solidFill>
                <a:latin typeface="Arial Black"/>
                <a:cs typeface="Arial Black"/>
              </a:rPr>
              <a:t>00 Miles</a:t>
            </a:r>
          </a:p>
          <a:p>
            <a:pPr marL="327025" lvl="1" indent="0">
              <a:buFont typeface="Wingdings" pitchFamily="2" charset="2"/>
              <a:buNone/>
            </a:pPr>
            <a:r>
              <a:rPr lang="en-US" dirty="0" smtClean="0">
                <a:solidFill>
                  <a:schemeClr val="bg1"/>
                </a:solidFill>
                <a:latin typeface="Arial Black"/>
                <a:cs typeface="Arial Black"/>
              </a:rPr>
              <a:t>(200% Cost)</a:t>
            </a:r>
            <a:endParaRPr lang="en-US" dirty="0">
              <a:solidFill>
                <a:schemeClr val="bg1"/>
              </a:solidFill>
              <a:latin typeface="Arial Black"/>
              <a:cs typeface="Arial Black"/>
            </a:endParaRPr>
          </a:p>
        </p:txBody>
      </p:sp>
    </p:spTree>
    <p:extLst>
      <p:ext uri="{BB962C8B-B14F-4D97-AF65-F5344CB8AC3E}">
        <p14:creationId xmlns:p14="http://schemas.microsoft.com/office/powerpoint/2010/main" val="174121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p:bldP spid="9"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tlanta Falcons Stadium.jpg"/>
          <p:cNvPicPr>
            <a:picLocks noChangeAspect="1"/>
          </p:cNvPicPr>
          <p:nvPr/>
        </p:nvPicPr>
        <p:blipFill>
          <a:blip r:embed="rId2" cstate="print"/>
          <a:stretch>
            <a:fillRect/>
          </a:stretch>
        </p:blipFill>
        <p:spPr>
          <a:xfrm>
            <a:off x="0" y="0"/>
            <a:ext cx="9144000" cy="4743450"/>
          </a:xfrm>
          <a:prstGeom prst="rect">
            <a:avLst/>
          </a:prstGeom>
        </p:spPr>
      </p:pic>
      <p:sp>
        <p:nvSpPr>
          <p:cNvPr id="5" name="Rectangle 4"/>
          <p:cNvSpPr/>
          <p:nvPr/>
        </p:nvSpPr>
        <p:spPr>
          <a:xfrm>
            <a:off x="419100" y="5257800"/>
            <a:ext cx="8305800" cy="1015663"/>
          </a:xfrm>
          <a:prstGeom prst="rect">
            <a:avLst/>
          </a:prstGeom>
          <a:solidFill>
            <a:schemeClr val="bg1"/>
          </a:solidFill>
        </p:spPr>
        <p:txBody>
          <a:bodyPr wrap="square">
            <a:spAutoFit/>
          </a:bodyPr>
          <a:lstStyle/>
          <a:p>
            <a:r>
              <a:rPr lang="en-US" sz="2000" b="1" dirty="0" smtClean="0"/>
              <a:t>“…will </a:t>
            </a:r>
            <a:r>
              <a:rPr lang="en-US" sz="2000" b="1" dirty="0"/>
              <a:t>target Platinum certification under LEED </a:t>
            </a:r>
            <a:r>
              <a:rPr lang="en-US" sz="2000" b="1" dirty="0" smtClean="0"/>
              <a:t>2009… is </a:t>
            </a:r>
            <a:r>
              <a:rPr lang="en-US" sz="2000" b="1" dirty="0"/>
              <a:t>pursuing the environmental product declaration (EPD) credit from LEED </a:t>
            </a:r>
            <a:r>
              <a:rPr lang="en-US" sz="2000" b="1" dirty="0" smtClean="0"/>
              <a:t>v4”</a:t>
            </a:r>
            <a:endParaRPr lang="en-US" sz="2000" b="1" dirty="0"/>
          </a:p>
        </p:txBody>
      </p:sp>
      <p:sp>
        <p:nvSpPr>
          <p:cNvPr id="9" name="TextBox 8"/>
          <p:cNvSpPr txBox="1"/>
          <p:nvPr/>
        </p:nvSpPr>
        <p:spPr>
          <a:xfrm>
            <a:off x="2852522" y="3581400"/>
            <a:ext cx="6062878" cy="954107"/>
          </a:xfrm>
          <a:prstGeom prst="rect">
            <a:avLst/>
          </a:prstGeom>
          <a:noFill/>
        </p:spPr>
        <p:txBody>
          <a:bodyPr wrap="none" rtlCol="0">
            <a:spAutoFit/>
          </a:bodyPr>
          <a:lstStyle/>
          <a:p>
            <a:pPr algn="r"/>
            <a:r>
              <a:rPr lang="en-US" sz="2800" b="1" dirty="0" smtClean="0">
                <a:solidFill>
                  <a:schemeClr val="bg1"/>
                </a:solidFill>
                <a:effectLst>
                  <a:outerShdw blurRad="38100" dist="38100" dir="2700000" algn="tl">
                    <a:srgbClr val="000000">
                      <a:alpha val="43137"/>
                    </a:srgbClr>
                  </a:outerShdw>
                </a:effectLst>
              </a:rPr>
              <a:t>ATLANTA FALCONS STADIUM</a:t>
            </a:r>
          </a:p>
          <a:p>
            <a:pPr algn="r"/>
            <a:r>
              <a:rPr lang="en-US" sz="2800" b="1" dirty="0" smtClean="0">
                <a:solidFill>
                  <a:schemeClr val="bg1"/>
                </a:solidFill>
                <a:effectLst>
                  <a:outerShdw blurRad="38100" dist="38100" dir="2700000" algn="tl">
                    <a:srgbClr val="000000">
                      <a:alpha val="43137"/>
                    </a:srgbClr>
                  </a:outerShdw>
                </a:effectLst>
              </a:rPr>
              <a:t>360 ARCHITECTURE</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686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4173" y="4580018"/>
            <a:ext cx="8080969" cy="1015663"/>
          </a:xfrm>
          <a:prstGeom prst="rect">
            <a:avLst/>
          </a:prstGeom>
          <a:noFill/>
        </p:spPr>
        <p:txBody>
          <a:bodyPr wrap="square" rtlCol="0">
            <a:spAutoFit/>
          </a:bodyPr>
          <a:lstStyle/>
          <a:p>
            <a:r>
              <a:rPr lang="en-US" sz="6000" dirty="0" smtClean="0">
                <a:solidFill>
                  <a:srgbClr val="008000"/>
                </a:solidFill>
                <a:latin typeface="Arial Black"/>
                <a:cs typeface="Arial Black"/>
              </a:rPr>
              <a:t>50mpg          9mpg</a:t>
            </a:r>
            <a:endParaRPr lang="en-US" sz="6000" dirty="0">
              <a:solidFill>
                <a:srgbClr val="008000"/>
              </a:solidFill>
              <a:latin typeface="Arial Black"/>
              <a:cs typeface="Arial Black"/>
            </a:endParaRPr>
          </a:p>
        </p:txBody>
      </p:sp>
      <p:sp>
        <p:nvSpPr>
          <p:cNvPr id="4" name="Title 3"/>
          <p:cNvSpPr>
            <a:spLocks noGrp="1"/>
          </p:cNvSpPr>
          <p:nvPr>
            <p:ph type="title"/>
          </p:nvPr>
        </p:nvSpPr>
        <p:spPr/>
        <p:txBody>
          <a:bodyPr/>
          <a:lstStyle/>
          <a:p>
            <a:r>
              <a:rPr lang="en-US" dirty="0" err="1" smtClean="0"/>
              <a:t>Prius</a:t>
            </a:r>
            <a:r>
              <a:rPr lang="en-US" dirty="0" smtClean="0"/>
              <a:t> vs. Hummer</a:t>
            </a:r>
            <a:endParaRPr lang="en-US" dirty="0"/>
          </a:p>
        </p:txBody>
      </p:sp>
      <p:pic>
        <p:nvPicPr>
          <p:cNvPr id="9" name="Content Placeholder 8" descr="9ae39__prius-vs-hummer.jpg"/>
          <p:cNvPicPr>
            <a:picLocks noGrp="1" noChangeAspect="1"/>
          </p:cNvPicPr>
          <p:nvPr>
            <p:ph idx="1"/>
          </p:nvPr>
        </p:nvPicPr>
        <p:blipFill rotWithShape="1">
          <a:blip r:embed="rId3">
            <a:extLst>
              <a:ext uri="{28A0092B-C50C-407E-A947-70E740481C1C}">
                <a14:useLocalDpi xmlns:a14="http://schemas.microsoft.com/office/drawing/2010/main" val="0"/>
              </a:ext>
            </a:extLst>
          </a:blip>
          <a:srcRect t="-1338" b="209"/>
          <a:stretch/>
        </p:blipFill>
        <p:spPr>
          <a:xfrm>
            <a:off x="457200" y="1445874"/>
            <a:ext cx="8229600" cy="2344615"/>
          </a:xfrm>
        </p:spPr>
      </p:pic>
      <p:sp>
        <p:nvSpPr>
          <p:cNvPr id="5" name="Text Placeholder 4"/>
          <p:cNvSpPr txBox="1">
            <a:spLocks/>
          </p:cNvSpPr>
          <p:nvPr/>
        </p:nvSpPr>
        <p:spPr bwMode="auto">
          <a:xfrm>
            <a:off x="599342" y="4194850"/>
            <a:ext cx="7772400" cy="21013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0" indent="0">
              <a:buNone/>
            </a:pPr>
            <a:r>
              <a:rPr lang="en-US" sz="3600" dirty="0"/>
              <a:t>CNW Marketing Research, Inc.’s 2007 “Dust to Dust: The Energy Cost of New Vehicles From Concept to </a:t>
            </a:r>
            <a:r>
              <a:rPr lang="en-US" sz="3600" dirty="0" smtClean="0"/>
              <a:t>Disposal”</a:t>
            </a:r>
            <a:endParaRPr lang="en-US" sz="2800" dirty="0"/>
          </a:p>
        </p:txBody>
      </p:sp>
    </p:spTree>
    <p:extLst>
      <p:ext uri="{BB962C8B-B14F-4D97-AF65-F5344CB8AC3E}">
        <p14:creationId xmlns:p14="http://schemas.microsoft.com/office/powerpoint/2010/main" val="119191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10" presetClass="exit" presetSubtype="0" fill="hold" grpId="1" nodeType="with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High-Speed-Rail.png"/>
          <p:cNvPicPr>
            <a:picLocks noChangeAspect="1"/>
          </p:cNvPicPr>
          <p:nvPr/>
        </p:nvPicPr>
        <p:blipFill>
          <a:blip r:embed="rId2" cstate="print"/>
          <a:stretch>
            <a:fillRect/>
          </a:stretch>
        </p:blipFill>
        <p:spPr>
          <a:xfrm>
            <a:off x="0" y="0"/>
            <a:ext cx="9144000" cy="5154621"/>
          </a:xfrm>
          <a:prstGeom prst="rect">
            <a:avLst/>
          </a:prstGeom>
        </p:spPr>
      </p:pic>
      <p:sp>
        <p:nvSpPr>
          <p:cNvPr id="3" name="TextBox 2"/>
          <p:cNvSpPr txBox="1"/>
          <p:nvPr/>
        </p:nvSpPr>
        <p:spPr>
          <a:xfrm>
            <a:off x="2438400" y="4114800"/>
            <a:ext cx="6497291" cy="954107"/>
          </a:xfrm>
          <a:prstGeom prst="rect">
            <a:avLst/>
          </a:prstGeom>
          <a:noFill/>
        </p:spPr>
        <p:txBody>
          <a:bodyPr wrap="none" rtlCol="0">
            <a:spAutoFit/>
          </a:bodyPr>
          <a:lstStyle/>
          <a:p>
            <a:pPr algn="r"/>
            <a:r>
              <a:rPr lang="en-US" sz="2800" b="1" dirty="0" smtClean="0">
                <a:solidFill>
                  <a:schemeClr val="bg1"/>
                </a:solidFill>
                <a:effectLst>
                  <a:outerShdw blurRad="38100" dist="38100" dir="2700000" algn="tl">
                    <a:srgbClr val="000000">
                      <a:alpha val="43137"/>
                    </a:srgbClr>
                  </a:outerShdw>
                </a:effectLst>
              </a:rPr>
              <a:t>CALIFORNIA HIGH SPEED RAIL</a:t>
            </a:r>
          </a:p>
          <a:p>
            <a:pPr algn="r"/>
            <a:r>
              <a:rPr lang="en-US" sz="2800" b="1" dirty="0" smtClean="0">
                <a:solidFill>
                  <a:schemeClr val="bg1"/>
                </a:solidFill>
                <a:effectLst>
                  <a:outerShdw blurRad="38100" dist="38100" dir="2700000" algn="tl">
                    <a:srgbClr val="000000">
                      <a:alpha val="43137"/>
                    </a:srgbClr>
                  </a:outerShdw>
                </a:effectLst>
              </a:rPr>
              <a:t>PARSONS-BRINCKERHOFF</a:t>
            </a:r>
            <a:endParaRPr lang="en-US" sz="28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533400" y="5461337"/>
            <a:ext cx="7772400" cy="1015663"/>
          </a:xfrm>
          <a:prstGeom prst="rect">
            <a:avLst/>
          </a:prstGeom>
        </p:spPr>
        <p:txBody>
          <a:bodyPr wrap="square">
            <a:spAutoFit/>
          </a:bodyPr>
          <a:lstStyle/>
          <a:p>
            <a:r>
              <a:rPr lang="en-US" sz="2000" b="1" dirty="0" smtClean="0"/>
              <a:t>“…provide EPDs for </a:t>
            </a:r>
            <a:r>
              <a:rPr lang="en-US" sz="2000" b="1" dirty="0"/>
              <a:t>concrete mix designs used in elements of the Project, including pre-cast and cast-in-place concrete, and all steel</a:t>
            </a:r>
            <a:r>
              <a:rPr lang="en-US" sz="2000" b="1" dirty="0" smtClean="0"/>
              <a:t>.” </a:t>
            </a:r>
            <a:endParaRPr lang="en-US" sz="2000" b="1" dirty="0"/>
          </a:p>
        </p:txBody>
      </p:sp>
    </p:spTree>
    <p:extLst>
      <p:ext uri="{BB962C8B-B14F-4D97-AF65-F5344CB8AC3E}">
        <p14:creationId xmlns:p14="http://schemas.microsoft.com/office/powerpoint/2010/main" val="349336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oundtransitfinancialanalysis.jpg"/>
          <p:cNvPicPr>
            <a:picLocks noChangeAspect="1"/>
          </p:cNvPicPr>
          <p:nvPr/>
        </p:nvPicPr>
        <p:blipFill>
          <a:blip r:embed="rId2" cstate="print"/>
          <a:srcRect t="10781" b="7760"/>
          <a:stretch>
            <a:fillRect/>
          </a:stretch>
        </p:blipFill>
        <p:spPr>
          <a:xfrm>
            <a:off x="0" y="0"/>
            <a:ext cx="9144000" cy="5181600"/>
          </a:xfrm>
          <a:prstGeom prst="rect">
            <a:avLst/>
          </a:prstGeom>
        </p:spPr>
      </p:pic>
      <p:sp>
        <p:nvSpPr>
          <p:cNvPr id="3" name="Rectangle 2"/>
          <p:cNvSpPr/>
          <p:nvPr/>
        </p:nvSpPr>
        <p:spPr>
          <a:xfrm>
            <a:off x="228600" y="5486400"/>
            <a:ext cx="8915400" cy="1015663"/>
          </a:xfrm>
          <a:prstGeom prst="rect">
            <a:avLst/>
          </a:prstGeom>
        </p:spPr>
        <p:txBody>
          <a:bodyPr wrap="square">
            <a:spAutoFit/>
          </a:bodyPr>
          <a:lstStyle/>
          <a:p>
            <a:r>
              <a:rPr lang="en-US" sz="2000" b="1" dirty="0" smtClean="0"/>
              <a:t>Proposed Spec: For 90% </a:t>
            </a:r>
            <a:r>
              <a:rPr lang="en-US" sz="2000" b="1" dirty="0"/>
              <a:t>by volume of the cast-In-place </a:t>
            </a:r>
            <a:r>
              <a:rPr lang="en-US" sz="2000" b="1" dirty="0" smtClean="0"/>
              <a:t>concrete submit EPDs…demonstrate lower GWP (CO</a:t>
            </a:r>
            <a:r>
              <a:rPr lang="en-US" sz="2000" b="1" baseline="-25000" dirty="0" smtClean="0"/>
              <a:t>2</a:t>
            </a:r>
            <a:r>
              <a:rPr lang="en-US" sz="2000" b="1" dirty="0" smtClean="0"/>
              <a:t>e) as compared to NRMCA Benchmarks for Northwest Region.</a:t>
            </a:r>
            <a:endParaRPr lang="en-US" sz="2000" b="1" dirty="0"/>
          </a:p>
        </p:txBody>
      </p:sp>
      <p:sp>
        <p:nvSpPr>
          <p:cNvPr id="4" name="TextBox 3"/>
          <p:cNvSpPr txBox="1"/>
          <p:nvPr/>
        </p:nvSpPr>
        <p:spPr>
          <a:xfrm>
            <a:off x="3013566" y="4038600"/>
            <a:ext cx="5825634" cy="954107"/>
          </a:xfrm>
          <a:prstGeom prst="rect">
            <a:avLst/>
          </a:prstGeom>
          <a:noFill/>
        </p:spPr>
        <p:txBody>
          <a:bodyPr wrap="none" rtlCol="0">
            <a:spAutoFit/>
          </a:bodyPr>
          <a:lstStyle/>
          <a:p>
            <a:pPr algn="r"/>
            <a:r>
              <a:rPr lang="en-US" sz="2800" b="1" dirty="0" smtClean="0">
                <a:solidFill>
                  <a:schemeClr val="bg1"/>
                </a:solidFill>
                <a:effectLst>
                  <a:outerShdw blurRad="38100" dist="38100" dir="2700000" algn="tl">
                    <a:srgbClr val="000000">
                      <a:alpha val="43137"/>
                    </a:srgbClr>
                  </a:outerShdw>
                </a:effectLst>
              </a:rPr>
              <a:t>SOUND TRANSIT (SEATTLE)</a:t>
            </a:r>
          </a:p>
          <a:p>
            <a:pPr algn="r"/>
            <a:r>
              <a:rPr lang="en-US" sz="2800" b="1" dirty="0" smtClean="0">
                <a:solidFill>
                  <a:schemeClr val="bg1"/>
                </a:solidFill>
                <a:effectLst>
                  <a:outerShdw blurRad="38100" dist="38100" dir="2700000" algn="tl">
                    <a:srgbClr val="000000">
                      <a:alpha val="43137"/>
                    </a:srgbClr>
                  </a:outerShdw>
                </a:effectLst>
              </a:rPr>
              <a:t>SELLEN CONSTRUCTION</a:t>
            </a:r>
            <a:endParaRPr lang="en-US"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82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9-21 at 10.00.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531868" y="4234623"/>
            <a:ext cx="8283703" cy="2185214"/>
          </a:xfrm>
          <a:prstGeom prst="rect">
            <a:avLst/>
          </a:prstGeom>
          <a:noFill/>
        </p:spPr>
        <p:txBody>
          <a:bodyPr wrap="square" rtlCol="0">
            <a:spAutoFit/>
          </a:bodyPr>
          <a:lstStyle/>
          <a:p>
            <a:r>
              <a:rPr lang="en-US" sz="3600" b="1" dirty="0">
                <a:solidFill>
                  <a:schemeClr val="bg1"/>
                </a:solidFill>
              </a:rPr>
              <a:t>Capitol </a:t>
            </a:r>
            <a:r>
              <a:rPr lang="en-US" sz="3600" b="1" dirty="0" smtClean="0">
                <a:solidFill>
                  <a:schemeClr val="bg1"/>
                </a:solidFill>
              </a:rPr>
              <a:t>Tower </a:t>
            </a:r>
          </a:p>
          <a:p>
            <a:r>
              <a:rPr lang="en-US" sz="2800" b="1" dirty="0" smtClean="0">
                <a:solidFill>
                  <a:schemeClr val="bg1"/>
                </a:solidFill>
              </a:rPr>
              <a:t>35</a:t>
            </a:r>
            <a:r>
              <a:rPr lang="en-US" sz="2800" b="1" dirty="0">
                <a:solidFill>
                  <a:schemeClr val="bg1"/>
                </a:solidFill>
              </a:rPr>
              <a:t>-story, 750,000</a:t>
            </a:r>
            <a:r>
              <a:rPr lang="en-US" sz="2800" b="1" dirty="0" smtClean="0">
                <a:solidFill>
                  <a:schemeClr val="bg1"/>
                </a:solidFill>
              </a:rPr>
              <a:t>-SF </a:t>
            </a:r>
            <a:r>
              <a:rPr lang="en-US" sz="2800" b="1" dirty="0">
                <a:solidFill>
                  <a:schemeClr val="bg1"/>
                </a:solidFill>
              </a:rPr>
              <a:t>Class A </a:t>
            </a:r>
            <a:r>
              <a:rPr lang="en-US" sz="2800" b="1" dirty="0" smtClean="0">
                <a:solidFill>
                  <a:schemeClr val="bg1"/>
                </a:solidFill>
              </a:rPr>
              <a:t>, Houston</a:t>
            </a:r>
            <a:endParaRPr lang="en-US" sz="3600" b="1" dirty="0" smtClean="0">
              <a:solidFill>
                <a:schemeClr val="bg1"/>
              </a:solidFill>
            </a:endParaRPr>
          </a:p>
          <a:p>
            <a:r>
              <a:rPr lang="en-US" sz="3600" dirty="0" smtClean="0">
                <a:solidFill>
                  <a:srgbClr val="FFFFFF"/>
                </a:solidFill>
                <a:effectLst>
                  <a:outerShdw blurRad="38100" dist="38100" dir="2700000" algn="tl">
                    <a:srgbClr val="000000">
                      <a:alpha val="43137"/>
                    </a:srgbClr>
                  </a:outerShdw>
                </a:effectLst>
                <a:latin typeface="+mj-lt"/>
                <a:cs typeface="Arial Black"/>
              </a:rPr>
              <a:t>MRc1: Whole Building LCA Option: 3 Points</a:t>
            </a:r>
            <a:endParaRPr lang="en-US" sz="3600" dirty="0">
              <a:solidFill>
                <a:srgbClr val="FFFFFF"/>
              </a:solidFill>
              <a:effectLst>
                <a:outerShdw blurRad="38100" dist="38100" dir="2700000" algn="tl">
                  <a:srgbClr val="000000">
                    <a:alpha val="43137"/>
                  </a:srgbClr>
                </a:outerShdw>
              </a:effectLst>
              <a:latin typeface="+mj-lt"/>
              <a:cs typeface="Arial Black"/>
            </a:endParaRPr>
          </a:p>
        </p:txBody>
      </p:sp>
    </p:spTree>
    <p:extLst>
      <p:ext uri="{BB962C8B-B14F-4D97-AF65-F5344CB8AC3E}">
        <p14:creationId xmlns:p14="http://schemas.microsoft.com/office/powerpoint/2010/main" val="401385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ng_base64f72f70928bed3f0d.png"/>
          <p:cNvPicPr>
            <a:picLocks noGrp="1" noChangeAspect="1"/>
          </p:cNvPicPr>
          <p:nvPr>
            <p:ph idx="1"/>
          </p:nvPr>
        </p:nvPicPr>
        <p:blipFill rotWithShape="1">
          <a:blip r:embed="rId3">
            <a:extLst>
              <a:ext uri="{28A0092B-C50C-407E-A947-70E740481C1C}">
                <a14:useLocalDpi xmlns:a14="http://schemas.microsoft.com/office/drawing/2010/main" val="0"/>
              </a:ext>
            </a:extLst>
          </a:blip>
          <a:srcRect t="-5351" b="-5351"/>
          <a:stretch/>
        </p:blipFill>
        <p:spPr>
          <a:xfrm>
            <a:off x="0" y="-352823"/>
            <a:ext cx="9263529" cy="7638621"/>
          </a:xfrm>
        </p:spPr>
      </p:pic>
      <p:sp>
        <p:nvSpPr>
          <p:cNvPr id="2" name="TextBox 1"/>
          <p:cNvSpPr txBox="1"/>
          <p:nvPr/>
        </p:nvSpPr>
        <p:spPr>
          <a:xfrm>
            <a:off x="652670" y="1270163"/>
            <a:ext cx="7796765" cy="3539430"/>
          </a:xfrm>
          <a:prstGeom prst="rect">
            <a:avLst/>
          </a:prstGeom>
          <a:noFill/>
        </p:spPr>
        <p:txBody>
          <a:bodyPr wrap="square" rtlCol="0">
            <a:spAutoFit/>
          </a:bodyPr>
          <a:lstStyle/>
          <a:p>
            <a:r>
              <a:rPr lang="en-US" sz="3200" dirty="0"/>
              <a:t>1990 – American Paper Institute </a:t>
            </a:r>
            <a:r>
              <a:rPr lang="en-US" sz="3200" dirty="0" smtClean="0"/>
              <a:t>–Disposables </a:t>
            </a:r>
          </a:p>
          <a:p>
            <a:r>
              <a:rPr lang="en-US" sz="3200" dirty="0" smtClean="0"/>
              <a:t>1991 </a:t>
            </a:r>
            <a:r>
              <a:rPr lang="en-US" sz="3200" dirty="0"/>
              <a:t>– The National Association of Diaper Services </a:t>
            </a:r>
            <a:r>
              <a:rPr lang="en-US" sz="3200" dirty="0" smtClean="0"/>
              <a:t>– Cloth </a:t>
            </a:r>
          </a:p>
          <a:p>
            <a:r>
              <a:rPr lang="en-US" sz="3200" dirty="0" smtClean="0"/>
              <a:t>1992 </a:t>
            </a:r>
            <a:r>
              <a:rPr lang="en-US" sz="3200" dirty="0"/>
              <a:t>– Procter &amp; Gamble </a:t>
            </a:r>
            <a:r>
              <a:rPr lang="en-US" sz="3200" dirty="0" smtClean="0"/>
              <a:t>- Reverses </a:t>
            </a:r>
            <a:r>
              <a:rPr lang="en-US" sz="3200" dirty="0"/>
              <a:t>the conclusion </a:t>
            </a:r>
            <a:endParaRPr lang="en-US" sz="3200" dirty="0" smtClean="0"/>
          </a:p>
          <a:p>
            <a:r>
              <a:rPr lang="en-US" sz="3200" dirty="0" smtClean="0"/>
              <a:t>1992 </a:t>
            </a:r>
            <a:r>
              <a:rPr lang="en-US" sz="3200" dirty="0"/>
              <a:t>– New </a:t>
            </a:r>
            <a:r>
              <a:rPr lang="en-US" sz="3200" dirty="0" smtClean="0"/>
              <a:t>Study </a:t>
            </a:r>
            <a:r>
              <a:rPr lang="en-US" sz="3200" dirty="0"/>
              <a:t>by Franklin </a:t>
            </a:r>
            <a:r>
              <a:rPr lang="en-US" sz="3200" dirty="0" smtClean="0"/>
              <a:t>Associates </a:t>
            </a:r>
            <a:endParaRPr lang="en-US" sz="4400" dirty="0"/>
          </a:p>
        </p:txBody>
      </p:sp>
    </p:spTree>
    <p:extLst>
      <p:ext uri="{BB962C8B-B14F-4D97-AF65-F5344CB8AC3E}">
        <p14:creationId xmlns:p14="http://schemas.microsoft.com/office/powerpoint/2010/main" val="217090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ment-Bricks-Manufacturing-Proces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797143" cy="6858000"/>
          </a:xfrm>
          <a:prstGeom prst="rect">
            <a:avLst/>
          </a:prstGeom>
        </p:spPr>
      </p:pic>
      <p:sp>
        <p:nvSpPr>
          <p:cNvPr id="5" name="TextBox 4"/>
          <p:cNvSpPr txBox="1"/>
          <p:nvPr/>
        </p:nvSpPr>
        <p:spPr>
          <a:xfrm>
            <a:off x="291021" y="317440"/>
            <a:ext cx="7152802" cy="1446550"/>
          </a:xfrm>
          <a:prstGeom prst="rect">
            <a:avLst/>
          </a:prstGeom>
          <a:noFill/>
        </p:spPr>
        <p:txBody>
          <a:bodyPr wrap="square" rtlCol="0">
            <a:spAutoFit/>
          </a:bodyPr>
          <a:lstStyle/>
          <a:p>
            <a:r>
              <a:rPr lang="en-US" sz="4400" dirty="0" smtClean="0">
                <a:solidFill>
                  <a:srgbClr val="FFFFFF"/>
                </a:solidFill>
                <a:effectLst>
                  <a:outerShdw blurRad="38100" dist="38100" dir="2700000" algn="tl">
                    <a:srgbClr val="000000">
                      <a:alpha val="43137"/>
                    </a:srgbClr>
                  </a:outerShdw>
                </a:effectLst>
                <a:latin typeface="Arial Black"/>
                <a:cs typeface="Arial Black"/>
              </a:rPr>
              <a:t>RESPONSIBLE SOURCING</a:t>
            </a:r>
            <a:endParaRPr lang="en-US" sz="4400" dirty="0">
              <a:solidFill>
                <a:srgbClr val="FFFFFF"/>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333511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800" dirty="0" smtClean="0"/>
              <a:t>MR Credit 3: Sourcing of Raw Materials</a:t>
            </a:r>
            <a:endParaRPr lang="en-US" sz="3200" dirty="0"/>
          </a:p>
        </p:txBody>
      </p:sp>
      <p:sp>
        <p:nvSpPr>
          <p:cNvPr id="48129" name="Content Placeholder 2"/>
          <p:cNvSpPr>
            <a:spLocks noGrp="1"/>
          </p:cNvSpPr>
          <p:nvPr>
            <p:ph idx="1"/>
          </p:nvPr>
        </p:nvSpPr>
        <p:spPr/>
        <p:txBody>
          <a:bodyPr>
            <a:normAutofit/>
          </a:bodyPr>
          <a:lstStyle/>
          <a:p>
            <a:pPr marL="0" indent="0">
              <a:lnSpc>
                <a:spcPct val="114000"/>
              </a:lnSpc>
              <a:spcBef>
                <a:spcPts val="600"/>
              </a:spcBef>
              <a:buNone/>
            </a:pPr>
            <a:r>
              <a:rPr lang="en-US" sz="2400" b="1" dirty="0" smtClean="0"/>
              <a:t>Option 1: Raw Material Source and Extraction Reporting (1 point)</a:t>
            </a:r>
          </a:p>
          <a:p>
            <a:pPr lvl="1">
              <a:lnSpc>
                <a:spcPct val="114000"/>
              </a:lnSpc>
              <a:spcBef>
                <a:spcPts val="600"/>
              </a:spcBef>
              <a:buFont typeface="Arial" pitchFamily="34" charset="0"/>
              <a:buChar char="•"/>
            </a:pPr>
            <a:r>
              <a:rPr lang="en-US" sz="2400" dirty="0" smtClean="0"/>
              <a:t>Manufacturer declared commitment (1/2 product)</a:t>
            </a:r>
          </a:p>
          <a:p>
            <a:pPr lvl="1">
              <a:lnSpc>
                <a:spcPct val="114000"/>
              </a:lnSpc>
              <a:spcBef>
                <a:spcPts val="600"/>
              </a:spcBef>
              <a:buFont typeface="Arial" pitchFamily="34" charset="0"/>
              <a:buChar char="•"/>
            </a:pPr>
            <a:r>
              <a:rPr lang="en-US" sz="2400" dirty="0" smtClean="0"/>
              <a:t>Corporate Sustainability Report (Third Party Verified CSR) (Full product)</a:t>
            </a:r>
          </a:p>
        </p:txBody>
      </p:sp>
    </p:spTree>
    <p:extLst>
      <p:ext uri="{BB962C8B-B14F-4D97-AF65-F5344CB8AC3E}">
        <p14:creationId xmlns:p14="http://schemas.microsoft.com/office/powerpoint/2010/main" val="361371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MR Credit 3 – Sourcing of Raw Materials</a:t>
            </a:r>
            <a:endParaRPr lang="en-US" sz="2800" dirty="0"/>
          </a:p>
        </p:txBody>
      </p:sp>
      <p:sp>
        <p:nvSpPr>
          <p:cNvPr id="3" name="Content Placeholder 2"/>
          <p:cNvSpPr>
            <a:spLocks noGrp="1"/>
          </p:cNvSpPr>
          <p:nvPr>
            <p:ph idx="1"/>
          </p:nvPr>
        </p:nvSpPr>
        <p:spPr/>
        <p:txBody>
          <a:bodyPr>
            <a:noAutofit/>
          </a:bodyPr>
          <a:lstStyle/>
          <a:p>
            <a:pPr marL="0" indent="0">
              <a:lnSpc>
                <a:spcPct val="114000"/>
              </a:lnSpc>
              <a:spcBef>
                <a:spcPts val="600"/>
              </a:spcBef>
            </a:pPr>
            <a:r>
              <a:rPr lang="en-US" sz="2000" b="1" dirty="0" smtClean="0"/>
              <a:t>Option 2. Leadership Extraction Practices 25% by cost of all materials on a project (1 point)</a:t>
            </a:r>
          </a:p>
          <a:p>
            <a:pPr lvl="1">
              <a:lnSpc>
                <a:spcPct val="114000"/>
              </a:lnSpc>
              <a:spcBef>
                <a:spcPts val="600"/>
              </a:spcBef>
              <a:buFont typeface="Arial" pitchFamily="34" charset="0"/>
              <a:buChar char="•"/>
            </a:pPr>
            <a:r>
              <a:rPr lang="en-US" sz="2000" dirty="0" smtClean="0"/>
              <a:t>Extended producer responsibility</a:t>
            </a:r>
          </a:p>
          <a:p>
            <a:pPr lvl="1">
              <a:lnSpc>
                <a:spcPct val="114000"/>
              </a:lnSpc>
              <a:spcBef>
                <a:spcPts val="600"/>
              </a:spcBef>
              <a:buFont typeface="Arial" pitchFamily="34" charset="0"/>
              <a:buChar char="•"/>
            </a:pPr>
            <a:r>
              <a:rPr lang="en-US" sz="2000" dirty="0" smtClean="0"/>
              <a:t>Bio-based materials (Sustainable Agriculture Standard)</a:t>
            </a:r>
          </a:p>
          <a:p>
            <a:pPr lvl="1">
              <a:lnSpc>
                <a:spcPct val="114000"/>
              </a:lnSpc>
              <a:spcBef>
                <a:spcPts val="600"/>
              </a:spcBef>
              <a:buFont typeface="Arial" pitchFamily="34" charset="0"/>
              <a:buChar char="•"/>
            </a:pPr>
            <a:r>
              <a:rPr lang="en-US" sz="2000" dirty="0" smtClean="0"/>
              <a:t>Wood products (FSC) </a:t>
            </a:r>
          </a:p>
          <a:p>
            <a:pPr lvl="1">
              <a:lnSpc>
                <a:spcPct val="114000"/>
              </a:lnSpc>
              <a:spcBef>
                <a:spcPts val="600"/>
              </a:spcBef>
              <a:buFont typeface="Arial" pitchFamily="34" charset="0"/>
              <a:buChar char="•"/>
            </a:pPr>
            <a:r>
              <a:rPr lang="en-US" sz="2000" dirty="0" smtClean="0"/>
              <a:t>Materials reuse (salvaged, refurbished, or reused)</a:t>
            </a:r>
          </a:p>
          <a:p>
            <a:pPr lvl="1">
              <a:lnSpc>
                <a:spcPct val="114000"/>
              </a:lnSpc>
              <a:spcBef>
                <a:spcPts val="600"/>
              </a:spcBef>
              <a:buFont typeface="Arial" pitchFamily="34" charset="0"/>
              <a:buChar char="•"/>
            </a:pPr>
            <a:r>
              <a:rPr lang="en-US" sz="2000" dirty="0" smtClean="0"/>
              <a:t>Recycled content (postconsumer + ½ </a:t>
            </a:r>
            <a:r>
              <a:rPr lang="en-US" sz="2000" dirty="0" err="1" smtClean="0"/>
              <a:t>preconsumer</a:t>
            </a:r>
            <a:r>
              <a:rPr lang="en-US" sz="2000" dirty="0" smtClean="0"/>
              <a:t>)</a:t>
            </a:r>
          </a:p>
          <a:p>
            <a:pPr lvl="1">
              <a:lnSpc>
                <a:spcPct val="114000"/>
              </a:lnSpc>
              <a:spcBef>
                <a:spcPts val="600"/>
              </a:spcBef>
              <a:buFont typeface="Arial" pitchFamily="34" charset="0"/>
              <a:buChar char="•"/>
            </a:pPr>
            <a:r>
              <a:rPr lang="en-US" sz="2000" b="1" dirty="0" smtClean="0"/>
              <a:t>USGBC approved program</a:t>
            </a:r>
          </a:p>
          <a:p>
            <a:pPr lvl="1"/>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a:p>
        </p:txBody>
      </p:sp>
    </p:spTree>
    <p:extLst>
      <p:ext uri="{BB962C8B-B14F-4D97-AF65-F5344CB8AC3E}">
        <p14:creationId xmlns:p14="http://schemas.microsoft.com/office/powerpoint/2010/main" val="16111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269896" y="2110756"/>
            <a:ext cx="3706571" cy="147770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Reporting Frameworks</a:t>
            </a:r>
            <a:endParaRPr lang="en-US" dirty="0"/>
          </a:p>
        </p:txBody>
      </p:sp>
      <p:pic>
        <p:nvPicPr>
          <p:cNvPr id="10" name="Picture 9" descr="ISO_26000_Page_001.jpg"/>
          <p:cNvPicPr>
            <a:picLocks noChangeAspect="1"/>
          </p:cNvPicPr>
          <p:nvPr/>
        </p:nvPicPr>
        <p:blipFill>
          <a:blip r:embed="rId4" cstate="print"/>
          <a:stretch>
            <a:fillRect/>
          </a:stretch>
        </p:blipFill>
        <p:spPr>
          <a:xfrm>
            <a:off x="1723016" y="1261647"/>
            <a:ext cx="3426286" cy="4848204"/>
          </a:xfrm>
          <a:prstGeom prst="rect">
            <a:avLst/>
          </a:prstGeom>
          <a:ln>
            <a:solidFill>
              <a:srgbClr val="000000"/>
            </a:solidFill>
          </a:ln>
          <a:effectLst>
            <a:outerShdw blurRad="50800" dist="101600" dir="2700000" algn="tl" rotWithShape="0">
              <a:prstClr val="black">
                <a:alpha val="40000"/>
              </a:prstClr>
            </a:outerShdw>
          </a:effectLst>
        </p:spPr>
      </p:pic>
      <p:pic>
        <p:nvPicPr>
          <p:cNvPr id="5" name="Content Placeholder 5"/>
          <p:cNvPicPr>
            <a:picLocks noChangeAspect="1"/>
          </p:cNvPicPr>
          <p:nvPr/>
        </p:nvPicPr>
        <p:blipFill>
          <a:blip r:embed="rId5" cstate="print"/>
          <a:srcRect t="9909" b="9909"/>
          <a:stretch>
            <a:fillRect/>
          </a:stretch>
        </p:blipFill>
        <p:spPr>
          <a:xfrm>
            <a:off x="4824483" y="4818845"/>
            <a:ext cx="4038600" cy="4530725"/>
          </a:xfrm>
          <a:prstGeom prst="rect">
            <a:avLst/>
          </a:prstGeom>
          <a:ln>
            <a:solidFill>
              <a:srgbClr val="000000"/>
            </a:solidFill>
          </a:ln>
          <a:effectLst>
            <a:outerShdw blurRad="50800" dist="38100" dir="2700000" algn="tl" rotWithShape="0">
              <a:prstClr val="black">
                <a:alpha val="40000"/>
              </a:prstClr>
            </a:outerShdw>
          </a:effectLst>
        </p:spPr>
      </p:pic>
      <p:pic>
        <p:nvPicPr>
          <p:cNvPr id="7" name="Content Placeholder 4"/>
          <p:cNvPicPr>
            <a:picLocks noChangeAspect="1"/>
          </p:cNvPicPr>
          <p:nvPr/>
        </p:nvPicPr>
        <p:blipFill rotWithShape="1">
          <a:blip r:embed="rId6" cstate="print"/>
          <a:srcRect l="521" r="521"/>
          <a:stretch/>
        </p:blipFill>
        <p:spPr>
          <a:xfrm>
            <a:off x="0" y="2724119"/>
            <a:ext cx="3429000" cy="453072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25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4859259" y="1798871"/>
            <a:ext cx="4002759" cy="3882625"/>
          </a:xfrm>
          <a:prstGeom prst="rect">
            <a:avLst/>
          </a:prstGeom>
          <a:solidFill>
            <a:schemeClr val="bg1"/>
          </a:solidFill>
          <a:ln w="9525" cap="flat" cmpd="sng" algn="ctr">
            <a:noFill/>
            <a:prstDash val="solid"/>
            <a:round/>
            <a:headEnd type="none" w="med" len="med"/>
            <a:tailEnd type="none" w="med" len="med"/>
          </a:ln>
          <a:effectLst>
            <a:outerShdw blurRad="330200" dist="241300" dir="3000000" algn="ctr" rotWithShape="0">
              <a:srgbClr val="000000">
                <a:alpha val="72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sng" strike="noStrike" cap="none" normalizeH="0" baseline="0" smtClean="0">
              <a:ln>
                <a:noFill/>
              </a:ln>
              <a:solidFill>
                <a:schemeClr val="tx1"/>
              </a:solidFill>
              <a:effectLst/>
              <a:latin typeface="Arial" charset="0"/>
            </a:endParaRPr>
          </a:p>
        </p:txBody>
      </p:sp>
      <p:sp>
        <p:nvSpPr>
          <p:cNvPr id="8" name="Rectangle 7"/>
          <p:cNvSpPr/>
          <p:nvPr/>
        </p:nvSpPr>
        <p:spPr bwMode="auto">
          <a:xfrm>
            <a:off x="284809" y="1796371"/>
            <a:ext cx="4002759" cy="3882625"/>
          </a:xfrm>
          <a:prstGeom prst="rect">
            <a:avLst/>
          </a:prstGeom>
          <a:solidFill>
            <a:schemeClr val="bg1"/>
          </a:solidFill>
          <a:ln w="9525" cap="flat" cmpd="sng" algn="ctr">
            <a:noFill/>
            <a:prstDash val="solid"/>
            <a:round/>
            <a:headEnd type="none" w="med" len="med"/>
            <a:tailEnd type="none" w="med" len="med"/>
          </a:ln>
          <a:effectLst>
            <a:outerShdw blurRad="330200" dist="241300" dir="3000000" algn="ctr" rotWithShape="0">
              <a:srgbClr val="000000">
                <a:alpha val="72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sng" strike="noStrike" cap="none" normalizeH="0" baseline="0" smtClean="0">
              <a:ln>
                <a:noFill/>
              </a:ln>
              <a:solidFill>
                <a:schemeClr val="tx1"/>
              </a:solidFill>
              <a:effectLst/>
              <a:latin typeface="Arial" charset="0"/>
            </a:endParaRPr>
          </a:p>
        </p:txBody>
      </p:sp>
      <p:sp>
        <p:nvSpPr>
          <p:cNvPr id="26" name="Title 1"/>
          <p:cNvSpPr txBox="1">
            <a:spLocks/>
          </p:cNvSpPr>
          <p:nvPr/>
        </p:nvSpPr>
        <p:spPr bwMode="auto">
          <a:xfrm>
            <a:off x="327992" y="-162272"/>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u="sng">
                <a:solidFill>
                  <a:schemeClr val="accent2"/>
                </a:solidFill>
                <a:latin typeface="+mj-lt"/>
                <a:ea typeface="+mj-ea"/>
                <a:cs typeface="+mj-cs"/>
              </a:defRPr>
            </a:lvl1pPr>
            <a:lvl2pPr algn="l" rtl="0" eaLnBrk="0" fontAlgn="base" hangingPunct="0">
              <a:spcBef>
                <a:spcPct val="0"/>
              </a:spcBef>
              <a:spcAft>
                <a:spcPct val="0"/>
              </a:spcAft>
              <a:defRPr sz="4000" u="sng">
                <a:solidFill>
                  <a:schemeClr val="accent2"/>
                </a:solidFill>
                <a:latin typeface="Arial" charset="0"/>
              </a:defRPr>
            </a:lvl2pPr>
            <a:lvl3pPr algn="l" rtl="0" eaLnBrk="0" fontAlgn="base" hangingPunct="0">
              <a:spcBef>
                <a:spcPct val="0"/>
              </a:spcBef>
              <a:spcAft>
                <a:spcPct val="0"/>
              </a:spcAft>
              <a:defRPr sz="4000" u="sng">
                <a:solidFill>
                  <a:schemeClr val="accent2"/>
                </a:solidFill>
                <a:latin typeface="Arial" charset="0"/>
              </a:defRPr>
            </a:lvl3pPr>
            <a:lvl4pPr algn="l" rtl="0" eaLnBrk="0" fontAlgn="base" hangingPunct="0">
              <a:spcBef>
                <a:spcPct val="0"/>
              </a:spcBef>
              <a:spcAft>
                <a:spcPct val="0"/>
              </a:spcAft>
              <a:defRPr sz="4000" u="sng">
                <a:solidFill>
                  <a:schemeClr val="accent2"/>
                </a:solidFill>
                <a:latin typeface="Arial" charset="0"/>
              </a:defRPr>
            </a:lvl4pPr>
            <a:lvl5pPr algn="l" rtl="0" eaLnBrk="0" fontAlgn="base" hangingPunct="0">
              <a:spcBef>
                <a:spcPct val="0"/>
              </a:spcBef>
              <a:spcAft>
                <a:spcPct val="0"/>
              </a:spcAft>
              <a:defRPr sz="4000" u="sng">
                <a:solidFill>
                  <a:schemeClr val="accent2"/>
                </a:solidFill>
                <a:latin typeface="Arial" charset="0"/>
              </a:defRPr>
            </a:lvl5pPr>
            <a:lvl6pPr marL="457200" algn="l" rtl="0" fontAlgn="base">
              <a:spcBef>
                <a:spcPct val="0"/>
              </a:spcBef>
              <a:spcAft>
                <a:spcPct val="0"/>
              </a:spcAft>
              <a:defRPr sz="4000" u="sng">
                <a:solidFill>
                  <a:schemeClr val="accent2"/>
                </a:solidFill>
                <a:latin typeface="Arial" charset="0"/>
              </a:defRPr>
            </a:lvl6pPr>
            <a:lvl7pPr marL="914400" algn="l" rtl="0" fontAlgn="base">
              <a:spcBef>
                <a:spcPct val="0"/>
              </a:spcBef>
              <a:spcAft>
                <a:spcPct val="0"/>
              </a:spcAft>
              <a:defRPr sz="4000" u="sng">
                <a:solidFill>
                  <a:schemeClr val="accent2"/>
                </a:solidFill>
                <a:latin typeface="Arial" charset="0"/>
              </a:defRPr>
            </a:lvl7pPr>
            <a:lvl8pPr marL="1371600" algn="l" rtl="0" fontAlgn="base">
              <a:spcBef>
                <a:spcPct val="0"/>
              </a:spcBef>
              <a:spcAft>
                <a:spcPct val="0"/>
              </a:spcAft>
              <a:defRPr sz="4000" u="sng">
                <a:solidFill>
                  <a:schemeClr val="accent2"/>
                </a:solidFill>
                <a:latin typeface="Arial" charset="0"/>
              </a:defRPr>
            </a:lvl8pPr>
            <a:lvl9pPr marL="1828800" algn="l" rtl="0" fontAlgn="base">
              <a:spcBef>
                <a:spcPct val="0"/>
              </a:spcBef>
              <a:spcAft>
                <a:spcPct val="0"/>
              </a:spcAft>
              <a:defRPr sz="4000" u="sng">
                <a:solidFill>
                  <a:schemeClr val="accent2"/>
                </a:solidFill>
                <a:latin typeface="Arial" charset="0"/>
              </a:defRPr>
            </a:lvl9pPr>
          </a:lstStyle>
          <a:p>
            <a:pPr marL="552450" indent="-552450" eaLnBrk="1" hangingPunct="1">
              <a:lnSpc>
                <a:spcPct val="90000"/>
              </a:lnSpc>
              <a:spcBef>
                <a:spcPts val="600"/>
              </a:spcBef>
            </a:pPr>
            <a:r>
              <a:rPr lang="en-US" b="1" u="none" dirty="0" smtClean="0">
                <a:solidFill>
                  <a:srgbClr val="006940"/>
                </a:solidFill>
              </a:rPr>
              <a:t>RSS Different from EPD</a:t>
            </a:r>
          </a:p>
        </p:txBody>
      </p:sp>
      <p:sp>
        <p:nvSpPr>
          <p:cNvPr id="27" name="Content Placeholder 2"/>
          <p:cNvSpPr>
            <a:spLocks noGrp="1"/>
          </p:cNvSpPr>
          <p:nvPr>
            <p:ph idx="1"/>
          </p:nvPr>
        </p:nvSpPr>
        <p:spPr>
          <a:xfrm>
            <a:off x="128325" y="1793872"/>
            <a:ext cx="4159243" cy="3885124"/>
          </a:xfrm>
          <a:solidFill>
            <a:srgbClr val="0033CC">
              <a:alpha val="7000"/>
            </a:srgbClr>
          </a:solidFill>
        </p:spPr>
        <p:txBody>
          <a:bodyPr/>
          <a:lstStyle/>
          <a:p>
            <a:pPr algn="ctr">
              <a:lnSpc>
                <a:spcPct val="80000"/>
              </a:lnSpc>
              <a:buFontTx/>
              <a:buNone/>
            </a:pPr>
            <a:r>
              <a:rPr lang="en-US" sz="2000" b="1" u="sng" dirty="0" smtClean="0"/>
              <a:t>EPD – Impacts to Environment</a:t>
            </a:r>
          </a:p>
          <a:p>
            <a:pPr algn="ctr">
              <a:lnSpc>
                <a:spcPct val="80000"/>
              </a:lnSpc>
              <a:buFontTx/>
              <a:buNone/>
            </a:pPr>
            <a:r>
              <a:rPr lang="en-US" sz="2000" b="1" dirty="0" smtClean="0"/>
              <a:t>Carbon Emissions</a:t>
            </a:r>
          </a:p>
          <a:p>
            <a:pPr algn="ctr">
              <a:lnSpc>
                <a:spcPct val="80000"/>
              </a:lnSpc>
              <a:buFontTx/>
              <a:buNone/>
            </a:pPr>
            <a:r>
              <a:rPr lang="en-US" sz="2000" b="1" dirty="0" smtClean="0"/>
              <a:t>Energy Consumption</a:t>
            </a:r>
          </a:p>
          <a:p>
            <a:pPr algn="ctr">
              <a:lnSpc>
                <a:spcPct val="80000"/>
              </a:lnSpc>
              <a:buFontTx/>
              <a:buNone/>
            </a:pPr>
            <a:r>
              <a:rPr lang="en-US" sz="2000" b="1" dirty="0" smtClean="0"/>
              <a:t>Acidification </a:t>
            </a:r>
          </a:p>
          <a:p>
            <a:pPr algn="ctr">
              <a:lnSpc>
                <a:spcPct val="80000"/>
              </a:lnSpc>
              <a:buFontTx/>
              <a:buNone/>
            </a:pPr>
            <a:r>
              <a:rPr lang="en-US" sz="2000" b="1" dirty="0" smtClean="0"/>
              <a:t>Eutrophication</a:t>
            </a:r>
          </a:p>
          <a:p>
            <a:pPr algn="ctr">
              <a:lnSpc>
                <a:spcPct val="80000"/>
              </a:lnSpc>
              <a:buFontTx/>
              <a:buNone/>
            </a:pPr>
            <a:r>
              <a:rPr lang="en-US" sz="2000" b="1" dirty="0" smtClean="0"/>
              <a:t>Smog Creation</a:t>
            </a:r>
          </a:p>
          <a:p>
            <a:pPr algn="ctr">
              <a:lnSpc>
                <a:spcPct val="80000"/>
              </a:lnSpc>
              <a:buFontTx/>
              <a:buNone/>
            </a:pPr>
            <a:r>
              <a:rPr lang="en-US" sz="2000" b="1" dirty="0" smtClean="0"/>
              <a:t>Ozone Depletion</a:t>
            </a:r>
          </a:p>
          <a:p>
            <a:pPr algn="ctr">
              <a:lnSpc>
                <a:spcPct val="80000"/>
              </a:lnSpc>
              <a:buFontTx/>
              <a:buNone/>
            </a:pPr>
            <a:r>
              <a:rPr lang="en-US" sz="2000" b="1" dirty="0" smtClean="0"/>
              <a:t>Water Consumption</a:t>
            </a:r>
          </a:p>
          <a:p>
            <a:pPr algn="ctr">
              <a:lnSpc>
                <a:spcPct val="80000"/>
              </a:lnSpc>
              <a:buFontTx/>
              <a:buNone/>
            </a:pPr>
            <a:r>
              <a:rPr lang="en-US" sz="2000" b="1" dirty="0" smtClean="0"/>
              <a:t>Waste Generation </a:t>
            </a:r>
          </a:p>
        </p:txBody>
      </p:sp>
      <p:sp>
        <p:nvSpPr>
          <p:cNvPr id="7" name="Content Placeholder 2"/>
          <p:cNvSpPr txBox="1">
            <a:spLocks/>
          </p:cNvSpPr>
          <p:nvPr/>
        </p:nvSpPr>
        <p:spPr bwMode="auto">
          <a:xfrm>
            <a:off x="4591845" y="1796371"/>
            <a:ext cx="4270173" cy="3882625"/>
          </a:xfrm>
          <a:prstGeom prst="rect">
            <a:avLst/>
          </a:prstGeom>
          <a:solidFill>
            <a:srgbClr val="008000">
              <a:alpha val="8000"/>
            </a:srgbClr>
          </a:solidFill>
          <a:ln w="9525">
            <a:noFill/>
            <a:miter lim="800000"/>
            <a:headEnd/>
            <a:tailEnd/>
          </a:ln>
          <a:effectLst>
            <a:outerShdw blurRad="50800" dist="50800" dir="5400000" algn="ctr" rotWithShape="0">
              <a:schemeClr val="bg1"/>
            </a:outerShdw>
          </a:effectLst>
        </p:spPr>
        <p:txBody>
          <a:bodyPr vert="horz" wrap="square" lIns="91440" tIns="45720" rIns="91440" bIns="45720"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1" i="0" u="sng" strike="noStrike" kern="0" cap="none" spc="0" normalizeH="0" baseline="0" noProof="0" dirty="0" smtClean="0">
                <a:ln>
                  <a:noFill/>
                </a:ln>
                <a:solidFill>
                  <a:schemeClr val="tx1"/>
                </a:solidFill>
                <a:effectLst/>
                <a:uLnTx/>
                <a:uFillTx/>
                <a:latin typeface="+mn-lt"/>
                <a:ea typeface="+mn-ea"/>
                <a:cs typeface="+mn-cs"/>
              </a:rPr>
              <a:t>RSS -  Company </a:t>
            </a:r>
            <a:r>
              <a:rPr lang="en-US" sz="2000" b="1" kern="0" dirty="0" smtClean="0">
                <a:latin typeface="+mn-lt"/>
              </a:rPr>
              <a:t>Behavior</a:t>
            </a:r>
            <a:endParaRPr kumimoji="0" lang="en-US" sz="2000" b="1" i="0" u="sng"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Employee Health and Safety</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lang="en-US" sz="2000" b="1" u="none" kern="0" dirty="0" smtClean="0">
                <a:latin typeface="+mn-lt"/>
              </a:rPr>
              <a:t>Fair Labor and Employment Practices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External Stakeholder Engagement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Energy Efficiency (refer to EPDs)</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lang="en-US" sz="2000" b="1" u="none" kern="0" dirty="0" smtClean="0">
                <a:latin typeface="+mn-lt"/>
              </a:rPr>
              <a:t>Bio-diversity Management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lang="en-US" sz="2000" b="1" u="none" kern="0" dirty="0" smtClean="0">
                <a:latin typeface="+mn-lt"/>
              </a:rPr>
              <a:t>Land Stewardship</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Resource Management</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2000" b="1" i="0" u="none" strike="noStrike" kern="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9934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11" descr="32_Logging"/>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solidFill>
              <a:schemeClr val="tx1"/>
            </a:solidFill>
            <a:miter lim="800000"/>
            <a:headEnd/>
            <a:tailEnd/>
          </a:ln>
        </p:spPr>
      </p:pic>
      <p:sp>
        <p:nvSpPr>
          <p:cNvPr id="8" name="Date Placeholder 4"/>
          <p:cNvSpPr>
            <a:spLocks noGrp="1"/>
          </p:cNvSpPr>
          <p:nvPr>
            <p:ph type="dt" sz="quarter" idx="10"/>
          </p:nvPr>
        </p:nvSpPr>
        <p:spPr/>
        <p:txBody>
          <a:bodyPr/>
          <a:lstStyle/>
          <a:p>
            <a:pPr>
              <a:defRPr/>
            </a:pPr>
            <a:r>
              <a:rPr lang="en-US"/>
              <a:t>              </a:t>
            </a:r>
            <a:endParaRPr lang="en-US" altLang="en-US"/>
          </a:p>
        </p:txBody>
      </p:sp>
      <p:sp>
        <p:nvSpPr>
          <p:cNvPr id="21508" name="Rectangle 3"/>
          <p:cNvSpPr>
            <a:spLocks noGrp="1" noChangeArrowheads="1"/>
          </p:cNvSpPr>
          <p:nvPr>
            <p:ph type="body" sz="half" idx="1"/>
          </p:nvPr>
        </p:nvSpPr>
        <p:spPr>
          <a:xfrm>
            <a:off x="638175" y="1843929"/>
            <a:ext cx="8296275" cy="1778529"/>
          </a:xfrm>
        </p:spPr>
        <p:txBody>
          <a:bodyPr/>
          <a:lstStyle/>
          <a:p>
            <a:pPr eaLnBrk="1" hangingPunct="1"/>
            <a:r>
              <a:rPr lang="en-US" sz="2600" dirty="0" smtClean="0">
                <a:solidFill>
                  <a:srgbClr val="FFFFFF"/>
                </a:solidFill>
              </a:rPr>
              <a:t>Disruption per unit of building material is high</a:t>
            </a:r>
          </a:p>
          <a:p>
            <a:pPr eaLnBrk="1" hangingPunct="1"/>
            <a:r>
              <a:rPr lang="en-US" sz="2600" dirty="0" smtClean="0">
                <a:solidFill>
                  <a:srgbClr val="FFFFFF"/>
                </a:solidFill>
              </a:rPr>
              <a:t>Renewal takes generations</a:t>
            </a:r>
          </a:p>
          <a:p>
            <a:r>
              <a:rPr lang="en-US" sz="2600" dirty="0" smtClean="0">
                <a:solidFill>
                  <a:srgbClr val="FFFFFF"/>
                </a:solidFill>
              </a:rPr>
              <a:t>Stream damage from </a:t>
            </a:r>
            <a:r>
              <a:rPr lang="en-US" sz="2600" dirty="0">
                <a:solidFill>
                  <a:srgbClr val="FFFFFF"/>
                </a:solidFill>
              </a:rPr>
              <a:t>landslide is </a:t>
            </a:r>
            <a:r>
              <a:rPr lang="en-US" sz="2600" dirty="0" smtClean="0">
                <a:solidFill>
                  <a:srgbClr val="FFFFFF"/>
                </a:solidFill>
              </a:rPr>
              <a:t>common </a:t>
            </a:r>
          </a:p>
          <a:p>
            <a:pPr eaLnBrk="1" hangingPunct="1"/>
            <a:r>
              <a:rPr lang="en-US" sz="2600" dirty="0" smtClean="0">
                <a:solidFill>
                  <a:srgbClr val="FFFFFF"/>
                </a:solidFill>
              </a:rPr>
              <a:t>Pesticide us</a:t>
            </a:r>
            <a:r>
              <a:rPr lang="en-US" sz="2600" dirty="0">
                <a:solidFill>
                  <a:srgbClr val="FFFFFF"/>
                </a:solidFill>
              </a:rPr>
              <a:t>e</a:t>
            </a:r>
            <a:endParaRPr lang="en-US" sz="2600" dirty="0" smtClean="0">
              <a:solidFill>
                <a:srgbClr val="FFFFFF"/>
              </a:solidFill>
            </a:endParaRPr>
          </a:p>
        </p:txBody>
      </p:sp>
      <p:pic>
        <p:nvPicPr>
          <p:cNvPr id="21510" name="Picture 5" descr="streamdamagefromlandslide"/>
          <p:cNvPicPr>
            <a:picLocks noChangeAspect="1" noChangeArrowheads="1"/>
          </p:cNvPicPr>
          <p:nvPr/>
        </p:nvPicPr>
        <p:blipFill>
          <a:blip r:embed="rId4" cstate="print"/>
          <a:srcRect/>
          <a:stretch>
            <a:fillRect/>
          </a:stretch>
        </p:blipFill>
        <p:spPr bwMode="auto">
          <a:xfrm>
            <a:off x="5866332" y="4399749"/>
            <a:ext cx="3277668" cy="2458251"/>
          </a:xfrm>
          <a:prstGeom prst="rect">
            <a:avLst/>
          </a:prstGeom>
          <a:noFill/>
          <a:ln w="9525">
            <a:solidFill>
              <a:schemeClr val="tx1"/>
            </a:solidFill>
            <a:miter lim="800000"/>
            <a:headEnd/>
            <a:tailEnd/>
          </a:ln>
        </p:spPr>
      </p:pic>
      <p:sp>
        <p:nvSpPr>
          <p:cNvPr id="21511" name="Rectangle 6"/>
          <p:cNvSpPr>
            <a:spLocks noChangeArrowheads="1"/>
          </p:cNvSpPr>
          <p:nvPr/>
        </p:nvSpPr>
        <p:spPr bwMode="auto">
          <a:xfrm>
            <a:off x="638175" y="5718175"/>
            <a:ext cx="3383521" cy="369332"/>
          </a:xfrm>
          <a:prstGeom prst="rect">
            <a:avLst/>
          </a:prstGeom>
          <a:noFill/>
          <a:ln w="9525" algn="ctr">
            <a:noFill/>
            <a:miter lim="800000"/>
            <a:headEnd/>
            <a:tailEnd/>
          </a:ln>
        </p:spPr>
        <p:txBody>
          <a:bodyPr wrap="none">
            <a:spAutoFit/>
          </a:bodyPr>
          <a:lstStyle/>
          <a:p>
            <a:pPr eaLnBrk="0" hangingPunct="0"/>
            <a:r>
              <a:rPr lang="en-US" dirty="0">
                <a:solidFill>
                  <a:srgbClr val="FFFFFF"/>
                </a:solidFill>
              </a:rPr>
              <a:t>Source: Natural Resources Canada</a:t>
            </a:r>
          </a:p>
        </p:txBody>
      </p:sp>
      <p:sp>
        <p:nvSpPr>
          <p:cNvPr id="21507" name="Rectangle 2"/>
          <p:cNvSpPr>
            <a:spLocks noGrp="1" noChangeArrowheads="1"/>
          </p:cNvSpPr>
          <p:nvPr>
            <p:ph type="title"/>
          </p:nvPr>
        </p:nvSpPr>
        <p:spPr/>
        <p:txBody>
          <a:bodyPr/>
          <a:lstStyle/>
          <a:p>
            <a:pPr eaLnBrk="1" hangingPunct="1"/>
            <a:r>
              <a:rPr lang="en-US" dirty="0" smtClean="0">
                <a:solidFill>
                  <a:schemeClr val="bg1"/>
                </a:solidFill>
              </a:rPr>
              <a:t>Logging for Wood</a:t>
            </a:r>
          </a:p>
        </p:txBody>
      </p:sp>
    </p:spTree>
    <p:extLst>
      <p:ext uri="{BB962C8B-B14F-4D97-AF65-F5344CB8AC3E}">
        <p14:creationId xmlns:p14="http://schemas.microsoft.com/office/powerpoint/2010/main" val="428096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7074" name="Rectangle 2"/>
          <p:cNvSpPr>
            <a:spLocks noGrp="1" noChangeArrowheads="1"/>
          </p:cNvSpPr>
          <p:nvPr>
            <p:ph type="title"/>
          </p:nvPr>
        </p:nvSpPr>
        <p:spPr>
          <a:xfrm>
            <a:off x="369618" y="187065"/>
            <a:ext cx="8229600" cy="1143000"/>
          </a:xfrm>
        </p:spPr>
        <p:txBody>
          <a:bodyPr/>
          <a:lstStyle/>
          <a:p>
            <a:r>
              <a:rPr lang="en-AU" sz="2800" dirty="0" smtClean="0"/>
              <a:t>Interaction Between the Economy </a:t>
            </a:r>
            <a:r>
              <a:rPr lang="en-AU" sz="2800" dirty="0"/>
              <a:t>a</a:t>
            </a:r>
            <a:r>
              <a:rPr lang="en-AU" sz="2800" dirty="0" smtClean="0"/>
              <a:t>nd the Environment</a:t>
            </a:r>
            <a:endParaRPr lang="en-AU" sz="2800" dirty="0"/>
          </a:p>
        </p:txBody>
      </p:sp>
      <p:graphicFrame>
        <p:nvGraphicFramePr>
          <p:cNvPr id="2307075" name="Object 3"/>
          <p:cNvGraphicFramePr>
            <a:graphicFrameLocks noGrp="1" noChangeAspect="1"/>
          </p:cNvGraphicFramePr>
          <p:nvPr>
            <p:ph sz="half" idx="2"/>
          </p:nvPr>
        </p:nvGraphicFramePr>
        <p:xfrm>
          <a:off x="2551113" y="812800"/>
          <a:ext cx="5075237" cy="3659188"/>
        </p:xfrm>
        <a:graphic>
          <a:graphicData uri="http://schemas.openxmlformats.org/presentationml/2006/ole">
            <mc:AlternateContent xmlns:mc="http://schemas.openxmlformats.org/markup-compatibility/2006">
              <mc:Choice xmlns:v="urn:schemas-microsoft-com:vml" Requires="v">
                <p:oleObj spid="_x0000_s3127" name="Visio" r:id="rId4" imgW="5463100" imgH="3937235" progId="Visio.Drawing.6">
                  <p:embed/>
                </p:oleObj>
              </mc:Choice>
              <mc:Fallback>
                <p:oleObj name="Visio" r:id="rId4" imgW="5463100" imgH="3937235"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812800"/>
                        <a:ext cx="5075237" cy="365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2307076" name="Object 4"/>
          <p:cNvGraphicFramePr>
            <a:graphicFrameLocks noChangeAspect="1"/>
          </p:cNvGraphicFramePr>
          <p:nvPr>
            <p:extLst>
              <p:ext uri="{D42A27DB-BD31-4B8C-83A1-F6EECF244321}">
                <p14:modId xmlns:p14="http://schemas.microsoft.com/office/powerpoint/2010/main" val="111756713"/>
              </p:ext>
            </p:extLst>
          </p:nvPr>
        </p:nvGraphicFramePr>
        <p:xfrm>
          <a:off x="1228725" y="4473378"/>
          <a:ext cx="5645150" cy="2208212"/>
        </p:xfrm>
        <a:graphic>
          <a:graphicData uri="http://schemas.openxmlformats.org/presentationml/2006/ole">
            <mc:AlternateContent xmlns:mc="http://schemas.openxmlformats.org/markup-compatibility/2006">
              <mc:Choice xmlns:v="urn:schemas-microsoft-com:vml" Requires="v">
                <p:oleObj spid="_x0000_s3128" name="Visio" r:id="rId6" imgW="5645889" imgH="2208974" progId="Visio.Drawing.6">
                  <p:embed/>
                </p:oleObj>
              </mc:Choice>
              <mc:Fallback>
                <p:oleObj name="Visio" r:id="rId6" imgW="5645889" imgH="2208974" progId="Visio.Drawing.6">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725" y="4473378"/>
                        <a:ext cx="5645150" cy="220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2307077" name="Group 5"/>
          <p:cNvGrpSpPr>
            <a:grpSpLocks/>
          </p:cNvGrpSpPr>
          <p:nvPr/>
        </p:nvGrpSpPr>
        <p:grpSpPr bwMode="auto">
          <a:xfrm>
            <a:off x="2727325" y="2100263"/>
            <a:ext cx="3582988" cy="3232150"/>
            <a:chOff x="1721" y="1080"/>
            <a:chExt cx="2257" cy="2036"/>
          </a:xfrm>
        </p:grpSpPr>
        <p:graphicFrame>
          <p:nvGraphicFramePr>
            <p:cNvPr id="2307078" name="Object 6"/>
            <p:cNvGraphicFramePr>
              <a:graphicFrameLocks noChangeAspect="1"/>
            </p:cNvGraphicFramePr>
            <p:nvPr/>
          </p:nvGraphicFramePr>
          <p:xfrm>
            <a:off x="1721" y="1080"/>
            <a:ext cx="2257" cy="2036"/>
          </p:xfrm>
          <a:graphic>
            <a:graphicData uri="http://schemas.openxmlformats.org/presentationml/2006/ole">
              <mc:AlternateContent xmlns:mc="http://schemas.openxmlformats.org/markup-compatibility/2006">
                <mc:Choice xmlns:v="urn:schemas-microsoft-com:vml" Requires="v">
                  <p:oleObj spid="_x0000_s3129" name="Visio" r:id="rId8" imgW="3793067" imgH="3554178" progId="Visio.Drawing.6">
                    <p:embed/>
                  </p:oleObj>
                </mc:Choice>
                <mc:Fallback>
                  <p:oleObj name="Visio" r:id="rId8" imgW="3793067" imgH="3554178" progId="Visio.Drawing.6">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1" y="1080"/>
                          <a:ext cx="2257" cy="2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sp>
          <p:nvSpPr>
            <p:cNvPr id="2307079" name="Text Box 7"/>
            <p:cNvSpPr txBox="1">
              <a:spLocks noChangeArrowheads="1"/>
            </p:cNvSpPr>
            <p:nvPr/>
          </p:nvSpPr>
          <p:spPr bwMode="auto">
            <a:xfrm>
              <a:off x="2200" y="1888"/>
              <a:ext cx="1324" cy="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AU" sz="1400" b="1" dirty="0"/>
                <a:t>Economy / </a:t>
              </a:r>
              <a:r>
                <a:rPr lang="en-AU" sz="1400" b="1" dirty="0" err="1"/>
                <a:t>Technosphere</a:t>
              </a:r>
              <a:endParaRPr lang="en-AU" sz="1400" b="1" dirty="0"/>
            </a:p>
            <a:p>
              <a:pPr algn="ctr"/>
              <a:endParaRPr lang="en-AU" sz="1400" b="1" dirty="0"/>
            </a:p>
            <a:p>
              <a:pPr algn="ctr"/>
              <a:r>
                <a:rPr lang="en-AU" sz="1400" b="1" dirty="0"/>
                <a:t>Realm of human activity </a:t>
              </a:r>
            </a:p>
            <a:p>
              <a:pPr algn="ctr"/>
              <a:r>
                <a:rPr lang="en-AU" sz="1400" b="1" dirty="0"/>
                <a:t>- consumption</a:t>
              </a:r>
            </a:p>
          </p:txBody>
        </p:sp>
      </p:grpSp>
    </p:spTree>
    <p:extLst>
      <p:ext uri="{BB962C8B-B14F-4D97-AF65-F5344CB8AC3E}">
        <p14:creationId xmlns:p14="http://schemas.microsoft.com/office/powerpoint/2010/main" val="118042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70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070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307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3"/>
          <a:srcRect l="-10075" r="-10075"/>
          <a:stretch>
            <a:fillRect/>
          </a:stretch>
        </p:blipFill>
        <p:spPr>
          <a:xfrm>
            <a:off x="-1033709" y="221712"/>
            <a:ext cx="10849339" cy="5972996"/>
          </a:xfrm>
        </p:spPr>
      </p:pic>
    </p:spTree>
    <p:extLst>
      <p:ext uri="{BB962C8B-B14F-4D97-AF65-F5344CB8AC3E}">
        <p14:creationId xmlns:p14="http://schemas.microsoft.com/office/powerpoint/2010/main" val="428422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fbeelding 4" descr="SLIDE C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132856"/>
            <a:ext cx="5164067" cy="3945266"/>
          </a:xfrm>
          <a:prstGeom prst="rect">
            <a:avLst/>
          </a:prstGeom>
        </p:spPr>
      </p:pic>
      <p:sp>
        <p:nvSpPr>
          <p:cNvPr id="4" name="Title 3"/>
          <p:cNvSpPr>
            <a:spLocks noGrp="1"/>
          </p:cNvSpPr>
          <p:nvPr>
            <p:ph type="title"/>
          </p:nvPr>
        </p:nvSpPr>
        <p:spPr/>
        <p:txBody>
          <a:bodyPr/>
          <a:lstStyle/>
          <a:p>
            <a:r>
              <a:rPr lang="en-US" sz="3600" dirty="0" smtClean="0"/>
              <a:t>Concrete Sustainability Council</a:t>
            </a:r>
            <a:endParaRPr lang="en-US" sz="3600" dirty="0"/>
          </a:p>
        </p:txBody>
      </p:sp>
      <p:sp>
        <p:nvSpPr>
          <p:cNvPr id="5" name="Rechthoek 1"/>
          <p:cNvSpPr/>
          <p:nvPr/>
        </p:nvSpPr>
        <p:spPr bwMode="auto">
          <a:xfrm>
            <a:off x="4989911" y="1496947"/>
            <a:ext cx="560017" cy="12291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NL" sz="1400" b="0" i="0" u="sng" strike="noStrike" cap="none" normalizeH="0" baseline="0" smtClean="0">
              <a:ln>
                <a:noFill/>
              </a:ln>
              <a:solidFill>
                <a:schemeClr val="tx1"/>
              </a:solidFill>
              <a:effectLst/>
              <a:latin typeface="Arial" charset="0"/>
            </a:endParaRPr>
          </a:p>
        </p:txBody>
      </p:sp>
      <p:pic>
        <p:nvPicPr>
          <p:cNvPr id="6"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5229200"/>
            <a:ext cx="1181066" cy="1033432"/>
          </a:xfrm>
          <a:prstGeom prst="rect">
            <a:avLst/>
          </a:prstGeom>
        </p:spPr>
      </p:pic>
      <p:pic>
        <p:nvPicPr>
          <p:cNvPr id="7" name="Afbeelding 3"/>
          <p:cNvPicPr>
            <a:picLocks noChangeAspect="1"/>
          </p:cNvPicPr>
          <p:nvPr/>
        </p:nvPicPr>
        <p:blipFill>
          <a:blip r:embed="rId4" cstate="print"/>
          <a:stretch>
            <a:fillRect/>
          </a:stretch>
        </p:blipFill>
        <p:spPr>
          <a:xfrm>
            <a:off x="1331640" y="4005064"/>
            <a:ext cx="1323233" cy="784571"/>
          </a:xfrm>
          <a:prstGeom prst="rect">
            <a:avLst/>
          </a:prstGeom>
        </p:spPr>
      </p:pic>
      <p:pic>
        <p:nvPicPr>
          <p:cNvPr id="8" name="Afbeelding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289" y="2000592"/>
            <a:ext cx="2571913" cy="822596"/>
          </a:xfrm>
          <a:prstGeom prst="rect">
            <a:avLst/>
          </a:prstGeom>
        </p:spPr>
      </p:pic>
      <p:pic>
        <p:nvPicPr>
          <p:cNvPr id="9" name="Afbeelding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9712" y="1268760"/>
            <a:ext cx="2689007" cy="577964"/>
          </a:xfrm>
          <a:prstGeom prst="rect">
            <a:avLst/>
          </a:prstGeom>
        </p:spPr>
      </p:pic>
      <p:pic>
        <p:nvPicPr>
          <p:cNvPr id="10" name="Afbeelding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48064" y="1340768"/>
            <a:ext cx="1298642" cy="951331"/>
          </a:xfrm>
          <a:prstGeom prst="rect">
            <a:avLst/>
          </a:prstGeom>
        </p:spPr>
      </p:pic>
      <p:pic>
        <p:nvPicPr>
          <p:cNvPr id="11" name="Afbeelding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77414" y="2000592"/>
            <a:ext cx="1312113" cy="999292"/>
          </a:xfrm>
          <a:prstGeom prst="rect">
            <a:avLst/>
          </a:prstGeom>
        </p:spPr>
      </p:pic>
      <p:pic>
        <p:nvPicPr>
          <p:cNvPr id="12" name="Afbeelding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46594" y="3861048"/>
            <a:ext cx="2399250" cy="823839"/>
          </a:xfrm>
          <a:prstGeom prst="rect">
            <a:avLst/>
          </a:prstGeom>
        </p:spPr>
      </p:pic>
      <p:pic>
        <p:nvPicPr>
          <p:cNvPr id="13" name="Afbeelding 15" descr="FIHP.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7824" y="5661248"/>
            <a:ext cx="2181225" cy="723900"/>
          </a:xfrm>
          <a:prstGeom prst="rect">
            <a:avLst/>
          </a:prstGeom>
        </p:spPr>
      </p:pic>
      <p:pic>
        <p:nvPicPr>
          <p:cNvPr id="14" name="Afbeelding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5229200"/>
            <a:ext cx="775143" cy="113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633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sz="2800" dirty="0" err="1" smtClean="0"/>
              <a:t>www.concretesustainabilitycouncil.org</a:t>
            </a:r>
            <a:endParaRPr lang="en-US" sz="2800" dirty="0"/>
          </a:p>
        </p:txBody>
      </p:sp>
      <p:pic>
        <p:nvPicPr>
          <p:cNvPr id="5" name="Afbeelding 3"/>
          <p:cNvPicPr>
            <a:picLocks noChangeAspect="1"/>
          </p:cNvPicPr>
          <p:nvPr/>
        </p:nvPicPr>
        <p:blipFill>
          <a:blip r:embed="rId2"/>
          <a:stretch>
            <a:fillRect/>
          </a:stretch>
        </p:blipFill>
        <p:spPr>
          <a:xfrm>
            <a:off x="395536" y="1069191"/>
            <a:ext cx="8099778" cy="5482306"/>
          </a:xfrm>
          <a:prstGeom prst="rect">
            <a:avLst/>
          </a:prstGeom>
        </p:spPr>
      </p:pic>
    </p:spTree>
    <p:extLst>
      <p:ext uri="{BB962C8B-B14F-4D97-AF65-F5344CB8AC3E}">
        <p14:creationId xmlns:p14="http://schemas.microsoft.com/office/powerpoint/2010/main" val="26915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txBox="1">
            <a:spLocks noChangeArrowheads="1"/>
          </p:cNvSpPr>
          <p:nvPr/>
        </p:nvSpPr>
        <p:spPr bwMode="auto">
          <a:xfrm>
            <a:off x="458788" y="3041650"/>
            <a:ext cx="8258175" cy="858838"/>
          </a:xfrm>
          <a:prstGeom prst="rect">
            <a:avLst/>
          </a:prstGeom>
          <a:noFill/>
          <a:ln w="9525">
            <a:noFill/>
            <a:miter lim="800000"/>
            <a:headEnd/>
            <a:tailEnd/>
          </a:ln>
        </p:spPr>
        <p:txBody>
          <a:bodyPr anchor="ctr"/>
          <a:lstStyle/>
          <a:p>
            <a:pPr marL="552450" indent="-552450">
              <a:lnSpc>
                <a:spcPct val="90000"/>
              </a:lnSpc>
              <a:spcBef>
                <a:spcPts val="600"/>
              </a:spcBef>
            </a:pPr>
            <a:endParaRPr lang="en-US" sz="2400" b="1" u="none" dirty="0">
              <a:solidFill>
                <a:srgbClr val="000000"/>
              </a:solidFill>
            </a:endParaRPr>
          </a:p>
          <a:p>
            <a:pPr marL="552450" indent="-552450">
              <a:lnSpc>
                <a:spcPct val="90000"/>
              </a:lnSpc>
              <a:spcBef>
                <a:spcPts val="600"/>
              </a:spcBef>
            </a:pPr>
            <a:endParaRPr lang="en-US" sz="2400" b="1" u="none" dirty="0">
              <a:solidFill>
                <a:srgbClr val="000000"/>
              </a:solidFill>
            </a:endParaRPr>
          </a:p>
        </p:txBody>
      </p:sp>
      <p:graphicFrame>
        <p:nvGraphicFramePr>
          <p:cNvPr id="4" name="Chart 3"/>
          <p:cNvGraphicFramePr/>
          <p:nvPr>
            <p:extLst>
              <p:ext uri="{D42A27DB-BD31-4B8C-83A1-F6EECF244321}">
                <p14:modId xmlns:p14="http://schemas.microsoft.com/office/powerpoint/2010/main" val="3665995725"/>
              </p:ext>
            </p:extLst>
          </p:nvPr>
        </p:nvGraphicFramePr>
        <p:xfrm>
          <a:off x="442912" y="320896"/>
          <a:ext cx="8258175" cy="55245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7062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hthoek 1"/>
          <p:cNvSpPr>
            <a:spLocks noChangeArrowheads="1"/>
          </p:cNvSpPr>
          <p:nvPr/>
        </p:nvSpPr>
        <p:spPr bwMode="auto">
          <a:xfrm>
            <a:off x="1331621" y="630542"/>
            <a:ext cx="5707062" cy="5878532"/>
          </a:xfrm>
          <a:prstGeom prst="rect">
            <a:avLst/>
          </a:prstGeom>
          <a:noFill/>
          <a:ln w="9525">
            <a:noFill/>
            <a:miter lim="800000"/>
            <a:headEnd/>
            <a:tailEnd/>
          </a:ln>
        </p:spPr>
        <p:txBody>
          <a:bodyPr>
            <a:spAutoFit/>
          </a:bodyPr>
          <a:lstStyle/>
          <a:p>
            <a:r>
              <a:rPr lang="nl-NL" sz="3200" b="1" u="none" dirty="0"/>
              <a:t>Management</a:t>
            </a:r>
          </a:p>
          <a:p>
            <a:endParaRPr lang="nl-NL" sz="2400" u="none" dirty="0" smtClean="0"/>
          </a:p>
          <a:p>
            <a:r>
              <a:rPr lang="nl-NL" sz="2400" u="none" dirty="0" smtClean="0"/>
              <a:t>M1 </a:t>
            </a:r>
            <a:r>
              <a:rPr lang="nl-NL" sz="2400" u="none" dirty="0"/>
              <a:t>Responsible Sourcing Policy</a:t>
            </a:r>
          </a:p>
          <a:p>
            <a:r>
              <a:rPr lang="nl-NL" sz="2400" u="none" dirty="0"/>
              <a:t>M2 Environmental Management</a:t>
            </a:r>
          </a:p>
          <a:p>
            <a:r>
              <a:rPr lang="nl-NL" sz="2400" u="none" dirty="0"/>
              <a:t>M3 Quality Management</a:t>
            </a:r>
          </a:p>
          <a:p>
            <a:r>
              <a:rPr lang="nl-NL" sz="2400" u="none" dirty="0"/>
              <a:t>M4 Health &amp; Safety Management</a:t>
            </a:r>
          </a:p>
          <a:p>
            <a:r>
              <a:rPr lang="nl-NL" sz="2400" u="none" dirty="0"/>
              <a:t>M5 Chain of </a:t>
            </a:r>
            <a:r>
              <a:rPr lang="nl-NL" sz="2400" u="none" dirty="0" err="1" smtClean="0"/>
              <a:t>Custody</a:t>
            </a:r>
            <a:endParaRPr lang="nl-NL" sz="2400" u="none" dirty="0" smtClean="0"/>
          </a:p>
          <a:p>
            <a:endParaRPr lang="nl-NL" sz="2400" dirty="0"/>
          </a:p>
          <a:p>
            <a:r>
              <a:rPr lang="nl-NL" sz="3200" b="1" dirty="0" err="1"/>
              <a:t>Social</a:t>
            </a:r>
            <a:endParaRPr lang="nl-NL" sz="2400" b="1" dirty="0"/>
          </a:p>
          <a:p>
            <a:endParaRPr lang="nl-NL" sz="2400" dirty="0"/>
          </a:p>
          <a:p>
            <a:r>
              <a:rPr lang="nl-NL" sz="2400" dirty="0"/>
              <a:t>S1 Product Information</a:t>
            </a:r>
          </a:p>
          <a:p>
            <a:r>
              <a:rPr lang="nl-NL" sz="2400" dirty="0"/>
              <a:t>S2 </a:t>
            </a:r>
            <a:r>
              <a:rPr lang="nl-NL" sz="2400" dirty="0" err="1"/>
              <a:t>Local</a:t>
            </a:r>
            <a:r>
              <a:rPr lang="nl-NL" sz="2400" dirty="0"/>
              <a:t> Community</a:t>
            </a:r>
          </a:p>
          <a:p>
            <a:r>
              <a:rPr lang="nl-NL" sz="2400" dirty="0"/>
              <a:t>S3 Health &amp; Safety</a:t>
            </a:r>
          </a:p>
          <a:p>
            <a:r>
              <a:rPr lang="nl-NL" sz="2400" dirty="0"/>
              <a:t>S4 </a:t>
            </a:r>
            <a:r>
              <a:rPr lang="nl-NL" sz="2400" dirty="0" err="1"/>
              <a:t>Labor</a:t>
            </a:r>
            <a:r>
              <a:rPr lang="nl-NL" sz="2400" dirty="0"/>
              <a:t> </a:t>
            </a:r>
            <a:r>
              <a:rPr lang="nl-NL" sz="2400" dirty="0" err="1"/>
              <a:t>practices</a:t>
            </a:r>
            <a:endParaRPr lang="nl-NL" sz="2400" dirty="0"/>
          </a:p>
          <a:p>
            <a:endParaRPr lang="nl-NL" sz="2400" u="none" dirty="0"/>
          </a:p>
        </p:txBody>
      </p:sp>
    </p:spTree>
    <p:extLst>
      <p:ext uri="{BB962C8B-B14F-4D97-AF65-F5344CB8AC3E}">
        <p14:creationId xmlns:p14="http://schemas.microsoft.com/office/powerpoint/2010/main" val="94014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hthoek 2"/>
          <p:cNvSpPr>
            <a:spLocks noChangeArrowheads="1"/>
          </p:cNvSpPr>
          <p:nvPr/>
        </p:nvSpPr>
        <p:spPr bwMode="auto">
          <a:xfrm>
            <a:off x="1322608" y="240805"/>
            <a:ext cx="6734841" cy="6617195"/>
          </a:xfrm>
          <a:prstGeom prst="rect">
            <a:avLst/>
          </a:prstGeom>
          <a:noFill/>
          <a:ln w="9525">
            <a:noFill/>
            <a:miter lim="800000"/>
            <a:headEnd/>
            <a:tailEnd/>
          </a:ln>
        </p:spPr>
        <p:txBody>
          <a:bodyPr wrap="square">
            <a:spAutoFit/>
          </a:bodyPr>
          <a:lstStyle/>
          <a:p>
            <a:r>
              <a:rPr lang="nl-NL" sz="3200" b="1" u="none" dirty="0"/>
              <a:t>Environmental</a:t>
            </a:r>
            <a:endParaRPr lang="nl-NL" sz="2400" b="1" u="none" dirty="0"/>
          </a:p>
          <a:p>
            <a:endParaRPr lang="nl-NL" sz="2400" u="none" dirty="0"/>
          </a:p>
          <a:p>
            <a:r>
              <a:rPr lang="nl-NL" sz="2400" u="none" dirty="0"/>
              <a:t>E1 Environmental Product Information</a:t>
            </a:r>
          </a:p>
          <a:p>
            <a:r>
              <a:rPr lang="nl-NL" sz="2400" u="none" dirty="0"/>
              <a:t>E2 Land Use</a:t>
            </a:r>
          </a:p>
          <a:p>
            <a:r>
              <a:rPr lang="nl-NL" sz="2400" u="none" dirty="0"/>
              <a:t>E3 Energy use</a:t>
            </a:r>
          </a:p>
          <a:p>
            <a:r>
              <a:rPr lang="nl-NL" sz="2400" u="none" dirty="0"/>
              <a:t>E4 Air quality</a:t>
            </a:r>
          </a:p>
          <a:p>
            <a:r>
              <a:rPr lang="nl-NL" sz="2400" u="none" dirty="0"/>
              <a:t>E5 Water </a:t>
            </a:r>
            <a:r>
              <a:rPr lang="nl-NL" sz="2400" u="none" dirty="0" err="1" smtClean="0"/>
              <a:t>Use</a:t>
            </a:r>
            <a:endParaRPr lang="nl-NL" sz="2400" u="none" dirty="0"/>
          </a:p>
          <a:p>
            <a:r>
              <a:rPr lang="nl-NL" sz="2400" u="none" dirty="0"/>
              <a:t>E6 Biodiversity</a:t>
            </a:r>
          </a:p>
          <a:p>
            <a:r>
              <a:rPr lang="nl-NL" sz="2400" u="none" dirty="0"/>
              <a:t>E7 Secondary Materials</a:t>
            </a:r>
          </a:p>
          <a:p>
            <a:r>
              <a:rPr lang="nl-NL" sz="2400" u="none" dirty="0"/>
              <a:t>E8 </a:t>
            </a:r>
            <a:r>
              <a:rPr lang="nl-NL" sz="2400" u="none" dirty="0" smtClean="0"/>
              <a:t>Transport</a:t>
            </a:r>
          </a:p>
          <a:p>
            <a:endParaRPr lang="nl-NL" sz="2400" u="none" dirty="0" smtClean="0"/>
          </a:p>
          <a:p>
            <a:r>
              <a:rPr lang="nl-NL" sz="3200" b="1" dirty="0" err="1"/>
              <a:t>Economical</a:t>
            </a:r>
            <a:endParaRPr lang="nl-NL" sz="2400" b="1" dirty="0"/>
          </a:p>
          <a:p>
            <a:endParaRPr lang="nl-NL" sz="2400" dirty="0"/>
          </a:p>
          <a:p>
            <a:r>
              <a:rPr lang="nl-NL" sz="2400" dirty="0"/>
              <a:t>P1 </a:t>
            </a:r>
            <a:r>
              <a:rPr lang="nl-NL" sz="2400" dirty="0" err="1"/>
              <a:t>Local</a:t>
            </a:r>
            <a:r>
              <a:rPr lang="nl-NL" sz="2400" dirty="0"/>
              <a:t> </a:t>
            </a:r>
            <a:r>
              <a:rPr lang="nl-NL" sz="2400" dirty="0" err="1"/>
              <a:t>economy</a:t>
            </a:r>
            <a:endParaRPr lang="nl-NL" sz="2400" dirty="0"/>
          </a:p>
          <a:p>
            <a:r>
              <a:rPr lang="nl-NL" sz="2400" dirty="0"/>
              <a:t>P2 </a:t>
            </a:r>
            <a:r>
              <a:rPr lang="nl-NL" sz="2400" dirty="0" err="1"/>
              <a:t>Ethical</a:t>
            </a:r>
            <a:r>
              <a:rPr lang="nl-NL" sz="2400" dirty="0"/>
              <a:t> Business</a:t>
            </a:r>
          </a:p>
          <a:p>
            <a:r>
              <a:rPr lang="nl-NL" sz="2400" dirty="0"/>
              <a:t>P3 </a:t>
            </a:r>
            <a:r>
              <a:rPr lang="nl-NL" sz="2400" dirty="0" err="1"/>
              <a:t>Innovation</a:t>
            </a:r>
            <a:endParaRPr lang="nl-NL" sz="2400" dirty="0"/>
          </a:p>
          <a:p>
            <a:endParaRPr lang="nl-NL" sz="2400" dirty="0"/>
          </a:p>
        </p:txBody>
      </p:sp>
    </p:spTree>
    <p:extLst>
      <p:ext uri="{BB962C8B-B14F-4D97-AF65-F5344CB8AC3E}">
        <p14:creationId xmlns:p14="http://schemas.microsoft.com/office/powerpoint/2010/main" val="74101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iek 3"/>
          <p:cNvGraphicFramePr>
            <a:graphicFrameLocks/>
          </p:cNvGraphicFramePr>
          <p:nvPr/>
        </p:nvGraphicFramePr>
        <p:xfrm>
          <a:off x="2082513" y="2809312"/>
          <a:ext cx="4978973" cy="4048688"/>
        </p:xfrm>
        <a:graphic>
          <a:graphicData uri="http://schemas.openxmlformats.org/drawingml/2006/chart">
            <c:chart xmlns:c="http://schemas.openxmlformats.org/drawingml/2006/chart" xmlns:r="http://schemas.openxmlformats.org/officeDocument/2006/relationships" r:id="rId2"/>
          </a:graphicData>
        </a:graphic>
      </p:graphicFrame>
      <p:sp>
        <p:nvSpPr>
          <p:cNvPr id="44036" name="Rectangle 4"/>
          <p:cNvSpPr txBox="1">
            <a:spLocks noChangeArrowheads="1"/>
          </p:cNvSpPr>
          <p:nvPr/>
        </p:nvSpPr>
        <p:spPr bwMode="auto">
          <a:xfrm>
            <a:off x="299917" y="175144"/>
            <a:ext cx="8258175" cy="858837"/>
          </a:xfrm>
          <a:prstGeom prst="rect">
            <a:avLst/>
          </a:prstGeom>
          <a:noFill/>
          <a:ln w="9525">
            <a:noFill/>
            <a:miter lim="800000"/>
            <a:headEnd/>
            <a:tailEnd/>
          </a:ln>
        </p:spPr>
        <p:txBody>
          <a:bodyPr anchor="ctr"/>
          <a:lstStyle/>
          <a:p>
            <a:pPr marL="552450" indent="-552450">
              <a:lnSpc>
                <a:spcPct val="90000"/>
              </a:lnSpc>
              <a:spcBef>
                <a:spcPts val="600"/>
              </a:spcBef>
            </a:pPr>
            <a:r>
              <a:rPr lang="en-US" sz="4000" b="1" u="none" dirty="0" smtClean="0"/>
              <a:t>Certification Levels</a:t>
            </a:r>
            <a:endParaRPr lang="en-US" sz="4000" b="1" u="none" dirty="0"/>
          </a:p>
        </p:txBody>
      </p:sp>
      <p:pic>
        <p:nvPicPr>
          <p:cNvPr id="44037" name="Afbeelding 6" descr="certificate.jpg"/>
          <p:cNvPicPr>
            <a:picLocks noChangeAspect="1"/>
          </p:cNvPicPr>
          <p:nvPr/>
        </p:nvPicPr>
        <p:blipFill>
          <a:blip r:embed="rId3" cstate="print"/>
          <a:srcRect/>
          <a:stretch>
            <a:fillRect/>
          </a:stretch>
        </p:blipFill>
        <p:spPr bwMode="auto">
          <a:xfrm>
            <a:off x="2305050" y="1250387"/>
            <a:ext cx="4559300" cy="1558925"/>
          </a:xfrm>
          <a:prstGeom prst="rect">
            <a:avLst/>
          </a:prstGeom>
          <a:noFill/>
          <a:ln w="9525">
            <a:noFill/>
            <a:miter lim="800000"/>
            <a:headEnd/>
            <a:tailEnd/>
          </a:ln>
        </p:spPr>
      </p:pic>
    </p:spTree>
    <p:extLst>
      <p:ext uri="{BB962C8B-B14F-4D97-AF65-F5344CB8AC3E}">
        <p14:creationId xmlns:p14="http://schemas.microsoft.com/office/powerpoint/2010/main" val="3606735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al 6"/>
          <p:cNvSpPr/>
          <p:nvPr/>
        </p:nvSpPr>
        <p:spPr bwMode="auto">
          <a:xfrm rot="16200000">
            <a:off x="6007093" y="2795336"/>
            <a:ext cx="3028950" cy="2122732"/>
          </a:xfrm>
          <a:prstGeom prst="ellipse">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a:lstStyle/>
          <a:p>
            <a:pPr>
              <a:defRPr/>
            </a:pPr>
            <a:endParaRPr lang="nl-NL" u="none" dirty="0">
              <a:ea typeface="+mn-ea"/>
            </a:endParaRPr>
          </a:p>
          <a:p>
            <a:pPr>
              <a:defRPr/>
            </a:pPr>
            <a:endParaRPr lang="nl-NL" u="none" dirty="0">
              <a:ea typeface="+mn-ea"/>
            </a:endParaRPr>
          </a:p>
          <a:p>
            <a:pPr>
              <a:defRPr/>
            </a:pPr>
            <a:endParaRPr lang="nl-NL" u="none" dirty="0">
              <a:ea typeface="+mn-ea"/>
            </a:endParaRPr>
          </a:p>
          <a:p>
            <a:pPr algn="ctr">
              <a:defRPr/>
            </a:pPr>
            <a:endParaRPr lang="nl-NL" sz="1800" u="none" dirty="0">
              <a:ea typeface="+mn-ea"/>
            </a:endParaRPr>
          </a:p>
          <a:p>
            <a:pPr algn="ctr">
              <a:defRPr/>
            </a:pPr>
            <a:endParaRPr lang="nl-NL" sz="1800" u="none" dirty="0">
              <a:ea typeface="+mn-ea"/>
            </a:endParaRPr>
          </a:p>
          <a:p>
            <a:pPr algn="ctr">
              <a:defRPr/>
            </a:pPr>
            <a:r>
              <a:rPr lang="nl-NL" sz="1800" b="1" u="none" dirty="0" err="1">
                <a:ea typeface="+mn-ea"/>
              </a:rPr>
              <a:t>Organization</a:t>
            </a:r>
            <a:endParaRPr lang="nl-NL" sz="1800" b="1" u="none" dirty="0">
              <a:ea typeface="+mn-ea"/>
            </a:endParaRPr>
          </a:p>
          <a:p>
            <a:pPr algn="ctr">
              <a:defRPr/>
            </a:pPr>
            <a:r>
              <a:rPr lang="nl-NL" sz="1800" u="none" dirty="0">
                <a:ea typeface="+mn-ea"/>
              </a:rPr>
              <a:t>15% of </a:t>
            </a:r>
            <a:r>
              <a:rPr lang="nl-NL" sz="1800" u="none" dirty="0" err="1">
                <a:ea typeface="+mn-ea"/>
              </a:rPr>
              <a:t>credits</a:t>
            </a:r>
            <a:endParaRPr lang="nl-NL" sz="1800" u="none" dirty="0">
              <a:ea typeface="+mn-ea"/>
            </a:endParaRPr>
          </a:p>
        </p:txBody>
      </p:sp>
      <p:sp>
        <p:nvSpPr>
          <p:cNvPr id="6" name="Ovaal 5"/>
          <p:cNvSpPr/>
          <p:nvPr/>
        </p:nvSpPr>
        <p:spPr bwMode="auto">
          <a:xfrm>
            <a:off x="4454525" y="3800110"/>
            <a:ext cx="3028950" cy="2262188"/>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lgn="ctr">
              <a:defRPr/>
            </a:pPr>
            <a:endParaRPr lang="nl-NL" sz="1800" u="none" dirty="0">
              <a:ea typeface="+mn-ea"/>
            </a:endParaRPr>
          </a:p>
          <a:p>
            <a:pPr algn="ctr">
              <a:defRPr/>
            </a:pPr>
            <a:endParaRPr lang="nl-NL" sz="1800" u="none" dirty="0">
              <a:ea typeface="+mn-ea"/>
            </a:endParaRPr>
          </a:p>
          <a:p>
            <a:pPr algn="ctr">
              <a:defRPr/>
            </a:pPr>
            <a:endParaRPr lang="nl-NL" sz="1800" u="none" dirty="0">
              <a:ea typeface="+mn-ea"/>
            </a:endParaRPr>
          </a:p>
          <a:p>
            <a:pPr algn="ctr">
              <a:defRPr/>
            </a:pPr>
            <a:endParaRPr lang="nl-NL" sz="1800" u="none" dirty="0">
              <a:ea typeface="+mn-ea"/>
            </a:endParaRPr>
          </a:p>
          <a:p>
            <a:pPr algn="ctr">
              <a:defRPr/>
            </a:pPr>
            <a:r>
              <a:rPr lang="nl-NL" sz="1800" b="1" u="none" dirty="0">
                <a:ea typeface="+mn-ea"/>
              </a:rPr>
              <a:t>Product</a:t>
            </a:r>
          </a:p>
          <a:p>
            <a:pPr algn="ctr">
              <a:defRPr/>
            </a:pPr>
            <a:r>
              <a:rPr lang="nl-NL" sz="1800" u="none" dirty="0">
                <a:ea typeface="+mn-ea"/>
              </a:rPr>
              <a:t>15% of </a:t>
            </a:r>
            <a:r>
              <a:rPr lang="nl-NL" sz="1800" u="none" dirty="0" err="1">
                <a:ea typeface="+mn-ea"/>
              </a:rPr>
              <a:t>credits</a:t>
            </a:r>
            <a:endParaRPr lang="nl-NL" sz="1800" u="none" dirty="0">
              <a:ea typeface="+mn-ea"/>
            </a:endParaRPr>
          </a:p>
        </p:txBody>
      </p:sp>
      <p:sp>
        <p:nvSpPr>
          <p:cNvPr id="84996" name="Rectangle 4"/>
          <p:cNvSpPr>
            <a:spLocks noGrp="1" noChangeArrowheads="1"/>
          </p:cNvSpPr>
          <p:nvPr>
            <p:ph type="title"/>
          </p:nvPr>
        </p:nvSpPr>
        <p:spPr>
          <a:xfrm>
            <a:off x="282520" y="277855"/>
            <a:ext cx="8258175" cy="858838"/>
          </a:xfrm>
        </p:spPr>
        <p:txBody>
          <a:bodyPr/>
          <a:lstStyle/>
          <a:p>
            <a:pPr marL="552450" indent="-552450" eaLnBrk="1" hangingPunct="1">
              <a:lnSpc>
                <a:spcPct val="90000"/>
              </a:lnSpc>
              <a:spcBef>
                <a:spcPts val="600"/>
              </a:spcBef>
            </a:pPr>
            <a:r>
              <a:rPr lang="en-US" sz="4400" b="1" u="none" dirty="0" smtClean="0">
                <a:solidFill>
                  <a:srgbClr val="000000"/>
                </a:solidFill>
                <a:ea typeface="ＭＳ Ｐゴシック" pitchFamily="34" charset="-128"/>
              </a:rPr>
              <a:t>Scope</a:t>
            </a:r>
          </a:p>
        </p:txBody>
      </p:sp>
      <p:sp>
        <p:nvSpPr>
          <p:cNvPr id="2" name="Ovaal 1"/>
          <p:cNvSpPr/>
          <p:nvPr/>
        </p:nvSpPr>
        <p:spPr bwMode="auto">
          <a:xfrm>
            <a:off x="4302125" y="1883140"/>
            <a:ext cx="3181350" cy="2206625"/>
          </a:xfrm>
          <a:prstGeom prst="ellipse">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a:lstStyle/>
          <a:p>
            <a:pPr algn="ctr">
              <a:defRPr/>
            </a:pPr>
            <a:endParaRPr lang="nl-NL" sz="1800" u="none" dirty="0">
              <a:ea typeface="+mn-ea"/>
            </a:endParaRPr>
          </a:p>
          <a:p>
            <a:pPr algn="ctr">
              <a:defRPr/>
            </a:pPr>
            <a:endParaRPr lang="nl-NL" sz="1800" u="none" dirty="0">
              <a:ea typeface="+mn-ea"/>
            </a:endParaRPr>
          </a:p>
          <a:p>
            <a:pPr algn="ctr">
              <a:defRPr/>
            </a:pPr>
            <a:endParaRPr lang="nl-NL" sz="1800" u="none" dirty="0">
              <a:ea typeface="+mn-ea"/>
            </a:endParaRPr>
          </a:p>
          <a:p>
            <a:pPr algn="ctr">
              <a:defRPr/>
            </a:pPr>
            <a:endParaRPr lang="nl-NL" sz="1800" u="none" dirty="0">
              <a:ea typeface="+mn-ea"/>
            </a:endParaRPr>
          </a:p>
          <a:p>
            <a:pPr algn="ctr">
              <a:defRPr/>
            </a:pPr>
            <a:endParaRPr lang="nl-NL" sz="1800" u="none" dirty="0">
              <a:ea typeface="+mn-ea"/>
            </a:endParaRPr>
          </a:p>
          <a:p>
            <a:pPr algn="ctr">
              <a:defRPr/>
            </a:pPr>
            <a:endParaRPr lang="nl-NL" sz="1800" u="none" dirty="0">
              <a:ea typeface="+mn-ea"/>
            </a:endParaRPr>
          </a:p>
        </p:txBody>
      </p:sp>
      <p:sp>
        <p:nvSpPr>
          <p:cNvPr id="5" name="Ovaal 4"/>
          <p:cNvSpPr/>
          <p:nvPr/>
        </p:nvSpPr>
        <p:spPr bwMode="auto">
          <a:xfrm>
            <a:off x="4195763" y="2522538"/>
            <a:ext cx="3525837" cy="2778125"/>
          </a:xfrm>
          <a:prstGeom prst="ellipse">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nl-NL" u="none" dirty="0">
              <a:ea typeface="+mn-ea"/>
            </a:endParaRPr>
          </a:p>
          <a:p>
            <a:pPr>
              <a:defRPr/>
            </a:pPr>
            <a:endParaRPr lang="nl-NL" u="none" dirty="0">
              <a:ea typeface="+mn-ea"/>
            </a:endParaRPr>
          </a:p>
          <a:p>
            <a:pPr>
              <a:defRPr/>
            </a:pPr>
            <a:endParaRPr lang="nl-NL" u="none" dirty="0">
              <a:ea typeface="+mn-ea"/>
            </a:endParaRPr>
          </a:p>
          <a:p>
            <a:pPr algn="ctr">
              <a:defRPr/>
            </a:pPr>
            <a:r>
              <a:rPr lang="nl-NL" sz="1800" b="1" u="none" dirty="0" err="1">
                <a:ea typeface="+mn-ea"/>
              </a:rPr>
              <a:t>Organization</a:t>
            </a:r>
            <a:endParaRPr lang="nl-NL" sz="1800" b="1" u="none" dirty="0">
              <a:ea typeface="+mn-ea"/>
            </a:endParaRPr>
          </a:p>
          <a:p>
            <a:pPr algn="ctr">
              <a:defRPr/>
            </a:pPr>
            <a:r>
              <a:rPr lang="nl-NL" sz="1800" u="none" dirty="0">
                <a:ea typeface="+mn-ea"/>
              </a:rPr>
              <a:t>85% of </a:t>
            </a:r>
            <a:r>
              <a:rPr lang="nl-NL" sz="1800" u="none" dirty="0" err="1">
                <a:ea typeface="+mn-ea"/>
              </a:rPr>
              <a:t>credits</a:t>
            </a:r>
            <a:endParaRPr lang="nl-NL" sz="1800" u="none" dirty="0">
              <a:ea typeface="+mn-ea"/>
            </a:endParaRPr>
          </a:p>
        </p:txBody>
      </p:sp>
      <p:sp>
        <p:nvSpPr>
          <p:cNvPr id="84999" name="Tekstvak 2"/>
          <p:cNvSpPr txBox="1">
            <a:spLocks noChangeArrowheads="1"/>
          </p:cNvSpPr>
          <p:nvPr/>
        </p:nvSpPr>
        <p:spPr bwMode="auto">
          <a:xfrm>
            <a:off x="643187" y="1631702"/>
            <a:ext cx="3552576" cy="1323439"/>
          </a:xfrm>
          <a:prstGeom prst="rect">
            <a:avLst/>
          </a:prstGeom>
          <a:noFill/>
          <a:ln w="9525">
            <a:noFill/>
            <a:miter lim="800000"/>
            <a:headEnd/>
            <a:tailEnd/>
          </a:ln>
        </p:spPr>
        <p:txBody>
          <a:bodyPr wrap="none">
            <a:spAutoFit/>
          </a:bodyPr>
          <a:lstStyle/>
          <a:p>
            <a:pPr marL="342900" indent="-342900">
              <a:buFont typeface="Arial" charset="0"/>
              <a:buChar char="•"/>
            </a:pPr>
            <a:endParaRPr lang="nl-NL" sz="2000" u="none" dirty="0" smtClean="0"/>
          </a:p>
          <a:p>
            <a:pPr marL="342900" indent="-342900">
              <a:buFont typeface="Arial" charset="0"/>
              <a:buChar char="•"/>
            </a:pPr>
            <a:r>
              <a:rPr lang="nl-NL" sz="2000" u="none" dirty="0" smtClean="0"/>
              <a:t>Organizational </a:t>
            </a:r>
            <a:r>
              <a:rPr lang="nl-NL" sz="2000" u="none" dirty="0"/>
              <a:t>certification</a:t>
            </a:r>
          </a:p>
          <a:p>
            <a:pPr marL="342900" indent="-342900">
              <a:buFont typeface="Arial" charset="0"/>
              <a:buChar char="•"/>
            </a:pPr>
            <a:r>
              <a:rPr lang="nl-NL" sz="2000" u="none" dirty="0"/>
              <a:t>Plant certification</a:t>
            </a:r>
          </a:p>
          <a:p>
            <a:pPr marL="342900" indent="-342900">
              <a:buFont typeface="Arial" charset="0"/>
              <a:buChar char="•"/>
            </a:pPr>
            <a:r>
              <a:rPr lang="nl-NL" sz="2000" u="none" dirty="0"/>
              <a:t>Product certification</a:t>
            </a:r>
          </a:p>
        </p:txBody>
      </p:sp>
      <p:sp>
        <p:nvSpPr>
          <p:cNvPr id="85000" name="Tekstvak 3"/>
          <p:cNvSpPr txBox="1">
            <a:spLocks noChangeArrowheads="1"/>
          </p:cNvSpPr>
          <p:nvPr/>
        </p:nvSpPr>
        <p:spPr bwMode="auto">
          <a:xfrm>
            <a:off x="4902200" y="2139950"/>
            <a:ext cx="2458425" cy="338554"/>
          </a:xfrm>
          <a:prstGeom prst="rect">
            <a:avLst/>
          </a:prstGeom>
          <a:noFill/>
          <a:ln w="9525">
            <a:noFill/>
            <a:miter lim="800000"/>
            <a:headEnd/>
            <a:tailEnd/>
          </a:ln>
        </p:spPr>
        <p:txBody>
          <a:bodyPr wrap="none">
            <a:spAutoFit/>
          </a:bodyPr>
          <a:lstStyle/>
          <a:p>
            <a:r>
              <a:rPr lang="nl-NL" sz="1600" b="1" u="none" dirty="0"/>
              <a:t>Plant</a:t>
            </a:r>
            <a:r>
              <a:rPr lang="nl-NL" sz="1600" u="none" dirty="0"/>
              <a:t>: 15% of credits</a:t>
            </a:r>
          </a:p>
        </p:txBody>
      </p:sp>
    </p:spTree>
    <p:extLst>
      <p:ext uri="{BB962C8B-B14F-4D97-AF65-F5344CB8AC3E}">
        <p14:creationId xmlns:p14="http://schemas.microsoft.com/office/powerpoint/2010/main" val="90464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7" descr="SLIDE BG 01.jpg"/>
          <p:cNvPicPr>
            <a:picLocks noChangeAspect="1"/>
          </p:cNvPicPr>
          <p:nvPr/>
        </p:nvPicPr>
        <p:blipFill>
          <a:blip r:embed="rId2" cstate="print"/>
          <a:srcRect/>
          <a:stretch>
            <a:fillRect/>
          </a:stretch>
        </p:blipFill>
        <p:spPr bwMode="auto">
          <a:xfrm>
            <a:off x="0" y="-2290"/>
            <a:ext cx="9163050" cy="6858000"/>
          </a:xfrm>
          <a:prstGeom prst="rect">
            <a:avLst/>
          </a:prstGeom>
          <a:noFill/>
          <a:ln w="9525">
            <a:noFill/>
            <a:miter lim="800000"/>
            <a:headEnd/>
            <a:tailEnd/>
          </a:ln>
        </p:spPr>
      </p:pic>
      <p:pic>
        <p:nvPicPr>
          <p:cNvPr id="72706" name="Afbeelding 8"/>
          <p:cNvPicPr>
            <a:picLocks noChangeAspect="1"/>
          </p:cNvPicPr>
          <p:nvPr/>
        </p:nvPicPr>
        <p:blipFill>
          <a:blip r:embed="rId3" cstate="print"/>
          <a:srcRect/>
          <a:stretch>
            <a:fillRect/>
          </a:stretch>
        </p:blipFill>
        <p:spPr bwMode="auto">
          <a:xfrm>
            <a:off x="1327150" y="1447773"/>
            <a:ext cx="6997700" cy="5027612"/>
          </a:xfrm>
          <a:prstGeom prst="rect">
            <a:avLst/>
          </a:prstGeom>
          <a:noFill/>
          <a:ln w="9525">
            <a:noFill/>
            <a:miter lim="800000"/>
            <a:headEnd/>
            <a:tailEnd/>
          </a:ln>
        </p:spPr>
      </p:pic>
      <p:sp>
        <p:nvSpPr>
          <p:cNvPr id="72707" name="Rectangle 4"/>
          <p:cNvSpPr txBox="1">
            <a:spLocks noChangeArrowheads="1"/>
          </p:cNvSpPr>
          <p:nvPr/>
        </p:nvSpPr>
        <p:spPr bwMode="auto">
          <a:xfrm>
            <a:off x="382588" y="44450"/>
            <a:ext cx="8761412" cy="611188"/>
          </a:xfrm>
          <a:prstGeom prst="rect">
            <a:avLst/>
          </a:prstGeom>
          <a:noFill/>
          <a:ln w="9525">
            <a:noFill/>
            <a:miter lim="800000"/>
            <a:headEnd/>
            <a:tailEnd/>
          </a:ln>
        </p:spPr>
        <p:txBody>
          <a:bodyPr anchor="ctr"/>
          <a:lstStyle/>
          <a:p>
            <a:pPr marL="552450" indent="-552450">
              <a:lnSpc>
                <a:spcPct val="90000"/>
              </a:lnSpc>
              <a:spcBef>
                <a:spcPts val="600"/>
              </a:spcBef>
            </a:pPr>
            <a:r>
              <a:rPr lang="en-US" sz="2400" b="1" u="none">
                <a:solidFill>
                  <a:srgbClr val="FFFFFF"/>
                </a:solidFill>
              </a:rPr>
              <a:t>Webbased tool</a:t>
            </a:r>
          </a:p>
        </p:txBody>
      </p:sp>
      <p:sp>
        <p:nvSpPr>
          <p:cNvPr id="72708" name="Rechthoek 1"/>
          <p:cNvSpPr>
            <a:spLocks noChangeArrowheads="1"/>
          </p:cNvSpPr>
          <p:nvPr/>
        </p:nvSpPr>
        <p:spPr bwMode="auto">
          <a:xfrm>
            <a:off x="1566863" y="1681135"/>
            <a:ext cx="3432175" cy="696913"/>
          </a:xfrm>
          <a:prstGeom prst="rect">
            <a:avLst/>
          </a:prstGeom>
          <a:solidFill>
            <a:srgbClr val="619C36"/>
          </a:solidFill>
          <a:ln w="9525">
            <a:noFill/>
            <a:round/>
            <a:headEnd/>
            <a:tailEnd/>
          </a:ln>
        </p:spPr>
        <p:txBody>
          <a:bodyPr/>
          <a:lstStyle/>
          <a:p>
            <a:endParaRPr lang="nl-NL"/>
          </a:p>
        </p:txBody>
      </p:sp>
      <p:pic>
        <p:nvPicPr>
          <p:cNvPr id="72709" name="Afbeelding 5" descr="CSC for screen - COLOR.jpg"/>
          <p:cNvPicPr>
            <a:picLocks noChangeAspect="1"/>
          </p:cNvPicPr>
          <p:nvPr/>
        </p:nvPicPr>
        <p:blipFill>
          <a:blip r:embed="rId4" cstate="print"/>
          <a:srcRect/>
          <a:stretch>
            <a:fillRect/>
          </a:stretch>
        </p:blipFill>
        <p:spPr bwMode="auto">
          <a:xfrm>
            <a:off x="1866900" y="4343373"/>
            <a:ext cx="1082675" cy="1060450"/>
          </a:xfrm>
          <a:prstGeom prst="rect">
            <a:avLst/>
          </a:prstGeom>
          <a:noFill/>
          <a:ln w="9525">
            <a:noFill/>
            <a:miter lim="800000"/>
            <a:headEnd/>
            <a:tailEnd/>
          </a:ln>
        </p:spPr>
      </p:pic>
      <p:pic>
        <p:nvPicPr>
          <p:cNvPr id="72710" name="Afbeelding 3" descr="CSC for screen - INVERTED w BG.jpg"/>
          <p:cNvPicPr>
            <a:picLocks noChangeAspect="1"/>
          </p:cNvPicPr>
          <p:nvPr/>
        </p:nvPicPr>
        <p:blipFill>
          <a:blip r:embed="rId5" cstate="print"/>
          <a:srcRect l="21037" t="19897" r="20251" b="22520"/>
          <a:stretch>
            <a:fillRect/>
          </a:stretch>
        </p:blipFill>
        <p:spPr bwMode="auto">
          <a:xfrm>
            <a:off x="1382713" y="1681135"/>
            <a:ext cx="717550" cy="703263"/>
          </a:xfrm>
          <a:prstGeom prst="rect">
            <a:avLst/>
          </a:prstGeom>
          <a:noFill/>
          <a:ln w="9525">
            <a:noFill/>
            <a:miter lim="800000"/>
            <a:headEnd/>
            <a:tailEnd/>
          </a:ln>
        </p:spPr>
      </p:pic>
    </p:spTree>
    <p:extLst>
      <p:ext uri="{BB962C8B-B14F-4D97-AF65-F5344CB8AC3E}">
        <p14:creationId xmlns:p14="http://schemas.microsoft.com/office/powerpoint/2010/main" val="39584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Afbeelding 7" descr="SLIDE BG 01.jpg"/>
          <p:cNvPicPr>
            <a:picLocks noChangeAspect="1"/>
          </p:cNvPicPr>
          <p:nvPr/>
        </p:nvPicPr>
        <p:blipFill>
          <a:blip r:embed="rId3" cstate="print"/>
          <a:srcRect/>
          <a:stretch>
            <a:fillRect/>
          </a:stretch>
        </p:blipFill>
        <p:spPr bwMode="auto">
          <a:xfrm>
            <a:off x="0" y="12700"/>
            <a:ext cx="9163050" cy="6858000"/>
          </a:xfrm>
          <a:prstGeom prst="rect">
            <a:avLst/>
          </a:prstGeom>
          <a:noFill/>
          <a:ln w="9525">
            <a:noFill/>
            <a:miter lim="800000"/>
            <a:headEnd/>
            <a:tailEnd/>
          </a:ln>
        </p:spPr>
      </p:pic>
      <p:sp>
        <p:nvSpPr>
          <p:cNvPr id="28675" name="Rectangle 4"/>
          <p:cNvSpPr txBox="1">
            <a:spLocks noChangeArrowheads="1"/>
          </p:cNvSpPr>
          <p:nvPr/>
        </p:nvSpPr>
        <p:spPr bwMode="auto">
          <a:xfrm>
            <a:off x="301625" y="-123825"/>
            <a:ext cx="8258175" cy="858838"/>
          </a:xfrm>
          <a:prstGeom prst="rect">
            <a:avLst/>
          </a:prstGeom>
          <a:noFill/>
          <a:ln w="9525">
            <a:noFill/>
            <a:miter lim="800000"/>
            <a:headEnd/>
            <a:tailEnd/>
          </a:ln>
        </p:spPr>
        <p:txBody>
          <a:bodyPr anchor="ctr"/>
          <a:lstStyle/>
          <a:p>
            <a:pPr marL="552450" indent="-552450">
              <a:lnSpc>
                <a:spcPct val="90000"/>
              </a:lnSpc>
              <a:spcBef>
                <a:spcPts val="600"/>
              </a:spcBef>
            </a:pPr>
            <a:r>
              <a:rPr lang="en-US" sz="2400" b="1" u="none" dirty="0" smtClean="0">
                <a:solidFill>
                  <a:srgbClr val="FFFFFF"/>
                </a:solidFill>
              </a:rPr>
              <a:t>Next steps</a:t>
            </a:r>
            <a:endParaRPr lang="en-US" sz="2400" b="1" u="none" dirty="0">
              <a:solidFill>
                <a:srgbClr val="FFFFFF"/>
              </a:solidFill>
            </a:endParaRPr>
          </a:p>
        </p:txBody>
      </p:sp>
      <p:sp>
        <p:nvSpPr>
          <p:cNvPr id="11267" name="Rechthoek 1"/>
          <p:cNvSpPr>
            <a:spLocks noChangeArrowheads="1"/>
          </p:cNvSpPr>
          <p:nvPr/>
        </p:nvSpPr>
        <p:spPr bwMode="auto">
          <a:xfrm>
            <a:off x="509588" y="1717675"/>
            <a:ext cx="7921625" cy="5262979"/>
          </a:xfrm>
          <a:prstGeom prst="rect">
            <a:avLst/>
          </a:prstGeom>
          <a:noFill/>
          <a:ln>
            <a:noFill/>
          </a:ln>
          <a:extLst/>
        </p:spPr>
        <p:txBody>
          <a:bodyPr wrap="square">
            <a:spAutoFit/>
          </a:bodyPr>
          <a:lstStyle/>
          <a:p>
            <a:pPr marL="457200" indent="-457200">
              <a:buFont typeface="Arial"/>
              <a:buChar char="•"/>
              <a:defRPr/>
            </a:pPr>
            <a:r>
              <a:rPr lang="en-US" sz="2400" u="none" dirty="0" smtClean="0">
                <a:latin typeface="Calibri" charset="0"/>
                <a:ea typeface="ＭＳ Ｐゴシック" charset="0"/>
                <a:cs typeface="Calibri" charset="0"/>
              </a:rPr>
              <a:t>Pilot project in different regions – 2015</a:t>
            </a:r>
          </a:p>
          <a:p>
            <a:pPr marL="457200" indent="-457200">
              <a:buFont typeface="Arial"/>
              <a:buChar char="•"/>
              <a:defRPr/>
            </a:pPr>
            <a:r>
              <a:rPr lang="en-US" sz="2400" u="none" dirty="0" smtClean="0">
                <a:latin typeface="Calibri" charset="0"/>
                <a:ea typeface="ＭＳ Ｐゴシック" charset="0"/>
                <a:cs typeface="Calibri" charset="0"/>
              </a:rPr>
              <a:t>Launch v1.0 – Early 2016</a:t>
            </a:r>
          </a:p>
          <a:p>
            <a:pPr marL="457200" indent="-457200">
              <a:buFont typeface="Arial"/>
              <a:buChar char="•"/>
              <a:defRPr/>
            </a:pPr>
            <a:endParaRPr lang="en-US" sz="2400" u="none" dirty="0" smtClean="0">
              <a:latin typeface="Calibri" charset="0"/>
              <a:ea typeface="ＭＳ Ｐゴシック" charset="0"/>
              <a:cs typeface="Calibri" charset="0"/>
            </a:endParaRPr>
          </a:p>
          <a:p>
            <a:pPr marL="2743200" lvl="5" indent="-457200">
              <a:defRPr/>
            </a:pPr>
            <a:r>
              <a:rPr lang="en-US" sz="2400" b="1" u="none" dirty="0" smtClean="0">
                <a:latin typeface="Calibri" charset="0"/>
                <a:ea typeface="ＭＳ Ｐゴシック" charset="0"/>
                <a:cs typeface="Calibri" charset="0"/>
              </a:rPr>
              <a:t>	U.S. Pilot Companies</a:t>
            </a:r>
          </a:p>
          <a:p>
            <a:pPr marL="3200400" lvl="6" indent="-457200">
              <a:defRPr/>
            </a:pPr>
            <a:r>
              <a:rPr lang="en-US" sz="2400" u="none" dirty="0" smtClean="0">
                <a:latin typeface="Calibri" pitchFamily="34" charset="0"/>
              </a:rPr>
              <a:t>Aggregate Industries</a:t>
            </a:r>
            <a:endParaRPr lang="en-US" sz="2400" dirty="0" smtClean="0">
              <a:latin typeface="Calibri" pitchFamily="34" charset="0"/>
            </a:endParaRPr>
          </a:p>
          <a:p>
            <a:pPr marL="3200400" lvl="6" indent="-457200">
              <a:defRPr/>
            </a:pPr>
            <a:r>
              <a:rPr lang="en-US" sz="2400" u="none" dirty="0" smtClean="0">
                <a:latin typeface="Calibri" pitchFamily="34" charset="0"/>
              </a:rPr>
              <a:t>Kirkpatrick Concrete</a:t>
            </a:r>
          </a:p>
          <a:p>
            <a:pPr marL="3200400" lvl="6" indent="-457200">
              <a:defRPr/>
            </a:pPr>
            <a:r>
              <a:rPr lang="en-US" sz="2400" u="none" dirty="0" smtClean="0">
                <a:latin typeface="Calibri" pitchFamily="34" charset="0"/>
              </a:rPr>
              <a:t>Lehigh Hanson</a:t>
            </a:r>
            <a:endParaRPr lang="en-US" sz="2400" dirty="0" smtClean="0">
              <a:latin typeface="Calibri" pitchFamily="34" charset="0"/>
            </a:endParaRPr>
          </a:p>
          <a:p>
            <a:pPr marL="3200400" lvl="6" indent="-457200">
              <a:defRPr/>
            </a:pPr>
            <a:r>
              <a:rPr lang="en-US" sz="2400" u="none" dirty="0" smtClean="0">
                <a:latin typeface="Calibri" pitchFamily="34" charset="0"/>
              </a:rPr>
              <a:t>Titan America</a:t>
            </a:r>
            <a:endParaRPr lang="en-US" sz="2400" dirty="0" smtClean="0">
              <a:latin typeface="Calibri" pitchFamily="34" charset="0"/>
            </a:endParaRPr>
          </a:p>
          <a:p>
            <a:pPr marL="3200400" lvl="6" indent="-457200">
              <a:defRPr/>
            </a:pPr>
            <a:r>
              <a:rPr lang="en-US" sz="2400" u="none" dirty="0" smtClean="0">
                <a:latin typeface="Calibri" pitchFamily="34" charset="0"/>
              </a:rPr>
              <a:t>Concrete Supply Co.</a:t>
            </a:r>
            <a:endParaRPr lang="en-US" sz="2400" dirty="0" smtClean="0">
              <a:latin typeface="Calibri" pitchFamily="34" charset="0"/>
            </a:endParaRPr>
          </a:p>
          <a:p>
            <a:pPr marL="3200400" lvl="6" indent="-457200">
              <a:defRPr/>
            </a:pPr>
            <a:r>
              <a:rPr lang="en-US" sz="2400" u="none" dirty="0" smtClean="0">
                <a:latin typeface="Calibri" pitchFamily="34" charset="0"/>
              </a:rPr>
              <a:t>Tech Ready Mix</a:t>
            </a:r>
            <a:endParaRPr lang="en-US" sz="2400" dirty="0" smtClean="0">
              <a:latin typeface="Calibri" pitchFamily="34" charset="0"/>
            </a:endParaRPr>
          </a:p>
          <a:p>
            <a:pPr marL="3200400" lvl="6" indent="-457200">
              <a:defRPr/>
            </a:pPr>
            <a:r>
              <a:rPr lang="en-US" sz="2400" u="none" dirty="0" smtClean="0">
                <a:latin typeface="Calibri" pitchFamily="34" charset="0"/>
              </a:rPr>
              <a:t>U.S. Concrete</a:t>
            </a:r>
          </a:p>
          <a:p>
            <a:pPr marL="3200400" lvl="6" indent="-457200">
              <a:defRPr/>
            </a:pPr>
            <a:r>
              <a:rPr lang="en-US" sz="2400" u="none" dirty="0" err="1" smtClean="0">
                <a:latin typeface="Calibri" pitchFamily="34" charset="0"/>
              </a:rPr>
              <a:t>CalPortland</a:t>
            </a:r>
            <a:r>
              <a:rPr lang="en-US" sz="2400" dirty="0" smtClean="0">
                <a:latin typeface="Calibri" pitchFamily="34" charset="0"/>
              </a:rPr>
              <a:t> </a:t>
            </a:r>
            <a:r>
              <a:rPr lang="en-US" sz="2400" u="none" dirty="0" err="1" smtClean="0">
                <a:latin typeface="Calibri" pitchFamily="34" charset="0"/>
              </a:rPr>
              <a:t>Cemex</a:t>
            </a:r>
            <a:endParaRPr lang="en-US" sz="2400" dirty="0" smtClean="0">
              <a:latin typeface="Calibri" pitchFamily="34" charset="0"/>
            </a:endParaRPr>
          </a:p>
          <a:p>
            <a:pPr marL="3200400" lvl="6" indent="-457200">
              <a:defRPr/>
            </a:pPr>
            <a:r>
              <a:rPr lang="en-US" sz="2400" u="none" dirty="0" smtClean="0">
                <a:latin typeface="Calibri" pitchFamily="34" charset="0"/>
              </a:rPr>
              <a:t>Berks Products</a:t>
            </a:r>
            <a:endParaRPr lang="en-US" sz="2400" u="none" dirty="0" smtClean="0">
              <a:latin typeface="Calibri" pitchFamily="34" charset="0"/>
              <a:ea typeface="ＭＳ Ｐゴシック" charset="0"/>
              <a:cs typeface="Calibri" charset="0"/>
            </a:endParaRPr>
          </a:p>
          <a:p>
            <a:pPr marL="457200" indent="-457200">
              <a:buFont typeface="Arial"/>
              <a:buChar char="•"/>
              <a:defRPr/>
            </a:pPr>
            <a:endParaRPr lang="en-US" sz="2400" u="none" dirty="0">
              <a:latin typeface="Calibri" charset="0"/>
              <a:ea typeface="ＭＳ Ｐゴシック" charset="0"/>
              <a:cs typeface="Calibri" charset="0"/>
            </a:endParaRPr>
          </a:p>
        </p:txBody>
      </p:sp>
    </p:spTree>
    <p:extLst>
      <p:ext uri="{BB962C8B-B14F-4D97-AF65-F5344CB8AC3E}">
        <p14:creationId xmlns:p14="http://schemas.microsoft.com/office/powerpoint/2010/main" val="6476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762000" y="457200"/>
            <a:ext cx="7162800" cy="563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3" cstate="print"/>
          <a:srcRect/>
          <a:stretch>
            <a:fillRect/>
          </a:stretch>
        </p:blipFill>
        <p:spPr bwMode="auto">
          <a:xfrm>
            <a:off x="3609975" y="2049284"/>
            <a:ext cx="5534025" cy="4486275"/>
          </a:xfrm>
          <a:prstGeom prst="rect">
            <a:avLst/>
          </a:prstGeom>
          <a:noFill/>
          <a:ln w="9525">
            <a:noFill/>
            <a:miter lim="800000"/>
            <a:headEnd/>
            <a:tailEnd/>
          </a:ln>
        </p:spPr>
      </p:pic>
      <p:sp>
        <p:nvSpPr>
          <p:cNvPr id="9" name="Title 8"/>
          <p:cNvSpPr>
            <a:spLocks noGrp="1"/>
          </p:cNvSpPr>
          <p:nvPr>
            <p:ph type="title"/>
          </p:nvPr>
        </p:nvSpPr>
        <p:spPr>
          <a:xfrm>
            <a:off x="435304" y="-108683"/>
            <a:ext cx="8229600" cy="4181574"/>
          </a:xfrm>
        </p:spPr>
        <p:txBody>
          <a:bodyPr/>
          <a:lstStyle/>
          <a:p>
            <a:r>
              <a:rPr lang="en-US" sz="3200" dirty="0" smtClean="0"/>
              <a:t>Life Cycle Assessment-</a:t>
            </a:r>
            <a:br>
              <a:rPr lang="en-US" sz="3200" dirty="0" smtClean="0"/>
            </a:br>
            <a:r>
              <a:rPr lang="en-US" sz="3200" dirty="0" smtClean="0"/>
              <a:t>"</a:t>
            </a:r>
            <a:r>
              <a:rPr lang="en-AU" sz="3200" dirty="0"/>
              <a:t>Compilation and evaluation of the inputs and outputs and the potential environmental impacts of a product system throughout its life cycle</a:t>
            </a:r>
            <a:r>
              <a:rPr lang="en-AU" sz="3200" dirty="0" smtClean="0"/>
              <a:t>”</a:t>
            </a:r>
            <a:br>
              <a:rPr lang="en-AU" sz="3200" dirty="0" smtClean="0"/>
            </a:br>
            <a:r>
              <a:rPr lang="en-AU" sz="1800" dirty="0" smtClean="0"/>
              <a:t>Source</a:t>
            </a:r>
            <a:r>
              <a:rPr lang="en-AU" sz="1800" dirty="0"/>
              <a:t>: ISO 14040</a:t>
            </a:r>
            <a:r>
              <a:rPr lang="en-AU" sz="3200" dirty="0"/>
              <a:t/>
            </a:r>
            <a:br>
              <a:rPr lang="en-AU" sz="3200" dirty="0"/>
            </a:br>
            <a:endParaRPr lang="en-AU" sz="3200" dirty="0"/>
          </a:p>
        </p:txBody>
      </p:sp>
    </p:spTree>
    <p:extLst>
      <p:ext uri="{BB962C8B-B14F-4D97-AF65-F5344CB8AC3E}">
        <p14:creationId xmlns:p14="http://schemas.microsoft.com/office/powerpoint/2010/main" val="125352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0-18 at 11.25.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103" y="0"/>
            <a:ext cx="11702727" cy="6947135"/>
          </a:xfrm>
          <a:prstGeom prst="rect">
            <a:avLst/>
          </a:prstGeom>
        </p:spPr>
      </p:pic>
      <p:sp>
        <p:nvSpPr>
          <p:cNvPr id="4" name="Date Placeholder 3"/>
          <p:cNvSpPr>
            <a:spLocks noGrp="1"/>
          </p:cNvSpPr>
          <p:nvPr>
            <p:ph type="dt" sz="quarter" idx="4294967295"/>
          </p:nvPr>
        </p:nvSpPr>
        <p:spPr>
          <a:xfrm>
            <a:off x="0" y="6356350"/>
            <a:ext cx="2133600" cy="365125"/>
          </a:xfrm>
          <a:prstGeom prst="rect">
            <a:avLst/>
          </a:prstGeom>
        </p:spPr>
        <p:txBody>
          <a:bodyPr/>
          <a:lstStyle/>
          <a:p>
            <a:pPr>
              <a:defRPr/>
            </a:pPr>
            <a:r>
              <a:rPr lang="en-US" smtClean="0"/>
              <a:t>              </a:t>
            </a:r>
            <a:endParaRPr lang="en-US" altLang="en-US"/>
          </a:p>
        </p:txBody>
      </p:sp>
      <p:sp>
        <p:nvSpPr>
          <p:cNvPr id="3" name="Oval 2"/>
          <p:cNvSpPr/>
          <p:nvPr/>
        </p:nvSpPr>
        <p:spPr>
          <a:xfrm>
            <a:off x="3278909" y="3318189"/>
            <a:ext cx="1444079" cy="1444079"/>
          </a:xfrm>
          <a:prstGeom prst="ellipse">
            <a:avLst/>
          </a:prstGeom>
          <a:gradFill flip="none" rotWithShape="1">
            <a:gsLst>
              <a:gs pos="0">
                <a:schemeClr val="accent1">
                  <a:shade val="51000"/>
                  <a:satMod val="130000"/>
                  <a:alpha val="32000"/>
                </a:schemeClr>
              </a:gs>
              <a:gs pos="80000">
                <a:schemeClr val="accent1">
                  <a:shade val="93000"/>
                  <a:satMod val="130000"/>
                  <a:alpha val="32000"/>
                </a:schemeClr>
              </a:gs>
              <a:gs pos="100000">
                <a:schemeClr val="accent1">
                  <a:shade val="94000"/>
                  <a:satMod val="135000"/>
                  <a:alpha val="3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134" y="-407568"/>
            <a:ext cx="8561021" cy="8805991"/>
          </a:xfrm>
          <a:prstGeom prst="ellipse">
            <a:avLst/>
          </a:prstGeom>
          <a:gradFill flip="none" rotWithShape="1">
            <a:gsLst>
              <a:gs pos="0">
                <a:schemeClr val="accent1">
                  <a:shade val="51000"/>
                  <a:satMod val="130000"/>
                  <a:alpha val="13000"/>
                </a:schemeClr>
              </a:gs>
              <a:gs pos="80000">
                <a:schemeClr val="accent1">
                  <a:shade val="93000"/>
                  <a:satMod val="130000"/>
                  <a:alpha val="13000"/>
                </a:schemeClr>
              </a:gs>
              <a:gs pos="100000">
                <a:schemeClr val="accent1">
                  <a:shade val="94000"/>
                  <a:satMod val="135000"/>
                  <a:alpha val="1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7745" y="203200"/>
            <a:ext cx="9056255" cy="1139825"/>
          </a:xfrm>
        </p:spPr>
        <p:txBody>
          <a:bodyPr>
            <a:normAutofit fontScale="90000"/>
          </a:bodyPr>
          <a:lstStyle/>
          <a:p>
            <a:r>
              <a:rPr lang="en-US" dirty="0" smtClean="0"/>
              <a:t>Responsible Sourcing</a:t>
            </a:r>
            <a:br>
              <a:rPr lang="en-US" dirty="0" smtClean="0"/>
            </a:br>
            <a:r>
              <a:rPr lang="en-US" dirty="0" smtClean="0"/>
              <a:t>(Locally Sourced still matters)</a:t>
            </a:r>
          </a:p>
        </p:txBody>
      </p:sp>
      <p:sp>
        <p:nvSpPr>
          <p:cNvPr id="10" name="Multiply 9"/>
          <p:cNvSpPr/>
          <p:nvPr/>
        </p:nvSpPr>
        <p:spPr>
          <a:xfrm>
            <a:off x="3579270" y="3585179"/>
            <a:ext cx="822960" cy="822960"/>
          </a:xfrm>
          <a:prstGeom prst="mathMultiply">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1389034" y="5903893"/>
            <a:ext cx="5791200" cy="954107"/>
          </a:xfrm>
          <a:prstGeom prst="rect">
            <a:avLst/>
          </a:prstGeom>
          <a:noFill/>
        </p:spPr>
        <p:txBody>
          <a:bodyPr wrap="square" rtlCol="0">
            <a:spAutoFit/>
          </a:bodyPr>
          <a:lstStyle/>
          <a:p>
            <a:r>
              <a:rPr lang="en-US" sz="2800" b="1" dirty="0" smtClean="0">
                <a:solidFill>
                  <a:schemeClr val="bg1"/>
                </a:solidFill>
                <a:latin typeface="Arial Black" pitchFamily="34" charset="0"/>
              </a:rPr>
              <a:t>Structure and enclosure not more than 30% of the value</a:t>
            </a:r>
            <a:endParaRPr lang="en-US" sz="2800" b="1" dirty="0">
              <a:solidFill>
                <a:schemeClr val="bg1"/>
              </a:solidFill>
              <a:latin typeface="Arial Black" pitchFamily="34" charset="0"/>
            </a:endParaRPr>
          </a:p>
        </p:txBody>
      </p:sp>
      <p:sp>
        <p:nvSpPr>
          <p:cNvPr id="11" name="Content Placeholder 15"/>
          <p:cNvSpPr txBox="1">
            <a:spLocks/>
          </p:cNvSpPr>
          <p:nvPr/>
        </p:nvSpPr>
        <p:spPr bwMode="auto">
          <a:xfrm>
            <a:off x="4804230" y="4151388"/>
            <a:ext cx="2801636" cy="992585"/>
          </a:xfrm>
          <a:prstGeom prst="rect">
            <a:avLst/>
          </a:prstGeom>
          <a:solidFill>
            <a:schemeClr val="accent3">
              <a:alpha val="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27025" lvl="1" indent="0">
              <a:buFont typeface="Wingdings" pitchFamily="2" charset="2"/>
              <a:buNone/>
            </a:pPr>
            <a:r>
              <a:rPr lang="en-US" dirty="0">
                <a:solidFill>
                  <a:schemeClr val="bg1"/>
                </a:solidFill>
                <a:latin typeface="Arial Black"/>
                <a:cs typeface="Arial Black"/>
              </a:rPr>
              <a:t>1</a:t>
            </a:r>
            <a:r>
              <a:rPr lang="en-US" dirty="0" smtClean="0">
                <a:solidFill>
                  <a:schemeClr val="bg1"/>
                </a:solidFill>
                <a:latin typeface="Arial Black"/>
                <a:cs typeface="Arial Black"/>
              </a:rPr>
              <a:t>00 Miles</a:t>
            </a:r>
          </a:p>
          <a:p>
            <a:pPr marL="327025" lvl="1" indent="0">
              <a:buFont typeface="Wingdings" pitchFamily="2" charset="2"/>
              <a:buNone/>
            </a:pPr>
            <a:r>
              <a:rPr lang="en-US" dirty="0" smtClean="0">
                <a:solidFill>
                  <a:schemeClr val="bg1"/>
                </a:solidFill>
                <a:latin typeface="Arial Black"/>
                <a:cs typeface="Arial Black"/>
              </a:rPr>
              <a:t>(200% Cost)</a:t>
            </a:r>
            <a:endParaRPr lang="en-US" dirty="0">
              <a:solidFill>
                <a:schemeClr val="bg1"/>
              </a:solidFill>
              <a:latin typeface="Arial Black"/>
              <a:cs typeface="Arial Black"/>
            </a:endParaRPr>
          </a:p>
        </p:txBody>
      </p:sp>
    </p:spTree>
    <p:extLst>
      <p:ext uri="{BB962C8B-B14F-4D97-AF65-F5344CB8AC3E}">
        <p14:creationId xmlns:p14="http://schemas.microsoft.com/office/powerpoint/2010/main" val="182045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p:cNvSpPr txBox="1"/>
          <p:nvPr/>
        </p:nvSpPr>
        <p:spPr>
          <a:xfrm>
            <a:off x="291021" y="317440"/>
            <a:ext cx="7152802" cy="1446550"/>
          </a:xfrm>
          <a:prstGeom prst="rect">
            <a:avLst/>
          </a:prstGeom>
          <a:noFill/>
        </p:spPr>
        <p:txBody>
          <a:bodyPr wrap="square" rtlCol="0">
            <a:spAutoFit/>
          </a:bodyPr>
          <a:lstStyle/>
          <a:p>
            <a:r>
              <a:rPr lang="en-US" sz="4400" dirty="0" smtClean="0">
                <a:solidFill>
                  <a:srgbClr val="FFFFFF"/>
                </a:solidFill>
                <a:effectLst>
                  <a:outerShdw blurRad="38100" dist="38100" dir="2700000" algn="tl">
                    <a:srgbClr val="000000">
                      <a:alpha val="43137"/>
                    </a:srgbClr>
                  </a:outerShdw>
                </a:effectLst>
                <a:latin typeface="Arial Black"/>
                <a:cs typeface="Arial Black"/>
              </a:rPr>
              <a:t>MATERIAL INGREDIENTS</a:t>
            </a:r>
            <a:endParaRPr lang="en-US" sz="4400" dirty="0">
              <a:solidFill>
                <a:srgbClr val="FFFFFF"/>
              </a:solidFill>
              <a:effectLst>
                <a:outerShdw blurRad="38100" dist="38100" dir="2700000" algn="tl">
                  <a:srgbClr val="000000">
                    <a:alpha val="43137"/>
                  </a:srgbClr>
                </a:outerShdw>
              </a:effectLst>
              <a:latin typeface="Arial Black"/>
              <a:cs typeface="Arial Black"/>
            </a:endParaRPr>
          </a:p>
        </p:txBody>
      </p:sp>
    </p:spTree>
    <p:extLst>
      <p:ext uri="{BB962C8B-B14F-4D97-AF65-F5344CB8AC3E}">
        <p14:creationId xmlns:p14="http://schemas.microsoft.com/office/powerpoint/2010/main" val="79262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524622" y="220133"/>
            <a:ext cx="8229600" cy="1139825"/>
          </a:xfrm>
        </p:spPr>
        <p:txBody>
          <a:bodyPr/>
          <a:lstStyle/>
          <a:p>
            <a:r>
              <a:rPr lang="en-US" sz="4000" dirty="0" smtClean="0"/>
              <a:t>Material Ingredients</a:t>
            </a:r>
            <a:endParaRPr lang="en-US" sz="4000" dirty="0"/>
          </a:p>
        </p:txBody>
      </p:sp>
      <p:sp>
        <p:nvSpPr>
          <p:cNvPr id="50177" name="Content Placeholder 2"/>
          <p:cNvSpPr>
            <a:spLocks noGrp="1"/>
          </p:cNvSpPr>
          <p:nvPr>
            <p:ph idx="1"/>
          </p:nvPr>
        </p:nvSpPr>
        <p:spPr>
          <a:xfrm>
            <a:off x="457200" y="1088769"/>
            <a:ext cx="8686800" cy="5769231"/>
          </a:xfrm>
        </p:spPr>
        <p:txBody>
          <a:bodyPr>
            <a:normAutofit/>
          </a:bodyPr>
          <a:lstStyle/>
          <a:p>
            <a:pPr marL="0" indent="0">
              <a:lnSpc>
                <a:spcPct val="120000"/>
              </a:lnSpc>
              <a:spcBef>
                <a:spcPts val="0"/>
              </a:spcBef>
              <a:buNone/>
            </a:pPr>
            <a:r>
              <a:rPr lang="en-US" sz="2800" b="1" dirty="0" smtClean="0"/>
              <a:t>Option 1: Material Ingredients Reporting </a:t>
            </a:r>
          </a:p>
          <a:p>
            <a:pPr marL="0" indent="0">
              <a:lnSpc>
                <a:spcPct val="120000"/>
              </a:lnSpc>
              <a:spcBef>
                <a:spcPts val="0"/>
              </a:spcBef>
              <a:buNone/>
            </a:pPr>
            <a:r>
              <a:rPr lang="en-US" sz="2800" dirty="0" smtClean="0"/>
              <a:t>(1 </a:t>
            </a:r>
            <a:r>
              <a:rPr lang="en-US" sz="2800" dirty="0"/>
              <a:t>Point) </a:t>
            </a:r>
            <a:endParaRPr lang="en-US" sz="2800" dirty="0" smtClean="0"/>
          </a:p>
          <a:p>
            <a:pPr marL="0" indent="0">
              <a:lnSpc>
                <a:spcPct val="120000"/>
              </a:lnSpc>
              <a:spcBef>
                <a:spcPts val="0"/>
              </a:spcBef>
              <a:buNone/>
            </a:pPr>
            <a:r>
              <a:rPr lang="en-US" sz="2800" dirty="0" smtClean="0"/>
              <a:t>20 </a:t>
            </a:r>
            <a:r>
              <a:rPr lang="en-US" sz="2800" dirty="0"/>
              <a:t>Permanently Installed </a:t>
            </a:r>
            <a:r>
              <a:rPr lang="en-US" sz="2800" dirty="0" smtClean="0"/>
              <a:t>Products</a:t>
            </a:r>
          </a:p>
          <a:p>
            <a:pPr>
              <a:lnSpc>
                <a:spcPct val="120000"/>
              </a:lnSpc>
              <a:spcBef>
                <a:spcPts val="0"/>
              </a:spcBef>
            </a:pPr>
            <a:r>
              <a:rPr lang="en-US" sz="2800" b="1" dirty="0" smtClean="0"/>
              <a:t>Manufacturer Inventory</a:t>
            </a:r>
            <a:r>
              <a:rPr lang="en-US" sz="2800" dirty="0" smtClean="0"/>
              <a:t> </a:t>
            </a:r>
            <a:endParaRPr lang="en-US" sz="2800" dirty="0"/>
          </a:p>
          <a:p>
            <a:pPr>
              <a:lnSpc>
                <a:spcPct val="120000"/>
              </a:lnSpc>
              <a:spcBef>
                <a:spcPts val="0"/>
              </a:spcBef>
            </a:pPr>
            <a:r>
              <a:rPr lang="en-US" sz="2800" b="1" dirty="0" smtClean="0"/>
              <a:t>Health Product Declaration (HPD)</a:t>
            </a:r>
            <a:endParaRPr lang="en-US" sz="2800" b="1" dirty="0"/>
          </a:p>
          <a:p>
            <a:pPr>
              <a:lnSpc>
                <a:spcPct val="120000"/>
              </a:lnSpc>
              <a:spcBef>
                <a:spcPts val="0"/>
              </a:spcBef>
            </a:pPr>
            <a:r>
              <a:rPr lang="en-US" sz="2800" b="1" dirty="0" smtClean="0"/>
              <a:t>Cradle to Cradle (Basic)</a:t>
            </a:r>
          </a:p>
          <a:p>
            <a:pPr>
              <a:lnSpc>
                <a:spcPct val="120000"/>
              </a:lnSpc>
              <a:spcBef>
                <a:spcPts val="0"/>
              </a:spcBef>
            </a:pPr>
            <a:r>
              <a:rPr lang="en-US" sz="2800" b="1" dirty="0" smtClean="0"/>
              <a:t>USGBC Approved Program</a:t>
            </a:r>
          </a:p>
          <a:p>
            <a:pPr>
              <a:lnSpc>
                <a:spcPct val="120000"/>
              </a:lnSpc>
              <a:spcBef>
                <a:spcPts val="0"/>
              </a:spcBef>
            </a:pPr>
            <a:r>
              <a:rPr lang="en-US" sz="2800" dirty="0" smtClean="0"/>
              <a:t>Inventoried to 1000 </a:t>
            </a:r>
            <a:r>
              <a:rPr lang="en-US" sz="2800" dirty="0" err="1" smtClean="0"/>
              <a:t>ppm</a:t>
            </a:r>
            <a:endParaRPr lang="en-US" sz="2800" dirty="0" smtClean="0"/>
          </a:p>
          <a:p>
            <a:pPr>
              <a:lnSpc>
                <a:spcPct val="120000"/>
              </a:lnSpc>
              <a:spcBef>
                <a:spcPts val="0"/>
              </a:spcBef>
            </a:pPr>
            <a:endParaRPr lang="en-US" sz="2800" dirty="0" smtClean="0"/>
          </a:p>
        </p:txBody>
      </p:sp>
      <p:pic>
        <p:nvPicPr>
          <p:cNvPr id="4" name="Picture 3" descr="c2c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2600" y="5317067"/>
            <a:ext cx="2311400" cy="1540933"/>
          </a:xfrm>
          <a:prstGeom prst="rect">
            <a:avLst/>
          </a:prstGeom>
        </p:spPr>
      </p:pic>
      <p:pic>
        <p:nvPicPr>
          <p:cNvPr id="5" name="Picture 4" descr="greenscreen.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19512" y="3996267"/>
            <a:ext cx="1324488" cy="1337733"/>
          </a:xfrm>
          <a:prstGeom prst="rect">
            <a:avLst/>
          </a:prstGeom>
        </p:spPr>
      </p:pic>
    </p:spTree>
    <p:extLst>
      <p:ext uri="{BB962C8B-B14F-4D97-AF65-F5344CB8AC3E}">
        <p14:creationId xmlns:p14="http://schemas.microsoft.com/office/powerpoint/2010/main" val="195018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2c_log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2600" y="5317067"/>
            <a:ext cx="2311400" cy="1540933"/>
          </a:xfrm>
          <a:prstGeom prst="rect">
            <a:avLst/>
          </a:prstGeom>
        </p:spPr>
      </p:pic>
      <p:sp>
        <p:nvSpPr>
          <p:cNvPr id="8" name="Title 7"/>
          <p:cNvSpPr>
            <a:spLocks noGrp="1"/>
          </p:cNvSpPr>
          <p:nvPr>
            <p:ph type="title"/>
          </p:nvPr>
        </p:nvSpPr>
        <p:spPr/>
        <p:txBody>
          <a:bodyPr/>
          <a:lstStyle/>
          <a:p>
            <a:r>
              <a:rPr lang="en-US" dirty="0" smtClean="0"/>
              <a:t>Material Ingredients</a:t>
            </a:r>
            <a:endParaRPr lang="en-US" dirty="0"/>
          </a:p>
        </p:txBody>
      </p:sp>
      <p:sp>
        <p:nvSpPr>
          <p:cNvPr id="50177" name="Content Placeholder 2"/>
          <p:cNvSpPr>
            <a:spLocks noGrp="1"/>
          </p:cNvSpPr>
          <p:nvPr>
            <p:ph idx="1"/>
          </p:nvPr>
        </p:nvSpPr>
        <p:spPr>
          <a:xfrm>
            <a:off x="457200" y="1543050"/>
            <a:ext cx="8229600" cy="4891617"/>
          </a:xfrm>
        </p:spPr>
        <p:txBody>
          <a:bodyPr>
            <a:normAutofit fontScale="92500" lnSpcReduction="10000"/>
          </a:bodyPr>
          <a:lstStyle/>
          <a:p>
            <a:pPr marL="0" indent="0">
              <a:lnSpc>
                <a:spcPct val="120000"/>
              </a:lnSpc>
              <a:spcBef>
                <a:spcPts val="0"/>
              </a:spcBef>
              <a:buNone/>
            </a:pPr>
            <a:r>
              <a:rPr lang="en-US" b="1" dirty="0" smtClean="0"/>
              <a:t>Option 2: Material Ingredients Optimization </a:t>
            </a:r>
          </a:p>
          <a:p>
            <a:pPr marL="0" indent="0">
              <a:lnSpc>
                <a:spcPct val="120000"/>
              </a:lnSpc>
              <a:spcBef>
                <a:spcPts val="0"/>
              </a:spcBef>
              <a:buNone/>
            </a:pPr>
            <a:r>
              <a:rPr lang="en-US" dirty="0" smtClean="0"/>
              <a:t>(1 Point) 25% by Cost</a:t>
            </a:r>
            <a:endParaRPr lang="en-US" dirty="0"/>
          </a:p>
          <a:p>
            <a:pPr lvl="1">
              <a:lnSpc>
                <a:spcPct val="120000"/>
              </a:lnSpc>
              <a:spcBef>
                <a:spcPts val="0"/>
              </a:spcBef>
            </a:pPr>
            <a:r>
              <a:rPr lang="en-US" b="1" dirty="0" smtClean="0"/>
              <a:t>Manufacturer Inventory</a:t>
            </a:r>
            <a:endParaRPr lang="en-US" b="1" dirty="0"/>
          </a:p>
          <a:p>
            <a:pPr lvl="1">
              <a:lnSpc>
                <a:spcPct val="120000"/>
              </a:lnSpc>
              <a:spcBef>
                <a:spcPts val="0"/>
              </a:spcBef>
            </a:pPr>
            <a:r>
              <a:rPr lang="en-US" b="1" dirty="0" smtClean="0"/>
              <a:t>Cradle to Cradle Certification</a:t>
            </a:r>
          </a:p>
          <a:p>
            <a:pPr lvl="1">
              <a:lnSpc>
                <a:spcPct val="120000"/>
              </a:lnSpc>
              <a:spcBef>
                <a:spcPts val="0"/>
              </a:spcBef>
            </a:pPr>
            <a:r>
              <a:rPr lang="en-US" b="1" dirty="0" smtClean="0"/>
              <a:t>USGBC Approved Program</a:t>
            </a:r>
          </a:p>
          <a:p>
            <a:pPr lvl="1">
              <a:lnSpc>
                <a:spcPct val="120000"/>
              </a:lnSpc>
              <a:spcBef>
                <a:spcPts val="0"/>
              </a:spcBef>
            </a:pPr>
            <a:r>
              <a:rPr lang="en-US" b="1" dirty="0" smtClean="0"/>
              <a:t>International Alternate – REACH</a:t>
            </a:r>
          </a:p>
          <a:p>
            <a:pPr marL="0" indent="0">
              <a:lnSpc>
                <a:spcPct val="120000"/>
              </a:lnSpc>
              <a:spcBef>
                <a:spcPts val="0"/>
              </a:spcBef>
              <a:buNone/>
            </a:pPr>
            <a:r>
              <a:rPr lang="en-US" b="1" dirty="0"/>
              <a:t>Option </a:t>
            </a:r>
            <a:r>
              <a:rPr lang="en-US" b="1" dirty="0" smtClean="0"/>
              <a:t>3: Product Manufacturer Supply Chain Optimization </a:t>
            </a:r>
            <a:r>
              <a:rPr lang="en-US" dirty="0" smtClean="0"/>
              <a:t>(1 point</a:t>
            </a:r>
            <a:r>
              <a:rPr lang="en-US" dirty="0"/>
              <a:t>) 25% by </a:t>
            </a:r>
            <a:r>
              <a:rPr lang="en-US" dirty="0" smtClean="0"/>
              <a:t>Cost</a:t>
            </a:r>
            <a:endParaRPr lang="en-US" dirty="0"/>
          </a:p>
          <a:p>
            <a:pPr lvl="1"/>
            <a:r>
              <a:rPr lang="en-US" dirty="0"/>
              <a:t>T</a:t>
            </a:r>
            <a:r>
              <a:rPr lang="en-US" dirty="0" smtClean="0"/>
              <a:t>ransparently of </a:t>
            </a:r>
            <a:r>
              <a:rPr lang="en-US" dirty="0"/>
              <a:t>chemical ingredients </a:t>
            </a:r>
          </a:p>
          <a:p>
            <a:pPr marL="0" indent="0">
              <a:lnSpc>
                <a:spcPct val="120000"/>
              </a:lnSpc>
              <a:spcBef>
                <a:spcPts val="0"/>
              </a:spcBef>
              <a:buNone/>
            </a:pPr>
            <a:endParaRPr lang="en-US" b="1" dirty="0"/>
          </a:p>
          <a:p>
            <a:pPr>
              <a:lnSpc>
                <a:spcPct val="120000"/>
              </a:lnSpc>
              <a:spcBef>
                <a:spcPts val="0"/>
              </a:spcBef>
            </a:pPr>
            <a:endParaRPr lang="en-US" dirty="0" smtClean="0"/>
          </a:p>
        </p:txBody>
      </p:sp>
      <p:pic>
        <p:nvPicPr>
          <p:cNvPr id="7" name="Picture 6" descr="greenscreen.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379" y="2853267"/>
            <a:ext cx="1324488" cy="1337733"/>
          </a:xfrm>
          <a:prstGeom prst="rect">
            <a:avLst/>
          </a:prstGeom>
        </p:spPr>
      </p:pic>
    </p:spTree>
    <p:extLst>
      <p:ext uri="{BB962C8B-B14F-4D97-AF65-F5344CB8AC3E}">
        <p14:creationId xmlns:p14="http://schemas.microsoft.com/office/powerpoint/2010/main" val="348991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Human Health Linked to Toxins</a:t>
            </a:r>
            <a:endParaRPr lang="en-US" dirty="0"/>
          </a:p>
        </p:txBody>
      </p:sp>
      <p:pic>
        <p:nvPicPr>
          <p:cNvPr id="4" name="Content Placeholder 3" descr="toxic-skin-infographic-600.png"/>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401" b="62167"/>
          <a:stretch/>
        </p:blipFill>
        <p:spPr>
          <a:xfrm>
            <a:off x="431278" y="1425376"/>
            <a:ext cx="8229600" cy="4250210"/>
          </a:xfrm>
        </p:spPr>
      </p:pic>
    </p:spTree>
    <p:extLst>
      <p:ext uri="{BB962C8B-B14F-4D97-AF65-F5344CB8AC3E}">
        <p14:creationId xmlns:p14="http://schemas.microsoft.com/office/powerpoint/2010/main" val="3705921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Content Placeholder 4" descr="reach.jpg"/>
          <p:cNvPicPr>
            <a:picLocks noChangeAspect="1"/>
          </p:cNvPicPr>
          <p:nvPr/>
        </p:nvPicPr>
        <p:blipFill>
          <a:blip r:embed="rId2" cstate="print">
            <a:extLst>
              <a:ext uri="{28A0092B-C50C-407E-A947-70E740481C1C}">
                <a14:useLocalDpi xmlns:a14="http://schemas.microsoft.com/office/drawing/2010/main" val="0"/>
              </a:ext>
            </a:extLst>
          </a:blip>
          <a:srcRect t="1644" b="1644"/>
          <a:stretch>
            <a:fillRect/>
          </a:stretch>
        </p:blipFill>
        <p:spPr bwMode="auto">
          <a:xfrm>
            <a:off x="2843808" y="1268760"/>
            <a:ext cx="4038600"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6" name="Title 5"/>
          <p:cNvSpPr>
            <a:spLocks noGrp="1"/>
          </p:cNvSpPr>
          <p:nvPr>
            <p:ph type="title"/>
          </p:nvPr>
        </p:nvSpPr>
        <p:spPr>
          <a:xfrm>
            <a:off x="179512" y="0"/>
            <a:ext cx="8642350" cy="769938"/>
          </a:xfrm>
        </p:spPr>
        <p:txBody>
          <a:bodyPr/>
          <a:lstStyle/>
          <a:p>
            <a:r>
              <a:rPr lang="en-US" dirty="0" smtClean="0"/>
              <a:t>Standards for Health Hazards</a:t>
            </a:r>
            <a:endParaRPr lang="en-US" dirty="0"/>
          </a:p>
        </p:txBody>
      </p:sp>
      <p:pic>
        <p:nvPicPr>
          <p:cNvPr id="7" name="Content Placeholder 6" descr="c2c_logo.jpg"/>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rcRect l="20287" r="20287"/>
          <a:stretch>
            <a:fillRect/>
          </a:stretch>
        </p:blipFill>
        <p:spPr>
          <a:xfrm>
            <a:off x="0" y="2554134"/>
            <a:ext cx="3203848" cy="3594254"/>
          </a:xfrm>
        </p:spPr>
      </p:pic>
      <p:pic>
        <p:nvPicPr>
          <p:cNvPr id="8" name="Content Placeholder 4"/>
          <p:cNvPicPr>
            <a:picLocks noChangeAspect="1"/>
          </p:cNvPicPr>
          <p:nvPr/>
        </p:nvPicPr>
        <p:blipFill rotWithShape="1">
          <a:blip r:embed="rId4" cstate="print"/>
          <a:srcRect l="941" r="442"/>
          <a:stretch/>
        </p:blipFill>
        <p:spPr>
          <a:xfrm>
            <a:off x="6631900" y="980729"/>
            <a:ext cx="2512099" cy="3168352"/>
          </a:xfrm>
          <a:prstGeom prst="rect">
            <a:avLst/>
          </a:prstGeom>
        </p:spPr>
      </p:pic>
      <p:pic>
        <p:nvPicPr>
          <p:cNvPr id="9" name="Content Placeholder 6" descr="c2c_logo.jpg"/>
          <p:cNvPicPr>
            <a:picLocks noChangeAspect="1"/>
          </p:cNvPicPr>
          <p:nvPr/>
        </p:nvPicPr>
        <p:blipFill>
          <a:blip r:embed="rId3" cstate="print">
            <a:extLst>
              <a:ext uri="{28A0092B-C50C-407E-A947-70E740481C1C}">
                <a14:useLocalDpi xmlns:a14="http://schemas.microsoft.com/office/drawing/2010/main" val="0"/>
              </a:ext>
            </a:extLst>
          </a:blip>
          <a:srcRect l="20287" r="20287"/>
          <a:stretch>
            <a:fillRect/>
          </a:stretch>
        </p:blipFill>
        <p:spPr bwMode="auto">
          <a:xfrm>
            <a:off x="0" y="3212976"/>
            <a:ext cx="3563888" cy="3998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11" name="TextBox 10"/>
          <p:cNvSpPr txBox="1"/>
          <p:nvPr/>
        </p:nvSpPr>
        <p:spPr>
          <a:xfrm>
            <a:off x="23982" y="1412776"/>
            <a:ext cx="4405086" cy="584776"/>
          </a:xfrm>
          <a:prstGeom prst="rect">
            <a:avLst/>
          </a:prstGeom>
          <a:noFill/>
        </p:spPr>
        <p:txBody>
          <a:bodyPr wrap="square" rtlCol="0">
            <a:spAutoFit/>
          </a:bodyPr>
          <a:lstStyle/>
          <a:p>
            <a:r>
              <a:rPr lang="en-US" sz="3200" b="1" dirty="0">
                <a:solidFill>
                  <a:schemeClr val="accent2"/>
                </a:solidFill>
              </a:rPr>
              <a:t>CAS REGISTRY</a:t>
            </a:r>
            <a:r>
              <a:rPr lang="en-US" sz="3200" b="1" baseline="30000" dirty="0">
                <a:solidFill>
                  <a:schemeClr val="accent2"/>
                </a:solidFill>
              </a:rPr>
              <a:t>SM</a:t>
            </a:r>
            <a:r>
              <a:rPr lang="en-US" sz="3200" b="1" dirty="0">
                <a:solidFill>
                  <a:schemeClr val="accent2"/>
                </a:solidFill>
              </a:rPr>
              <a:t> </a:t>
            </a:r>
          </a:p>
        </p:txBody>
      </p:sp>
      <p:pic>
        <p:nvPicPr>
          <p:cNvPr id="12" name="Picture 11" descr="cas-number-exampl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16832"/>
            <a:ext cx="3570248" cy="1419985"/>
          </a:xfrm>
          <a:prstGeom prst="rect">
            <a:avLst/>
          </a:prstGeom>
        </p:spPr>
      </p:pic>
      <p:pic>
        <p:nvPicPr>
          <p:cNvPr id="13" name="Picture 12" descr="1.7.7.3a_greenscreen_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8224" y="4293096"/>
            <a:ext cx="2535420" cy="2535420"/>
          </a:xfrm>
          <a:prstGeom prst="rect">
            <a:avLst/>
          </a:prstGeom>
        </p:spPr>
      </p:pic>
    </p:spTree>
    <p:extLst>
      <p:ext uri="{BB962C8B-B14F-4D97-AF65-F5344CB8AC3E}">
        <p14:creationId xmlns:p14="http://schemas.microsoft.com/office/powerpoint/2010/main" val="260645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GreenScreen</a:t>
            </a:r>
            <a:endParaRPr lang="en-US" dirty="0"/>
          </a:p>
        </p:txBody>
      </p:sp>
      <p:pic>
        <p:nvPicPr>
          <p:cNvPr id="7" name="Content Placeholder 6"/>
          <p:cNvPicPr>
            <a:picLocks noGrp="1" noChangeAspect="1"/>
          </p:cNvPicPr>
          <p:nvPr>
            <p:ph idx="4294967295"/>
          </p:nvPr>
        </p:nvPicPr>
        <p:blipFill rotWithShape="1">
          <a:blip r:embed="rId2" cstate="print"/>
          <a:srcRect l="735" r="-901"/>
          <a:stretch/>
        </p:blipFill>
        <p:spPr>
          <a:xfrm>
            <a:off x="1379538" y="1101725"/>
            <a:ext cx="7764462" cy="5764213"/>
          </a:xfrm>
        </p:spPr>
      </p:pic>
    </p:spTree>
    <p:extLst>
      <p:ext uri="{BB962C8B-B14F-4D97-AF65-F5344CB8AC3E}">
        <p14:creationId xmlns:p14="http://schemas.microsoft.com/office/powerpoint/2010/main" val="23298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778652904"/>
              </p:ext>
            </p:extLst>
          </p:nvPr>
        </p:nvGraphicFramePr>
        <p:xfrm>
          <a:off x="1781564" y="1494985"/>
          <a:ext cx="54864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Left Arrow 3"/>
          <p:cNvSpPr/>
          <p:nvPr/>
        </p:nvSpPr>
        <p:spPr>
          <a:xfrm rot="16200000">
            <a:off x="4227567" y="5768787"/>
            <a:ext cx="592352" cy="416024"/>
          </a:xfrm>
          <a:prstGeom prst="leftArrow">
            <a:avLst>
              <a:gd name="adj1" fmla="val 60000"/>
              <a:gd name="adj2" fmla="val 50000"/>
            </a:avLst>
          </a:prstGeom>
          <a:solidFill>
            <a:schemeClr val="accent2"/>
          </a:solidFill>
          <a:ln>
            <a:solidFill>
              <a:schemeClr val="accent2"/>
            </a:solidFill>
          </a:ln>
        </p:spPr>
        <p:style>
          <a:lnRef idx="0">
            <a:schemeClr val="lt1">
              <a:hueOff val="0"/>
              <a:satOff val="0"/>
              <a:lumOff val="0"/>
              <a:alphaOff val="0"/>
            </a:schemeClr>
          </a:lnRef>
          <a:fillRef idx="1">
            <a:schemeClr val="accent5">
              <a:hueOff val="3577242"/>
              <a:satOff val="-16431"/>
              <a:lumOff val="-6372"/>
              <a:alphaOff val="0"/>
            </a:schemeClr>
          </a:fillRef>
          <a:effectRef idx="0">
            <a:schemeClr val="accent5">
              <a:hueOff val="3577242"/>
              <a:satOff val="-16431"/>
              <a:lumOff val="-6372"/>
              <a:alphaOff val="0"/>
            </a:schemeClr>
          </a:effectRef>
          <a:fontRef idx="minor">
            <a:schemeClr val="lt1">
              <a:hueOff val="0"/>
              <a:satOff val="0"/>
              <a:lumOff val="0"/>
              <a:alphaOff val="0"/>
            </a:schemeClr>
          </a:fontRef>
        </p:style>
      </p:sp>
      <p:sp>
        <p:nvSpPr>
          <p:cNvPr id="5" name="Left Arrow 4"/>
          <p:cNvSpPr/>
          <p:nvPr/>
        </p:nvSpPr>
        <p:spPr>
          <a:xfrm rot="16200000">
            <a:off x="4250551" y="1413314"/>
            <a:ext cx="623879" cy="493520"/>
          </a:xfrm>
          <a:prstGeom prst="leftArrow">
            <a:avLst>
              <a:gd name="adj1" fmla="val 60000"/>
              <a:gd name="adj2" fmla="val 50000"/>
            </a:avLst>
          </a:prstGeom>
        </p:spPr>
        <p:style>
          <a:lnRef idx="0">
            <a:schemeClr val="lt1">
              <a:hueOff val="0"/>
              <a:satOff val="0"/>
              <a:lumOff val="0"/>
              <a:alphaOff val="0"/>
            </a:schemeClr>
          </a:lnRef>
          <a:fillRef idx="1">
            <a:schemeClr val="accent5">
              <a:hueOff val="3577242"/>
              <a:satOff val="-16431"/>
              <a:lumOff val="-6372"/>
              <a:alphaOff val="0"/>
            </a:schemeClr>
          </a:fillRef>
          <a:effectRef idx="0">
            <a:schemeClr val="accent5">
              <a:hueOff val="3577242"/>
              <a:satOff val="-16431"/>
              <a:lumOff val="-6372"/>
              <a:alphaOff val="0"/>
            </a:schemeClr>
          </a:effectRef>
          <a:fontRef idx="minor">
            <a:schemeClr val="lt1">
              <a:hueOff val="0"/>
              <a:satOff val="0"/>
              <a:lumOff val="0"/>
              <a:alphaOff val="0"/>
            </a:schemeClr>
          </a:fontRef>
        </p:style>
      </p:sp>
      <p:sp>
        <p:nvSpPr>
          <p:cNvPr id="6" name="Rounded Rectangle 5"/>
          <p:cNvSpPr/>
          <p:nvPr/>
        </p:nvSpPr>
        <p:spPr>
          <a:xfrm>
            <a:off x="6251136" y="1348135"/>
            <a:ext cx="1567970" cy="1238959"/>
          </a:xfrm>
          <a:prstGeom prst="ellipse">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dirty="0" smtClean="0"/>
              <a:t>Aggregate industry</a:t>
            </a:r>
            <a:endParaRPr lang="en-US" kern="1200" dirty="0"/>
          </a:p>
        </p:txBody>
      </p:sp>
      <p:sp>
        <p:nvSpPr>
          <p:cNvPr id="7" name="Left Arrow 6"/>
          <p:cNvSpPr/>
          <p:nvPr/>
        </p:nvSpPr>
        <p:spPr>
          <a:xfrm rot="16200000">
            <a:off x="6767494" y="2620676"/>
            <a:ext cx="471141" cy="400251"/>
          </a:xfrm>
          <a:prstGeom prst="leftArrow">
            <a:avLst>
              <a:gd name="adj1" fmla="val 60000"/>
              <a:gd name="adj2" fmla="val 50000"/>
            </a:avLst>
          </a:prstGeom>
          <a:solidFill>
            <a:schemeClr val="accent6"/>
          </a:solidFill>
          <a:ln>
            <a:solidFill>
              <a:schemeClr val="accent6"/>
            </a:solidFill>
          </a:ln>
        </p:spPr>
        <p:style>
          <a:lnRef idx="0">
            <a:schemeClr val="lt1">
              <a:hueOff val="0"/>
              <a:satOff val="0"/>
              <a:lumOff val="0"/>
              <a:alphaOff val="0"/>
            </a:schemeClr>
          </a:lnRef>
          <a:fillRef idx="1">
            <a:schemeClr val="accent5">
              <a:hueOff val="3577242"/>
              <a:satOff val="-16431"/>
              <a:lumOff val="-6372"/>
              <a:alphaOff val="0"/>
            </a:schemeClr>
          </a:fillRef>
          <a:effectRef idx="0">
            <a:schemeClr val="accent5">
              <a:hueOff val="3577242"/>
              <a:satOff val="-16431"/>
              <a:lumOff val="-6372"/>
              <a:alphaOff val="0"/>
            </a:schemeClr>
          </a:effectRef>
          <a:fontRef idx="minor">
            <a:schemeClr val="lt1">
              <a:hueOff val="0"/>
              <a:satOff val="0"/>
              <a:lumOff val="0"/>
              <a:alphaOff val="0"/>
            </a:schemeClr>
          </a:fontRef>
        </p:style>
      </p:sp>
      <p:sp>
        <p:nvSpPr>
          <p:cNvPr id="8" name="Left Arrow 7"/>
          <p:cNvSpPr/>
          <p:nvPr/>
        </p:nvSpPr>
        <p:spPr>
          <a:xfrm rot="16200000">
            <a:off x="2043094" y="2660799"/>
            <a:ext cx="471141" cy="400251"/>
          </a:xfrm>
          <a:prstGeom prst="leftArrow">
            <a:avLst>
              <a:gd name="adj1" fmla="val 60000"/>
              <a:gd name="adj2" fmla="val 50000"/>
            </a:avLst>
          </a:prstGeom>
          <a:solidFill>
            <a:schemeClr val="accent5"/>
          </a:solidFill>
          <a:ln>
            <a:noFill/>
          </a:ln>
        </p:spPr>
        <p:style>
          <a:lnRef idx="0">
            <a:schemeClr val="lt1">
              <a:hueOff val="0"/>
              <a:satOff val="0"/>
              <a:lumOff val="0"/>
              <a:alphaOff val="0"/>
            </a:schemeClr>
          </a:lnRef>
          <a:fillRef idx="1">
            <a:schemeClr val="accent5">
              <a:hueOff val="3577242"/>
              <a:satOff val="-16431"/>
              <a:lumOff val="-6372"/>
              <a:alphaOff val="0"/>
            </a:schemeClr>
          </a:fillRef>
          <a:effectRef idx="0">
            <a:schemeClr val="accent5">
              <a:hueOff val="3577242"/>
              <a:satOff val="-16431"/>
              <a:lumOff val="-6372"/>
              <a:alphaOff val="0"/>
            </a:schemeClr>
          </a:effectRef>
          <a:fontRef idx="minor">
            <a:schemeClr val="lt1">
              <a:hueOff val="0"/>
              <a:satOff val="0"/>
              <a:lumOff val="0"/>
              <a:alphaOff val="0"/>
            </a:schemeClr>
          </a:fontRef>
        </p:style>
      </p:sp>
      <p:sp>
        <p:nvSpPr>
          <p:cNvPr id="9" name="Rounded Rectangle 5"/>
          <p:cNvSpPr/>
          <p:nvPr/>
        </p:nvSpPr>
        <p:spPr>
          <a:xfrm>
            <a:off x="1523359" y="1290231"/>
            <a:ext cx="1567970" cy="1238959"/>
          </a:xfrm>
          <a:prstGeom prst="ellipse">
            <a:avLst/>
          </a:prstGeom>
        </p:spPr>
        <p:style>
          <a:lnRef idx="0">
            <a:scrgbClr r="0" g="0" b="0"/>
          </a:lnRef>
          <a:fillRef idx="0">
            <a:scrgbClr r="0" g="0" b="0"/>
          </a:fillRef>
          <a:effectRef idx="0">
            <a:scrgbClr r="0" g="0" b="0"/>
          </a:effectRef>
          <a:fontRef idx="minor">
            <a:schemeClr val="lt1"/>
          </a:fontRef>
        </p:style>
        <p:txBody>
          <a:bodyPr spcFirstLastPara="0" vert="horz" wrap="square" lIns="40005" tIns="40005" rIns="40005" bIns="40005" numCol="1" spcCol="1270" anchor="ctr" anchorCtr="0">
            <a:noAutofit/>
          </a:bodyPr>
          <a:lstStyle/>
          <a:p>
            <a:pPr lvl="0" algn="ctr" defTabSz="933450">
              <a:lnSpc>
                <a:spcPct val="90000"/>
              </a:lnSpc>
              <a:spcBef>
                <a:spcPct val="0"/>
              </a:spcBef>
              <a:spcAft>
                <a:spcPct val="35000"/>
              </a:spcAft>
            </a:pPr>
            <a:r>
              <a:rPr lang="en-US" kern="1200" dirty="0" smtClean="0"/>
              <a:t>Cement manufacturers</a:t>
            </a:r>
            <a:endParaRPr lang="en-US" kern="1200"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0507" y="142066"/>
            <a:ext cx="1223964" cy="1223964"/>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8752" y="1780645"/>
            <a:ext cx="1878424" cy="74854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7446" y="1795038"/>
            <a:ext cx="2379585" cy="748545"/>
          </a:xfrm>
          <a:prstGeom prst="rect">
            <a:avLst/>
          </a:prstGeom>
        </p:spPr>
      </p:pic>
      <p:sp>
        <p:nvSpPr>
          <p:cNvPr id="14" name="TextBox 13"/>
          <p:cNvSpPr txBox="1"/>
          <p:nvPr/>
        </p:nvSpPr>
        <p:spPr>
          <a:xfrm>
            <a:off x="2508456" y="6272976"/>
            <a:ext cx="4601590" cy="461665"/>
          </a:xfrm>
          <a:prstGeom prst="rect">
            <a:avLst/>
          </a:prstGeom>
          <a:noFill/>
        </p:spPr>
        <p:txBody>
          <a:bodyPr wrap="none" rtlCol="0">
            <a:spAutoFit/>
          </a:bodyPr>
          <a:lstStyle/>
          <a:p>
            <a:r>
              <a:rPr lang="en-US" sz="2400" i="1" dirty="0" smtClean="0">
                <a:solidFill>
                  <a:srgbClr val="FF6600"/>
                </a:solidFill>
                <a:latin typeface="Arial Black"/>
                <a:cs typeface="Arial Black"/>
              </a:rPr>
              <a:t>Bob’s Green RM Concrete</a:t>
            </a:r>
            <a:endParaRPr lang="en-US" sz="2400" i="1" dirty="0">
              <a:solidFill>
                <a:srgbClr val="FF6600"/>
              </a:solidFill>
              <a:latin typeface="Arial Black"/>
              <a:cs typeface="Arial Black"/>
            </a:endParaRPr>
          </a:p>
        </p:txBody>
      </p:sp>
      <p:sp>
        <p:nvSpPr>
          <p:cNvPr id="2" name="Title 1"/>
          <p:cNvSpPr>
            <a:spLocks noGrp="1"/>
          </p:cNvSpPr>
          <p:nvPr>
            <p:ph type="title"/>
          </p:nvPr>
        </p:nvSpPr>
        <p:spPr/>
        <p:txBody>
          <a:bodyPr/>
          <a:lstStyle/>
          <a:p>
            <a:r>
              <a:rPr lang="en-US" dirty="0" smtClean="0"/>
              <a:t>Process</a:t>
            </a:r>
            <a:endParaRPr lang="en-US" dirty="0"/>
          </a:p>
        </p:txBody>
      </p:sp>
    </p:spTree>
    <p:extLst>
      <p:ext uri="{BB962C8B-B14F-4D97-AF65-F5344CB8AC3E}">
        <p14:creationId xmlns:p14="http://schemas.microsoft.com/office/powerpoint/2010/main" val="217388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111410" y="1160477"/>
            <a:ext cx="8750300" cy="5509758"/>
          </a:xfrm>
          <a:prstGeom prst="rect">
            <a:avLst/>
          </a:prstGeom>
        </p:spPr>
      </p:pic>
      <p:sp>
        <p:nvSpPr>
          <p:cNvPr id="2" name="Title 1"/>
          <p:cNvSpPr>
            <a:spLocks noGrp="1"/>
          </p:cNvSpPr>
          <p:nvPr>
            <p:ph type="title"/>
          </p:nvPr>
        </p:nvSpPr>
        <p:spPr/>
        <p:txBody>
          <a:bodyPr/>
          <a:lstStyle/>
          <a:p>
            <a:r>
              <a:rPr lang="en-US" dirty="0" smtClean="0"/>
              <a:t>Process</a:t>
            </a:r>
            <a:endParaRPr lang="en-US" dirty="0"/>
          </a:p>
        </p:txBody>
      </p:sp>
    </p:spTree>
    <p:extLst>
      <p:ext uri="{BB962C8B-B14F-4D97-AF65-F5344CB8AC3E}">
        <p14:creationId xmlns:p14="http://schemas.microsoft.com/office/powerpoint/2010/main" val="416887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8 at 11.37.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5924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09122" name="Rectangle 2"/>
          <p:cNvSpPr>
            <a:spLocks noGrp="1" noChangeArrowheads="1"/>
          </p:cNvSpPr>
          <p:nvPr>
            <p:ph type="title"/>
          </p:nvPr>
        </p:nvSpPr>
        <p:spPr>
          <a:xfrm>
            <a:off x="457200" y="228600"/>
            <a:ext cx="8229600" cy="1139825"/>
          </a:xfrm>
        </p:spPr>
        <p:txBody>
          <a:bodyPr/>
          <a:lstStyle/>
          <a:p>
            <a:r>
              <a:rPr lang="en-US" dirty="0"/>
              <a:t>Evaluating different impacts</a:t>
            </a:r>
          </a:p>
        </p:txBody>
      </p:sp>
      <p:sp>
        <p:nvSpPr>
          <p:cNvPr id="2309124" name="Text Box 4"/>
          <p:cNvSpPr txBox="1">
            <a:spLocks noChangeArrowheads="1"/>
          </p:cNvSpPr>
          <p:nvPr/>
        </p:nvSpPr>
        <p:spPr bwMode="auto">
          <a:xfrm rot="-5400000">
            <a:off x="2685498" y="4759026"/>
            <a:ext cx="992269" cy="298810"/>
          </a:xfrm>
          <a:prstGeom prst="rect">
            <a:avLst/>
          </a:prstGeom>
          <a:solidFill>
            <a:srgbClr val="FF3300"/>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a:solidFill>
                  <a:srgbClr val="FFFF00"/>
                </a:solidFill>
              </a:rPr>
              <a:t>Climate</a:t>
            </a:r>
            <a:endParaRPr lang="en-US" sz="2400" dirty="0">
              <a:solidFill>
                <a:srgbClr val="FFFF00"/>
              </a:solidFill>
            </a:endParaRPr>
          </a:p>
        </p:txBody>
      </p:sp>
      <p:sp>
        <p:nvSpPr>
          <p:cNvPr id="2309125" name="Text Box 5"/>
          <p:cNvSpPr txBox="1">
            <a:spLocks noChangeArrowheads="1"/>
          </p:cNvSpPr>
          <p:nvPr/>
        </p:nvSpPr>
        <p:spPr bwMode="auto">
          <a:xfrm rot="-5400000">
            <a:off x="3083369" y="4491614"/>
            <a:ext cx="1527093" cy="298810"/>
          </a:xfrm>
          <a:prstGeom prst="rect">
            <a:avLst/>
          </a:prstGeom>
          <a:solidFill>
            <a:srgbClr val="FF3300"/>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err="1">
                <a:solidFill>
                  <a:srgbClr val="FFFF00"/>
                </a:solidFill>
              </a:rPr>
              <a:t>Ozonelayer</a:t>
            </a:r>
            <a:endParaRPr lang="en-US" sz="1800" dirty="0">
              <a:solidFill>
                <a:srgbClr val="FFFF00"/>
              </a:solidFill>
            </a:endParaRPr>
          </a:p>
        </p:txBody>
      </p:sp>
      <p:sp>
        <p:nvSpPr>
          <p:cNvPr id="2309126" name="Text Box 6"/>
          <p:cNvSpPr txBox="1">
            <a:spLocks noChangeArrowheads="1"/>
          </p:cNvSpPr>
          <p:nvPr/>
        </p:nvSpPr>
        <p:spPr bwMode="auto">
          <a:xfrm rot="-5400000">
            <a:off x="3797833" y="4500885"/>
            <a:ext cx="1504809" cy="302551"/>
          </a:xfrm>
          <a:prstGeom prst="rect">
            <a:avLst/>
          </a:prstGeom>
          <a:solidFill>
            <a:srgbClr val="339966"/>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a:solidFill>
                  <a:srgbClr val="FFFF00"/>
                </a:solidFill>
              </a:rPr>
              <a:t>Acidification</a:t>
            </a:r>
          </a:p>
        </p:txBody>
      </p:sp>
      <p:sp>
        <p:nvSpPr>
          <p:cNvPr id="2309127" name="Text Box 7"/>
          <p:cNvSpPr txBox="1">
            <a:spLocks noChangeArrowheads="1"/>
          </p:cNvSpPr>
          <p:nvPr/>
        </p:nvSpPr>
        <p:spPr bwMode="auto">
          <a:xfrm rot="-5400000">
            <a:off x="1541958" y="4837021"/>
            <a:ext cx="836279" cy="298810"/>
          </a:xfrm>
          <a:prstGeom prst="rect">
            <a:avLst/>
          </a:prstGeom>
          <a:solidFill>
            <a:srgbClr val="FF3300"/>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a:solidFill>
                  <a:srgbClr val="FFFF00"/>
                </a:solidFill>
              </a:rPr>
              <a:t>Smog</a:t>
            </a:r>
          </a:p>
        </p:txBody>
      </p:sp>
      <p:sp>
        <p:nvSpPr>
          <p:cNvPr id="2309128" name="Text Box 8"/>
          <p:cNvSpPr txBox="1">
            <a:spLocks noChangeArrowheads="1"/>
          </p:cNvSpPr>
          <p:nvPr/>
        </p:nvSpPr>
        <p:spPr bwMode="auto">
          <a:xfrm rot="-5400000">
            <a:off x="1793050" y="4558467"/>
            <a:ext cx="1393388" cy="298810"/>
          </a:xfrm>
          <a:prstGeom prst="rect">
            <a:avLst/>
          </a:prstGeom>
          <a:solidFill>
            <a:srgbClr val="FF3300"/>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a:solidFill>
                  <a:srgbClr val="FFFF00"/>
                </a:solidFill>
              </a:rPr>
              <a:t>Carcinogen</a:t>
            </a:r>
          </a:p>
        </p:txBody>
      </p:sp>
      <p:sp>
        <p:nvSpPr>
          <p:cNvPr id="2309129" name="Text Box 9"/>
          <p:cNvSpPr txBox="1">
            <a:spLocks noChangeArrowheads="1"/>
          </p:cNvSpPr>
          <p:nvPr/>
        </p:nvSpPr>
        <p:spPr bwMode="auto">
          <a:xfrm rot="-5400000">
            <a:off x="7085099" y="4571196"/>
            <a:ext cx="1374278" cy="298810"/>
          </a:xfrm>
          <a:prstGeom prst="rect">
            <a:avLst/>
          </a:prstGeom>
          <a:solidFill>
            <a:schemeClr val="hlink"/>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a:solidFill>
                  <a:srgbClr val="FFFF00"/>
                </a:solidFill>
              </a:rPr>
              <a:t>Fossil fuel</a:t>
            </a:r>
          </a:p>
        </p:txBody>
      </p:sp>
      <p:sp>
        <p:nvSpPr>
          <p:cNvPr id="2309130" name="Text Box 10"/>
          <p:cNvSpPr txBox="1">
            <a:spLocks noChangeArrowheads="1"/>
          </p:cNvSpPr>
          <p:nvPr/>
        </p:nvSpPr>
        <p:spPr bwMode="auto">
          <a:xfrm rot="-5400000">
            <a:off x="5782542" y="4513898"/>
            <a:ext cx="1482524" cy="298810"/>
          </a:xfrm>
          <a:prstGeom prst="rect">
            <a:avLst/>
          </a:prstGeom>
          <a:solidFill>
            <a:srgbClr val="339966"/>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err="1">
                <a:solidFill>
                  <a:srgbClr val="FFFF00"/>
                </a:solidFill>
              </a:rPr>
              <a:t>Ecotoxicity</a:t>
            </a:r>
            <a:endParaRPr lang="en-US" sz="1800" dirty="0">
              <a:solidFill>
                <a:srgbClr val="FFFF00"/>
              </a:solidFill>
            </a:endParaRPr>
          </a:p>
        </p:txBody>
      </p:sp>
      <p:sp>
        <p:nvSpPr>
          <p:cNvPr id="2309131" name="Text Box 11"/>
          <p:cNvSpPr txBox="1">
            <a:spLocks noChangeArrowheads="1"/>
          </p:cNvSpPr>
          <p:nvPr/>
        </p:nvSpPr>
        <p:spPr bwMode="auto">
          <a:xfrm rot="-5400000">
            <a:off x="4832471" y="4310009"/>
            <a:ext cx="1883643" cy="305469"/>
          </a:xfrm>
          <a:prstGeom prst="rect">
            <a:avLst/>
          </a:prstGeom>
          <a:solidFill>
            <a:srgbClr val="339966"/>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err="1">
                <a:solidFill>
                  <a:srgbClr val="FFFF00"/>
                </a:solidFill>
              </a:rPr>
              <a:t>Nutriphication</a:t>
            </a:r>
            <a:endParaRPr lang="en-US" sz="1800" dirty="0">
              <a:solidFill>
                <a:srgbClr val="FFFF00"/>
              </a:solidFill>
            </a:endParaRPr>
          </a:p>
        </p:txBody>
      </p:sp>
      <p:sp>
        <p:nvSpPr>
          <p:cNvPr id="2309132" name="Text Box 12"/>
          <p:cNvSpPr txBox="1">
            <a:spLocks noChangeArrowheads="1"/>
          </p:cNvSpPr>
          <p:nvPr/>
        </p:nvSpPr>
        <p:spPr bwMode="auto">
          <a:xfrm rot="-5400000">
            <a:off x="6474731" y="4593481"/>
            <a:ext cx="1329709" cy="298810"/>
          </a:xfrm>
          <a:prstGeom prst="rect">
            <a:avLst/>
          </a:prstGeom>
          <a:solidFill>
            <a:schemeClr val="hlink"/>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a:solidFill>
                  <a:srgbClr val="FFFF00"/>
                </a:solidFill>
              </a:rPr>
              <a:t>Minerals</a:t>
            </a:r>
          </a:p>
        </p:txBody>
      </p:sp>
      <p:sp>
        <p:nvSpPr>
          <p:cNvPr id="2309133" name="Text Box 13"/>
          <p:cNvSpPr txBox="1">
            <a:spLocks noChangeArrowheads="1"/>
          </p:cNvSpPr>
          <p:nvPr/>
        </p:nvSpPr>
        <p:spPr bwMode="auto">
          <a:xfrm rot="-5400000">
            <a:off x="4498932" y="4592687"/>
            <a:ext cx="1328122" cy="298810"/>
          </a:xfrm>
          <a:prstGeom prst="rect">
            <a:avLst/>
          </a:prstGeom>
          <a:solidFill>
            <a:srgbClr val="339966"/>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a:solidFill>
                  <a:srgbClr val="FFFF00"/>
                </a:solidFill>
              </a:rPr>
              <a:t>Land-use</a:t>
            </a:r>
          </a:p>
        </p:txBody>
      </p:sp>
      <p:sp>
        <p:nvSpPr>
          <p:cNvPr id="2309134" name="Text Box 14"/>
          <p:cNvSpPr txBox="1">
            <a:spLocks noChangeArrowheads="1"/>
          </p:cNvSpPr>
          <p:nvPr/>
        </p:nvSpPr>
        <p:spPr bwMode="auto">
          <a:xfrm rot="-5400000">
            <a:off x="694030" y="4609519"/>
            <a:ext cx="1280378" cy="306539"/>
          </a:xfrm>
          <a:prstGeom prst="rect">
            <a:avLst/>
          </a:prstGeom>
          <a:solidFill>
            <a:srgbClr val="FF3300"/>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eaLnBrk="0" hangingPunct="0"/>
            <a:r>
              <a:rPr lang="en-US" sz="1800" dirty="0">
                <a:solidFill>
                  <a:srgbClr val="FFFF00"/>
                </a:solidFill>
              </a:rPr>
              <a:t>Radiation</a:t>
            </a:r>
          </a:p>
        </p:txBody>
      </p:sp>
      <p:sp>
        <p:nvSpPr>
          <p:cNvPr id="2309135" name="Text Box 15"/>
          <p:cNvSpPr txBox="1">
            <a:spLocks noChangeArrowheads="1"/>
          </p:cNvSpPr>
          <p:nvPr/>
        </p:nvSpPr>
        <p:spPr bwMode="auto">
          <a:xfrm>
            <a:off x="1192212" y="6091952"/>
            <a:ext cx="6918457" cy="571059"/>
          </a:xfrm>
          <a:prstGeom prst="rect">
            <a:avLst/>
          </a:prstGeom>
          <a:solidFill>
            <a:schemeClr val="tx2"/>
          </a:solidFill>
          <a:ln>
            <a:noFill/>
          </a:ln>
          <a:effectLst>
            <a:outerShdw blurRad="63500" dist="107763" dir="2700000" algn="ctr" rotWithShape="0">
              <a:srgbClr val="B2B2B2">
                <a:alpha val="74998"/>
              </a:srgbClr>
            </a:outerShdw>
          </a:effectLst>
          <a:extLst>
            <a:ext uri="{91240B29-F687-4F45-9708-019B960494DF}">
              <a14:hiddenLine xmlns:a14="http://schemas.microsoft.com/office/drawing/2010/main" w="9525">
                <a:solidFill>
                  <a:schemeClr val="tx1"/>
                </a:solidFill>
                <a:miter lim="800000"/>
                <a:headEnd/>
                <a:tailEnd/>
              </a14:hiddenLine>
            </a:ext>
          </a:extLst>
        </p:spPr>
        <p:txBody>
          <a:bodyPr wrap="square" lIns="18000" tIns="10800" rIns="18000" bIns="10800">
            <a:spAutoFit/>
          </a:bodyPr>
          <a:lstStyle/>
          <a:p>
            <a:pPr algn="ctr" eaLnBrk="0" hangingPunct="0"/>
            <a:r>
              <a:rPr lang="en-US" sz="1800" dirty="0">
                <a:solidFill>
                  <a:srgbClr val="FFFF00"/>
                </a:solidFill>
              </a:rPr>
              <a:t>Life cycle inventory of environmental flows – CO2 </a:t>
            </a:r>
            <a:r>
              <a:rPr lang="en-US" sz="1800" dirty="0" err="1">
                <a:solidFill>
                  <a:srgbClr val="FFFF00"/>
                </a:solidFill>
              </a:rPr>
              <a:t>NOx</a:t>
            </a:r>
            <a:r>
              <a:rPr lang="en-US" sz="1800" dirty="0">
                <a:solidFill>
                  <a:srgbClr val="FFFF00"/>
                </a:solidFill>
              </a:rPr>
              <a:t> </a:t>
            </a:r>
            <a:r>
              <a:rPr lang="en-US" sz="1800" dirty="0" err="1">
                <a:solidFill>
                  <a:srgbClr val="FFFF00"/>
                </a:solidFill>
              </a:rPr>
              <a:t>Pb</a:t>
            </a:r>
            <a:r>
              <a:rPr lang="en-US" sz="1800" dirty="0">
                <a:solidFill>
                  <a:srgbClr val="FFFF00"/>
                </a:solidFill>
              </a:rPr>
              <a:t>, land </a:t>
            </a:r>
            <a:r>
              <a:rPr lang="en-US" sz="1800" dirty="0" err="1">
                <a:solidFill>
                  <a:srgbClr val="FFFF00"/>
                </a:solidFill>
              </a:rPr>
              <a:t>ect</a:t>
            </a:r>
            <a:endParaRPr lang="en-US" sz="1800" dirty="0">
              <a:solidFill>
                <a:srgbClr val="FFFF00"/>
              </a:solidFill>
            </a:endParaRPr>
          </a:p>
        </p:txBody>
      </p:sp>
      <p:sp>
        <p:nvSpPr>
          <p:cNvPr id="2309136" name="Line 16"/>
          <p:cNvSpPr>
            <a:spLocks noChangeShapeType="1"/>
          </p:cNvSpPr>
          <p:nvPr/>
        </p:nvSpPr>
        <p:spPr bwMode="auto">
          <a:xfrm flipV="1">
            <a:off x="1438275"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37" name="Line 17"/>
          <p:cNvSpPr>
            <a:spLocks noChangeShapeType="1"/>
          </p:cNvSpPr>
          <p:nvPr/>
        </p:nvSpPr>
        <p:spPr bwMode="auto">
          <a:xfrm flipV="1">
            <a:off x="2055813"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38" name="Line 18"/>
          <p:cNvSpPr>
            <a:spLocks noChangeShapeType="1"/>
          </p:cNvSpPr>
          <p:nvPr/>
        </p:nvSpPr>
        <p:spPr bwMode="auto">
          <a:xfrm flipV="1">
            <a:off x="2673350"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39" name="Line 19"/>
          <p:cNvSpPr>
            <a:spLocks noChangeShapeType="1"/>
          </p:cNvSpPr>
          <p:nvPr/>
        </p:nvSpPr>
        <p:spPr bwMode="auto">
          <a:xfrm flipV="1">
            <a:off x="3290888"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40" name="Line 20"/>
          <p:cNvSpPr>
            <a:spLocks noChangeShapeType="1"/>
          </p:cNvSpPr>
          <p:nvPr/>
        </p:nvSpPr>
        <p:spPr bwMode="auto">
          <a:xfrm flipV="1">
            <a:off x="3908425" y="5409328"/>
            <a:ext cx="1588"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41" name="Line 21"/>
          <p:cNvSpPr>
            <a:spLocks noChangeShapeType="1"/>
          </p:cNvSpPr>
          <p:nvPr/>
        </p:nvSpPr>
        <p:spPr bwMode="auto">
          <a:xfrm flipV="1">
            <a:off x="4649788" y="5409328"/>
            <a:ext cx="1587"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42" name="Line 22"/>
          <p:cNvSpPr>
            <a:spLocks noChangeShapeType="1"/>
          </p:cNvSpPr>
          <p:nvPr/>
        </p:nvSpPr>
        <p:spPr bwMode="auto">
          <a:xfrm flipV="1">
            <a:off x="5265738"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43" name="Line 23"/>
          <p:cNvSpPr>
            <a:spLocks noChangeShapeType="1"/>
          </p:cNvSpPr>
          <p:nvPr/>
        </p:nvSpPr>
        <p:spPr bwMode="auto">
          <a:xfrm flipV="1">
            <a:off x="5883275"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wrap="none" lIns="18000" tIns="10800" rIns="18000" bIns="10800" anchor="ctr">
            <a:spAutoFit/>
          </a:bodyPr>
          <a:lstStyle/>
          <a:p>
            <a:endParaRPr lang="en-US"/>
          </a:p>
        </p:txBody>
      </p:sp>
      <p:sp>
        <p:nvSpPr>
          <p:cNvPr id="2309144" name="Line 24"/>
          <p:cNvSpPr>
            <a:spLocks noChangeShapeType="1"/>
          </p:cNvSpPr>
          <p:nvPr/>
        </p:nvSpPr>
        <p:spPr bwMode="auto">
          <a:xfrm flipV="1">
            <a:off x="6500813"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45" name="Line 25"/>
          <p:cNvSpPr>
            <a:spLocks noChangeShapeType="1"/>
          </p:cNvSpPr>
          <p:nvPr/>
        </p:nvSpPr>
        <p:spPr bwMode="auto">
          <a:xfrm flipV="1">
            <a:off x="7242175"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wrap="none" lIns="18000" tIns="10800" rIns="18000" bIns="10800" anchor="ctr">
            <a:spAutoFit/>
          </a:bodyPr>
          <a:lstStyle/>
          <a:p>
            <a:endParaRPr lang="en-US"/>
          </a:p>
        </p:txBody>
      </p:sp>
      <p:sp>
        <p:nvSpPr>
          <p:cNvPr id="2309146" name="Line 26"/>
          <p:cNvSpPr>
            <a:spLocks noChangeShapeType="1"/>
          </p:cNvSpPr>
          <p:nvPr/>
        </p:nvSpPr>
        <p:spPr bwMode="auto">
          <a:xfrm flipV="1">
            <a:off x="7859713" y="5409328"/>
            <a:ext cx="3175" cy="6858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rgbClr val="B2B2B2">
                      <a:alpha val="74998"/>
                    </a:srgbClr>
                  </a:outerShdw>
                </a:effectLst>
              </a14:hiddenEffects>
            </a:ext>
          </a:extLst>
        </p:spPr>
        <p:txBody>
          <a:bodyPr lIns="18000" tIns="10800" rIns="18000" bIns="10800" anchor="ctr">
            <a:spAutoFit/>
          </a:bodyPr>
          <a:lstStyle/>
          <a:p>
            <a:endParaRPr lang="en-US"/>
          </a:p>
        </p:txBody>
      </p:sp>
      <p:sp>
        <p:nvSpPr>
          <p:cNvPr id="2309147" name="Oval 27"/>
          <p:cNvSpPr>
            <a:spLocks noChangeArrowheads="1"/>
          </p:cNvSpPr>
          <p:nvPr/>
        </p:nvSpPr>
        <p:spPr bwMode="auto">
          <a:xfrm>
            <a:off x="1204913" y="2742328"/>
            <a:ext cx="1228725" cy="808037"/>
          </a:xfrm>
          <a:prstGeom prst="ellipse">
            <a:avLst/>
          </a:prstGeom>
          <a:solidFill>
            <a:srgbClr val="FF3300"/>
          </a:solidFill>
          <a:ln w="9525">
            <a:solidFill>
              <a:schemeClr val="tx1"/>
            </a:solidFill>
            <a:round/>
            <a:headEnd/>
            <a:tailEnd/>
          </a:ln>
          <a:effectLst>
            <a:outerShdw blurRad="63500" dist="107763" dir="2700000" algn="ctr" rotWithShape="0">
              <a:schemeClr val="bg2">
                <a:alpha val="74998"/>
              </a:schemeClr>
            </a:outerShdw>
          </a:effectLst>
        </p:spPr>
        <p:txBody>
          <a:bodyPr wrap="none" lIns="18000" tIns="10800" rIns="18000" bIns="10800" anchor="ctr">
            <a:spAutoFit/>
          </a:bodyPr>
          <a:lstStyle/>
          <a:p>
            <a:pPr algn="ctr" eaLnBrk="0" hangingPunct="0"/>
            <a:r>
              <a:rPr lang="en-US" sz="1800">
                <a:solidFill>
                  <a:srgbClr val="FFFF00"/>
                </a:solidFill>
              </a:rPr>
              <a:t>Seawater</a:t>
            </a:r>
          </a:p>
          <a:p>
            <a:pPr algn="ctr" eaLnBrk="0" hangingPunct="0"/>
            <a:r>
              <a:rPr lang="en-US" sz="1800">
                <a:solidFill>
                  <a:srgbClr val="FFFF00"/>
                </a:solidFill>
              </a:rPr>
              <a:t>level</a:t>
            </a:r>
          </a:p>
        </p:txBody>
      </p:sp>
      <p:sp>
        <p:nvSpPr>
          <p:cNvPr id="2309148" name="Oval 28"/>
          <p:cNvSpPr>
            <a:spLocks noChangeArrowheads="1"/>
          </p:cNvSpPr>
          <p:nvPr/>
        </p:nvSpPr>
        <p:spPr bwMode="auto">
          <a:xfrm>
            <a:off x="4692650" y="2742328"/>
            <a:ext cx="933450" cy="808037"/>
          </a:xfrm>
          <a:prstGeom prst="ellipse">
            <a:avLst/>
          </a:prstGeom>
          <a:solidFill>
            <a:srgbClr val="339966"/>
          </a:solidFill>
          <a:ln w="9525">
            <a:solidFill>
              <a:schemeClr val="tx1"/>
            </a:solidFill>
            <a:round/>
            <a:headEnd/>
            <a:tailEnd/>
          </a:ln>
          <a:effectLst>
            <a:outerShdw blurRad="63500" dist="107763" dir="2700000" algn="ctr" rotWithShape="0">
              <a:schemeClr val="bg2">
                <a:alpha val="74998"/>
              </a:schemeClr>
            </a:outerShdw>
          </a:effectLst>
        </p:spPr>
        <p:txBody>
          <a:bodyPr wrap="none" lIns="18000" tIns="10800" rIns="18000" bIns="10800" anchor="ctr">
            <a:spAutoFit/>
          </a:bodyPr>
          <a:lstStyle/>
          <a:p>
            <a:pPr algn="ctr" eaLnBrk="0" hangingPunct="0"/>
            <a:r>
              <a:rPr lang="en-US" sz="1800">
                <a:solidFill>
                  <a:srgbClr val="FFFF00"/>
                </a:solidFill>
              </a:rPr>
              <a:t>Dying </a:t>
            </a:r>
          </a:p>
          <a:p>
            <a:pPr algn="ctr" eaLnBrk="0" hangingPunct="0"/>
            <a:r>
              <a:rPr lang="en-US" sz="1800">
                <a:solidFill>
                  <a:srgbClr val="FFFF00"/>
                </a:solidFill>
              </a:rPr>
              <a:t>forests</a:t>
            </a:r>
          </a:p>
        </p:txBody>
      </p:sp>
      <p:sp>
        <p:nvSpPr>
          <p:cNvPr id="2309149" name="Oval 29"/>
          <p:cNvSpPr>
            <a:spLocks noChangeArrowheads="1"/>
          </p:cNvSpPr>
          <p:nvPr/>
        </p:nvSpPr>
        <p:spPr bwMode="auto">
          <a:xfrm>
            <a:off x="3246438" y="2936003"/>
            <a:ext cx="890587" cy="420687"/>
          </a:xfrm>
          <a:prstGeom prst="ellipse">
            <a:avLst/>
          </a:prstGeom>
          <a:solidFill>
            <a:srgbClr val="FF3300"/>
          </a:solidFill>
          <a:ln w="9525">
            <a:solidFill>
              <a:schemeClr val="tx1"/>
            </a:solidFill>
            <a:round/>
            <a:headEnd/>
            <a:tailEnd/>
          </a:ln>
          <a:effectLst>
            <a:outerShdw blurRad="63500" dist="107763" dir="2700000" algn="ctr" rotWithShape="0">
              <a:schemeClr val="bg2">
                <a:alpha val="74998"/>
              </a:schemeClr>
            </a:outerShdw>
          </a:effectLst>
        </p:spPr>
        <p:txBody>
          <a:bodyPr wrap="none" lIns="18000" tIns="10800" rIns="18000" bIns="10800" anchor="ctr">
            <a:spAutoFit/>
          </a:bodyPr>
          <a:lstStyle/>
          <a:p>
            <a:pPr algn="ctr" eaLnBrk="0" hangingPunct="0"/>
            <a:r>
              <a:rPr lang="en-US" sz="1800">
                <a:solidFill>
                  <a:srgbClr val="FFFF00"/>
                </a:solidFill>
              </a:rPr>
              <a:t>cancer</a:t>
            </a:r>
          </a:p>
        </p:txBody>
      </p:sp>
      <p:sp>
        <p:nvSpPr>
          <p:cNvPr id="2309150" name="Oval 30"/>
          <p:cNvSpPr>
            <a:spLocks noChangeArrowheads="1"/>
          </p:cNvSpPr>
          <p:nvPr/>
        </p:nvSpPr>
        <p:spPr bwMode="auto">
          <a:xfrm>
            <a:off x="5449888" y="2208928"/>
            <a:ext cx="1393825" cy="808037"/>
          </a:xfrm>
          <a:prstGeom prst="ellipse">
            <a:avLst/>
          </a:prstGeom>
          <a:solidFill>
            <a:schemeClr val="accent1"/>
          </a:solidFill>
          <a:ln w="9525">
            <a:solidFill>
              <a:schemeClr val="tx1"/>
            </a:solidFill>
            <a:round/>
            <a:headEnd/>
            <a:tailEnd/>
          </a:ln>
          <a:effectLst>
            <a:outerShdw blurRad="63500" dist="107763" dir="2700000" algn="ctr" rotWithShape="0">
              <a:schemeClr val="bg2">
                <a:alpha val="74998"/>
              </a:schemeClr>
            </a:outerShdw>
          </a:effectLst>
        </p:spPr>
        <p:txBody>
          <a:bodyPr wrap="none" lIns="18000" tIns="10800" rIns="18000" bIns="10800" anchor="ctr">
            <a:spAutoFit/>
          </a:bodyPr>
          <a:lstStyle/>
          <a:p>
            <a:pPr algn="ctr" eaLnBrk="0" hangingPunct="0"/>
            <a:r>
              <a:rPr lang="en-US" sz="1800">
                <a:solidFill>
                  <a:srgbClr val="FFFF00"/>
                </a:solidFill>
              </a:rPr>
              <a:t>Extinction</a:t>
            </a:r>
          </a:p>
          <a:p>
            <a:pPr algn="ctr" eaLnBrk="0" hangingPunct="0"/>
            <a:r>
              <a:rPr lang="en-US" sz="1800">
                <a:solidFill>
                  <a:srgbClr val="FFFF00"/>
                </a:solidFill>
              </a:rPr>
              <a:t>of species</a:t>
            </a:r>
          </a:p>
        </p:txBody>
      </p:sp>
      <p:sp>
        <p:nvSpPr>
          <p:cNvPr id="2309151" name="Oval 31"/>
          <p:cNvSpPr>
            <a:spLocks noChangeArrowheads="1"/>
          </p:cNvSpPr>
          <p:nvPr/>
        </p:nvSpPr>
        <p:spPr bwMode="auto">
          <a:xfrm>
            <a:off x="1924050" y="2208928"/>
            <a:ext cx="1552575" cy="808037"/>
          </a:xfrm>
          <a:prstGeom prst="ellipse">
            <a:avLst/>
          </a:prstGeom>
          <a:solidFill>
            <a:srgbClr val="FF3300"/>
          </a:solidFill>
          <a:ln w="9525">
            <a:solidFill>
              <a:schemeClr val="tx1"/>
            </a:solidFill>
            <a:round/>
            <a:headEnd/>
            <a:tailEnd/>
          </a:ln>
          <a:effectLst>
            <a:outerShdw blurRad="63500" dist="107763" dir="2700000" algn="ctr" rotWithShape="0">
              <a:schemeClr val="bg2">
                <a:alpha val="74998"/>
              </a:schemeClr>
            </a:outerShdw>
          </a:effectLst>
        </p:spPr>
        <p:txBody>
          <a:bodyPr wrap="none" lIns="18000" tIns="10800" rIns="18000" bIns="10800" anchor="ctr">
            <a:spAutoFit/>
          </a:bodyPr>
          <a:lstStyle/>
          <a:p>
            <a:pPr algn="ctr" eaLnBrk="0" hangingPunct="0"/>
            <a:r>
              <a:rPr lang="en-US" sz="1800">
                <a:solidFill>
                  <a:srgbClr val="FFFF00"/>
                </a:solidFill>
              </a:rPr>
              <a:t>Respiratory</a:t>
            </a:r>
          </a:p>
          <a:p>
            <a:pPr algn="ctr" eaLnBrk="0" hangingPunct="0"/>
            <a:r>
              <a:rPr lang="en-US" sz="1800">
                <a:solidFill>
                  <a:srgbClr val="FFFF00"/>
                </a:solidFill>
              </a:rPr>
              <a:t>diseases</a:t>
            </a:r>
          </a:p>
        </p:txBody>
      </p:sp>
      <p:sp>
        <p:nvSpPr>
          <p:cNvPr id="2309152" name="Oval 32"/>
          <p:cNvSpPr>
            <a:spLocks noChangeArrowheads="1"/>
          </p:cNvSpPr>
          <p:nvPr/>
        </p:nvSpPr>
        <p:spPr bwMode="auto">
          <a:xfrm>
            <a:off x="7116763" y="2320053"/>
            <a:ext cx="1257300" cy="1196975"/>
          </a:xfrm>
          <a:prstGeom prst="ellipse">
            <a:avLst/>
          </a:prstGeom>
          <a:solidFill>
            <a:schemeClr val="hlink"/>
          </a:solidFill>
          <a:ln w="9525">
            <a:solidFill>
              <a:schemeClr val="tx1"/>
            </a:solidFill>
            <a:round/>
            <a:headEnd/>
            <a:tailEnd/>
          </a:ln>
          <a:effectLst>
            <a:outerShdw blurRad="63500" dist="107763" dir="2700000" algn="ctr" rotWithShape="0">
              <a:schemeClr val="bg2">
                <a:alpha val="74998"/>
              </a:schemeClr>
            </a:outerShdw>
          </a:effectLst>
        </p:spPr>
        <p:txBody>
          <a:bodyPr wrap="none" lIns="18000" tIns="10800" rIns="18000" bIns="10800" anchor="ctr">
            <a:spAutoFit/>
          </a:bodyPr>
          <a:lstStyle/>
          <a:p>
            <a:pPr algn="ctr" eaLnBrk="0" hangingPunct="0"/>
            <a:r>
              <a:rPr lang="en-US" sz="1800">
                <a:solidFill>
                  <a:srgbClr val="FFFF00"/>
                </a:solidFill>
              </a:rPr>
              <a:t>Reduced </a:t>
            </a:r>
          </a:p>
          <a:p>
            <a:pPr algn="ctr" eaLnBrk="0" hangingPunct="0"/>
            <a:r>
              <a:rPr lang="en-US" sz="1800">
                <a:solidFill>
                  <a:srgbClr val="FFFF00"/>
                </a:solidFill>
              </a:rPr>
              <a:t>resource </a:t>
            </a:r>
          </a:p>
          <a:p>
            <a:pPr algn="ctr" eaLnBrk="0" hangingPunct="0"/>
            <a:r>
              <a:rPr lang="en-US" sz="1800">
                <a:solidFill>
                  <a:srgbClr val="FFFF00"/>
                </a:solidFill>
              </a:rPr>
              <a:t>base</a:t>
            </a:r>
          </a:p>
        </p:txBody>
      </p:sp>
      <p:sp>
        <p:nvSpPr>
          <p:cNvPr id="2309153" name="Line 33"/>
          <p:cNvSpPr>
            <a:spLocks noChangeShapeType="1"/>
          </p:cNvSpPr>
          <p:nvPr/>
        </p:nvSpPr>
        <p:spPr bwMode="auto">
          <a:xfrm flipV="1">
            <a:off x="7242175" y="3504328"/>
            <a:ext cx="247650"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sp>
        <p:nvSpPr>
          <p:cNvPr id="2309154" name="Line 34"/>
          <p:cNvSpPr>
            <a:spLocks noChangeShapeType="1"/>
          </p:cNvSpPr>
          <p:nvPr/>
        </p:nvSpPr>
        <p:spPr bwMode="auto">
          <a:xfrm flipH="1" flipV="1">
            <a:off x="7735888" y="3504328"/>
            <a:ext cx="123825"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sp>
        <p:nvSpPr>
          <p:cNvPr id="2309155" name="Line 35"/>
          <p:cNvSpPr>
            <a:spLocks noChangeShapeType="1"/>
          </p:cNvSpPr>
          <p:nvPr/>
        </p:nvSpPr>
        <p:spPr bwMode="auto">
          <a:xfrm flipH="1" flipV="1">
            <a:off x="6378575" y="2970928"/>
            <a:ext cx="246063"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sp>
        <p:nvSpPr>
          <p:cNvPr id="2309156" name="Line 36"/>
          <p:cNvSpPr>
            <a:spLocks noChangeShapeType="1"/>
          </p:cNvSpPr>
          <p:nvPr/>
        </p:nvSpPr>
        <p:spPr bwMode="auto">
          <a:xfrm flipV="1">
            <a:off x="5883275" y="3047128"/>
            <a:ext cx="371475" cy="990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18000" tIns="10800" rIns="18000" bIns="10800" anchor="ctr">
            <a:spAutoFit/>
          </a:bodyPr>
          <a:lstStyle/>
          <a:p>
            <a:endParaRPr lang="en-US"/>
          </a:p>
        </p:txBody>
      </p:sp>
      <p:sp>
        <p:nvSpPr>
          <p:cNvPr id="2309157" name="Line 37"/>
          <p:cNvSpPr>
            <a:spLocks noChangeShapeType="1"/>
          </p:cNvSpPr>
          <p:nvPr/>
        </p:nvSpPr>
        <p:spPr bwMode="auto">
          <a:xfrm flipV="1">
            <a:off x="4649788" y="3493215"/>
            <a:ext cx="304800" cy="62071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18000" tIns="10800" rIns="18000" bIns="10800" anchor="ctr">
            <a:spAutoFit/>
          </a:bodyPr>
          <a:lstStyle/>
          <a:p>
            <a:endParaRPr lang="en-US"/>
          </a:p>
        </p:txBody>
      </p:sp>
      <p:sp>
        <p:nvSpPr>
          <p:cNvPr id="2309158" name="Line 38"/>
          <p:cNvSpPr>
            <a:spLocks noChangeShapeType="1"/>
          </p:cNvSpPr>
          <p:nvPr/>
        </p:nvSpPr>
        <p:spPr bwMode="auto">
          <a:xfrm flipV="1">
            <a:off x="5265738" y="3047128"/>
            <a:ext cx="741362"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sp>
        <p:nvSpPr>
          <p:cNvPr id="2309159" name="Line 39"/>
          <p:cNvSpPr>
            <a:spLocks noChangeShapeType="1"/>
          </p:cNvSpPr>
          <p:nvPr/>
        </p:nvSpPr>
        <p:spPr bwMode="auto">
          <a:xfrm flipH="1" flipV="1">
            <a:off x="2360613" y="3312240"/>
            <a:ext cx="930275" cy="1258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18000" tIns="10800" rIns="18000" bIns="10800" anchor="ctr">
            <a:spAutoFit/>
          </a:bodyPr>
          <a:lstStyle/>
          <a:p>
            <a:endParaRPr lang="en-US"/>
          </a:p>
        </p:txBody>
      </p:sp>
      <p:sp>
        <p:nvSpPr>
          <p:cNvPr id="2309160" name="Line 40"/>
          <p:cNvSpPr>
            <a:spLocks noChangeShapeType="1"/>
          </p:cNvSpPr>
          <p:nvPr/>
        </p:nvSpPr>
        <p:spPr bwMode="auto">
          <a:xfrm flipV="1">
            <a:off x="2673350" y="3351928"/>
            <a:ext cx="741363"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sp>
        <p:nvSpPr>
          <p:cNvPr id="2309161" name="Line 41"/>
          <p:cNvSpPr>
            <a:spLocks noChangeShapeType="1"/>
          </p:cNvSpPr>
          <p:nvPr/>
        </p:nvSpPr>
        <p:spPr bwMode="auto">
          <a:xfrm flipV="1">
            <a:off x="1438275" y="3247153"/>
            <a:ext cx="1836738" cy="1171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lIns="18000" tIns="10800" rIns="18000" bIns="10800" anchor="ctr">
            <a:spAutoFit/>
          </a:bodyPr>
          <a:lstStyle/>
          <a:p>
            <a:endParaRPr lang="en-US"/>
          </a:p>
        </p:txBody>
      </p:sp>
      <p:sp>
        <p:nvSpPr>
          <p:cNvPr id="2309162" name="Line 42"/>
          <p:cNvSpPr>
            <a:spLocks noChangeShapeType="1"/>
          </p:cNvSpPr>
          <p:nvPr/>
        </p:nvSpPr>
        <p:spPr bwMode="auto">
          <a:xfrm flipH="1" flipV="1">
            <a:off x="3784600" y="3351928"/>
            <a:ext cx="123825" cy="914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sp>
        <p:nvSpPr>
          <p:cNvPr id="2309163" name="Line 43"/>
          <p:cNvSpPr>
            <a:spLocks noChangeShapeType="1"/>
          </p:cNvSpPr>
          <p:nvPr/>
        </p:nvSpPr>
        <p:spPr bwMode="auto">
          <a:xfrm flipV="1">
            <a:off x="2055813" y="2970928"/>
            <a:ext cx="865187" cy="1828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107763" dir="2700000" algn="ctr" rotWithShape="0">
                    <a:schemeClr val="bg2">
                      <a:alpha val="74998"/>
                    </a:schemeClr>
                  </a:outerShdw>
                </a:effectLst>
              </a14:hiddenEffects>
            </a:ext>
          </a:extLst>
        </p:spPr>
        <p:txBody>
          <a:bodyPr wrap="none" lIns="18000" tIns="10800" rIns="18000" bIns="10800" anchor="ctr">
            <a:spAutoFit/>
          </a:bodyPr>
          <a:lstStyle/>
          <a:p>
            <a:endParaRPr lang="en-US"/>
          </a:p>
        </p:txBody>
      </p:sp>
      <p:grpSp>
        <p:nvGrpSpPr>
          <p:cNvPr id="2309164" name="Group 44"/>
          <p:cNvGrpSpPr>
            <a:grpSpLocks/>
          </p:cNvGrpSpPr>
          <p:nvPr/>
        </p:nvGrpSpPr>
        <p:grpSpPr bwMode="auto">
          <a:xfrm>
            <a:off x="925513" y="1175465"/>
            <a:ext cx="7634287" cy="901700"/>
            <a:chOff x="583" y="550"/>
            <a:chExt cx="4809" cy="568"/>
          </a:xfrm>
        </p:grpSpPr>
        <p:sp>
          <p:nvSpPr>
            <p:cNvPr id="2309165" name="AutoShape 45"/>
            <p:cNvSpPr>
              <a:spLocks noChangeArrowheads="1"/>
            </p:cNvSpPr>
            <p:nvPr/>
          </p:nvSpPr>
          <p:spPr bwMode="auto">
            <a:xfrm>
              <a:off x="583" y="550"/>
              <a:ext cx="1901" cy="568"/>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AU" sz="1800">
                  <a:latin typeface="Arial" charset="0"/>
                </a:rPr>
                <a:t>Human Health</a:t>
              </a:r>
              <a:endParaRPr lang="en-US" sz="1800">
                <a:latin typeface="Arial" charset="0"/>
              </a:endParaRPr>
            </a:p>
          </p:txBody>
        </p:sp>
        <p:sp>
          <p:nvSpPr>
            <p:cNvPr id="2309166" name="AutoShape 46"/>
            <p:cNvSpPr>
              <a:spLocks noChangeArrowheads="1"/>
            </p:cNvSpPr>
            <p:nvPr/>
          </p:nvSpPr>
          <p:spPr bwMode="auto">
            <a:xfrm>
              <a:off x="2759" y="568"/>
              <a:ext cx="1408" cy="503"/>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AU" sz="1800">
                  <a:latin typeface="Arial" charset="0"/>
                </a:rPr>
                <a:t>Ecosystem Health</a:t>
              </a:r>
              <a:endParaRPr lang="en-US" sz="1800">
                <a:latin typeface="Arial" charset="0"/>
              </a:endParaRPr>
            </a:p>
          </p:txBody>
        </p:sp>
        <p:sp>
          <p:nvSpPr>
            <p:cNvPr id="2309167" name="AutoShape 47"/>
            <p:cNvSpPr>
              <a:spLocks noChangeArrowheads="1"/>
            </p:cNvSpPr>
            <p:nvPr/>
          </p:nvSpPr>
          <p:spPr bwMode="auto">
            <a:xfrm>
              <a:off x="4495" y="576"/>
              <a:ext cx="897" cy="462"/>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AU" sz="1800">
                  <a:latin typeface="Arial" charset="0"/>
                </a:rPr>
                <a:t>Social </a:t>
              </a:r>
            </a:p>
            <a:p>
              <a:pPr algn="ctr"/>
              <a:r>
                <a:rPr lang="en-AU" sz="1800">
                  <a:latin typeface="Arial" charset="0"/>
                </a:rPr>
                <a:t>Equity</a:t>
              </a:r>
              <a:endParaRPr lang="en-US" sz="1800">
                <a:latin typeface="Arial" charset="0"/>
              </a:endParaRPr>
            </a:p>
          </p:txBody>
        </p:sp>
      </p:grpSp>
    </p:spTree>
    <p:extLst>
      <p:ext uri="{BB962C8B-B14F-4D97-AF65-F5344CB8AC3E}">
        <p14:creationId xmlns:p14="http://schemas.microsoft.com/office/powerpoint/2010/main" val="70207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091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091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09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09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091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091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0915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091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09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091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091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091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091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091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091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091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091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091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091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0915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091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0915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0915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0915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30915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0916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0916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30916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0916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091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091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091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0913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30913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0914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0914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30914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30914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30914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0914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309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9124" grpId="0" animBg="1"/>
      <p:bldP spid="2309125" grpId="0" animBg="1"/>
      <p:bldP spid="2309126" grpId="0" animBg="1"/>
      <p:bldP spid="2309127" grpId="0" animBg="1"/>
      <p:bldP spid="2309128" grpId="0" animBg="1"/>
      <p:bldP spid="2309129" grpId="0" animBg="1"/>
      <p:bldP spid="2309130" grpId="0" animBg="1"/>
      <p:bldP spid="2309131" grpId="0" animBg="1"/>
      <p:bldP spid="2309132" grpId="0" animBg="1"/>
      <p:bldP spid="2309133" grpId="0" animBg="1"/>
      <p:bldP spid="2309134" grpId="0" animBg="1"/>
      <p:bldP spid="2309135" grpId="0" animBg="1"/>
      <p:bldP spid="2309136" grpId="0" animBg="1"/>
      <p:bldP spid="2309137" grpId="0" animBg="1"/>
      <p:bldP spid="2309138" grpId="0" animBg="1"/>
      <p:bldP spid="2309139" grpId="0" animBg="1"/>
      <p:bldP spid="2309140" grpId="0" animBg="1"/>
      <p:bldP spid="2309141" grpId="0" animBg="1"/>
      <p:bldP spid="2309142" grpId="0" animBg="1"/>
      <p:bldP spid="2309143" grpId="0" animBg="1"/>
      <p:bldP spid="2309144" grpId="0" animBg="1"/>
      <p:bldP spid="2309145" grpId="0" animBg="1"/>
      <p:bldP spid="2309146" grpId="0" animBg="1"/>
      <p:bldP spid="2309147" grpId="0" animBg="1"/>
      <p:bldP spid="2309148" grpId="0" animBg="1"/>
      <p:bldP spid="2309149" grpId="0" animBg="1"/>
      <p:bldP spid="2309150" grpId="0" animBg="1"/>
      <p:bldP spid="2309151" grpId="0" animBg="1"/>
      <p:bldP spid="2309152" grpId="0" animBg="1"/>
      <p:bldP spid="2309153" grpId="0" animBg="1"/>
      <p:bldP spid="2309154" grpId="0" animBg="1"/>
      <p:bldP spid="2309155" grpId="0" animBg="1"/>
      <p:bldP spid="2309156" grpId="0" animBg="1"/>
      <p:bldP spid="2309157" grpId="0" animBg="1"/>
      <p:bldP spid="2309158" grpId="0" animBg="1"/>
      <p:bldP spid="2309159" grpId="0" animBg="1"/>
      <p:bldP spid="2309160" grpId="0" animBg="1"/>
      <p:bldP spid="2309161" grpId="0" animBg="1"/>
      <p:bldP spid="2309162" grpId="0" animBg="1"/>
      <p:bldP spid="230916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5-10-18 at 11.25.2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103" y="0"/>
            <a:ext cx="11702727" cy="6947135"/>
          </a:xfrm>
          <a:prstGeom prst="rect">
            <a:avLst/>
          </a:prstGeom>
        </p:spPr>
      </p:pic>
      <p:sp>
        <p:nvSpPr>
          <p:cNvPr id="4" name="Date Placeholder 3"/>
          <p:cNvSpPr>
            <a:spLocks noGrp="1"/>
          </p:cNvSpPr>
          <p:nvPr>
            <p:ph type="dt" sz="quarter" idx="4294967295"/>
          </p:nvPr>
        </p:nvSpPr>
        <p:spPr>
          <a:xfrm>
            <a:off x="0" y="6356350"/>
            <a:ext cx="2133600" cy="365125"/>
          </a:xfrm>
          <a:prstGeom prst="rect">
            <a:avLst/>
          </a:prstGeom>
        </p:spPr>
        <p:txBody>
          <a:bodyPr/>
          <a:lstStyle/>
          <a:p>
            <a:pPr>
              <a:defRPr/>
            </a:pPr>
            <a:r>
              <a:rPr lang="en-US" smtClean="0"/>
              <a:t>              </a:t>
            </a:r>
            <a:endParaRPr lang="en-US" altLang="en-US"/>
          </a:p>
        </p:txBody>
      </p:sp>
      <p:sp>
        <p:nvSpPr>
          <p:cNvPr id="3" name="Oval 2"/>
          <p:cNvSpPr/>
          <p:nvPr/>
        </p:nvSpPr>
        <p:spPr>
          <a:xfrm>
            <a:off x="3278909" y="3318189"/>
            <a:ext cx="1444079" cy="1444079"/>
          </a:xfrm>
          <a:prstGeom prst="ellipse">
            <a:avLst/>
          </a:prstGeom>
          <a:gradFill flip="none" rotWithShape="1">
            <a:gsLst>
              <a:gs pos="0">
                <a:schemeClr val="accent1">
                  <a:shade val="51000"/>
                  <a:satMod val="130000"/>
                  <a:alpha val="32000"/>
                </a:schemeClr>
              </a:gs>
              <a:gs pos="80000">
                <a:schemeClr val="accent1">
                  <a:shade val="93000"/>
                  <a:satMod val="130000"/>
                  <a:alpha val="32000"/>
                </a:schemeClr>
              </a:gs>
              <a:gs pos="100000">
                <a:schemeClr val="accent1">
                  <a:shade val="94000"/>
                  <a:satMod val="135000"/>
                  <a:alpha val="32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00134" y="-407568"/>
            <a:ext cx="8561021" cy="8805991"/>
          </a:xfrm>
          <a:prstGeom prst="ellipse">
            <a:avLst/>
          </a:prstGeom>
          <a:gradFill flip="none" rotWithShape="1">
            <a:gsLst>
              <a:gs pos="0">
                <a:schemeClr val="accent1">
                  <a:shade val="51000"/>
                  <a:satMod val="130000"/>
                  <a:alpha val="13000"/>
                </a:schemeClr>
              </a:gs>
              <a:gs pos="80000">
                <a:schemeClr val="accent1">
                  <a:shade val="93000"/>
                  <a:satMod val="130000"/>
                  <a:alpha val="13000"/>
                </a:schemeClr>
              </a:gs>
              <a:gs pos="100000">
                <a:schemeClr val="accent1">
                  <a:shade val="94000"/>
                  <a:satMod val="135000"/>
                  <a:alpha val="13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87745" y="203200"/>
            <a:ext cx="9056255" cy="1139825"/>
          </a:xfrm>
        </p:spPr>
        <p:txBody>
          <a:bodyPr>
            <a:normAutofit fontScale="90000"/>
          </a:bodyPr>
          <a:lstStyle/>
          <a:p>
            <a:r>
              <a:rPr lang="en-US" dirty="0" smtClean="0"/>
              <a:t>Material Ingredients</a:t>
            </a:r>
            <a:br>
              <a:rPr lang="en-US" dirty="0" smtClean="0"/>
            </a:br>
            <a:r>
              <a:rPr lang="en-US" dirty="0" smtClean="0"/>
              <a:t>(Locally Sourced still matters)</a:t>
            </a:r>
          </a:p>
        </p:txBody>
      </p:sp>
      <p:sp>
        <p:nvSpPr>
          <p:cNvPr id="10" name="Multiply 9"/>
          <p:cNvSpPr/>
          <p:nvPr/>
        </p:nvSpPr>
        <p:spPr>
          <a:xfrm>
            <a:off x="3579270" y="3585179"/>
            <a:ext cx="822960" cy="822960"/>
          </a:xfrm>
          <a:prstGeom prst="mathMultiply">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extBox 11"/>
          <p:cNvSpPr txBox="1"/>
          <p:nvPr/>
        </p:nvSpPr>
        <p:spPr>
          <a:xfrm>
            <a:off x="1389034" y="5903893"/>
            <a:ext cx="5791200" cy="954107"/>
          </a:xfrm>
          <a:prstGeom prst="rect">
            <a:avLst/>
          </a:prstGeom>
          <a:noFill/>
        </p:spPr>
        <p:txBody>
          <a:bodyPr wrap="square" rtlCol="0">
            <a:spAutoFit/>
          </a:bodyPr>
          <a:lstStyle/>
          <a:p>
            <a:r>
              <a:rPr lang="en-US" sz="2800" b="1" dirty="0" smtClean="0">
                <a:solidFill>
                  <a:schemeClr val="bg1"/>
                </a:solidFill>
                <a:latin typeface="Arial Black" pitchFamily="34" charset="0"/>
              </a:rPr>
              <a:t>Structure and enclosure not more than 30% of the value</a:t>
            </a:r>
            <a:endParaRPr lang="en-US" sz="2800" b="1" dirty="0">
              <a:solidFill>
                <a:schemeClr val="bg1"/>
              </a:solidFill>
              <a:latin typeface="Arial Black" pitchFamily="34" charset="0"/>
            </a:endParaRPr>
          </a:p>
        </p:txBody>
      </p:sp>
      <p:sp>
        <p:nvSpPr>
          <p:cNvPr id="11" name="Content Placeholder 15"/>
          <p:cNvSpPr txBox="1">
            <a:spLocks/>
          </p:cNvSpPr>
          <p:nvPr/>
        </p:nvSpPr>
        <p:spPr bwMode="auto">
          <a:xfrm>
            <a:off x="4804230" y="4151388"/>
            <a:ext cx="2801636" cy="992585"/>
          </a:xfrm>
          <a:prstGeom prst="rect">
            <a:avLst/>
          </a:prstGeom>
          <a:solidFill>
            <a:schemeClr val="accent3">
              <a:alpha val="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1" fontAlgn="base" hangingPunct="1">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1" fontAlgn="base" hangingPunct="1">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1" fontAlgn="base" hangingPunct="1">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eaLnBrk="1" fontAlgn="base" hangingPunct="1">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327025" lvl="1" indent="0">
              <a:buFont typeface="Wingdings" pitchFamily="2" charset="2"/>
              <a:buNone/>
            </a:pPr>
            <a:r>
              <a:rPr lang="en-US" dirty="0">
                <a:solidFill>
                  <a:schemeClr val="bg1"/>
                </a:solidFill>
                <a:latin typeface="Arial Black"/>
                <a:cs typeface="Arial Black"/>
              </a:rPr>
              <a:t>1</a:t>
            </a:r>
            <a:r>
              <a:rPr lang="en-US" dirty="0" smtClean="0">
                <a:solidFill>
                  <a:schemeClr val="bg1"/>
                </a:solidFill>
                <a:latin typeface="Arial Black"/>
                <a:cs typeface="Arial Black"/>
              </a:rPr>
              <a:t>00 Miles</a:t>
            </a:r>
          </a:p>
          <a:p>
            <a:pPr marL="327025" lvl="1" indent="0">
              <a:buFont typeface="Wingdings" pitchFamily="2" charset="2"/>
              <a:buNone/>
            </a:pPr>
            <a:r>
              <a:rPr lang="en-US" dirty="0" smtClean="0">
                <a:solidFill>
                  <a:schemeClr val="bg1"/>
                </a:solidFill>
                <a:latin typeface="Arial Black"/>
                <a:cs typeface="Arial Black"/>
              </a:rPr>
              <a:t>(200% Cost)</a:t>
            </a:r>
            <a:endParaRPr lang="en-US" dirty="0">
              <a:solidFill>
                <a:schemeClr val="bg1"/>
              </a:solidFill>
              <a:latin typeface="Arial Black"/>
              <a:cs typeface="Arial Black"/>
            </a:endParaRPr>
          </a:p>
        </p:txBody>
      </p:sp>
    </p:spTree>
    <p:extLst>
      <p:ext uri="{BB962C8B-B14F-4D97-AF65-F5344CB8AC3E}">
        <p14:creationId xmlns:p14="http://schemas.microsoft.com/office/powerpoint/2010/main" val="13387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Exemplary Performance (Innovation)</a:t>
            </a:r>
            <a:endParaRPr lang="en-US" sz="4000" dirty="0"/>
          </a:p>
        </p:txBody>
      </p:sp>
      <p:sp>
        <p:nvSpPr>
          <p:cNvPr id="3" name="Content Placeholder 2"/>
          <p:cNvSpPr>
            <a:spLocks noGrp="1"/>
          </p:cNvSpPr>
          <p:nvPr>
            <p:ph idx="1"/>
          </p:nvPr>
        </p:nvSpPr>
        <p:spPr>
          <a:xfrm>
            <a:off x="457200" y="1543050"/>
            <a:ext cx="8229600" cy="5004054"/>
          </a:xfrm>
        </p:spPr>
        <p:txBody>
          <a:bodyPr>
            <a:normAutofit fontScale="55000" lnSpcReduction="20000"/>
          </a:bodyPr>
          <a:lstStyle/>
          <a:p>
            <a:pPr>
              <a:lnSpc>
                <a:spcPct val="120000"/>
              </a:lnSpc>
              <a:spcBef>
                <a:spcPts val="600"/>
              </a:spcBef>
            </a:pPr>
            <a:r>
              <a:rPr lang="en-US" sz="3400" dirty="0" smtClean="0"/>
              <a:t>Environmental Product Declaration </a:t>
            </a:r>
          </a:p>
          <a:p>
            <a:pPr lvl="1">
              <a:lnSpc>
                <a:spcPct val="120000"/>
              </a:lnSpc>
              <a:spcBef>
                <a:spcPts val="600"/>
              </a:spcBef>
            </a:pPr>
            <a:r>
              <a:rPr lang="en-US" sz="2900" dirty="0" smtClean="0"/>
              <a:t>Option 1. Source at least 40 qualifying products from 5 manufacturers.</a:t>
            </a:r>
          </a:p>
          <a:p>
            <a:pPr lvl="1">
              <a:lnSpc>
                <a:spcPct val="120000"/>
              </a:lnSpc>
              <a:spcBef>
                <a:spcPts val="600"/>
              </a:spcBef>
            </a:pPr>
            <a:r>
              <a:rPr lang="en-US" sz="2900" dirty="0" smtClean="0"/>
              <a:t>Option 2. Purchase 75%, by cost, of permanently installed building products that meet required attributes.</a:t>
            </a:r>
          </a:p>
          <a:p>
            <a:pPr>
              <a:lnSpc>
                <a:spcPct val="120000"/>
              </a:lnSpc>
              <a:spcBef>
                <a:spcPts val="600"/>
              </a:spcBef>
              <a:buNone/>
            </a:pPr>
            <a:endParaRPr lang="en-US" sz="3400" dirty="0" smtClean="0"/>
          </a:p>
          <a:p>
            <a:pPr>
              <a:lnSpc>
                <a:spcPct val="120000"/>
              </a:lnSpc>
              <a:spcBef>
                <a:spcPts val="600"/>
              </a:spcBef>
            </a:pPr>
            <a:r>
              <a:rPr lang="en-US" sz="3400" dirty="0" smtClean="0"/>
              <a:t>Sourcing of Raw Materials</a:t>
            </a:r>
          </a:p>
          <a:p>
            <a:pPr lvl="1">
              <a:lnSpc>
                <a:spcPct val="120000"/>
              </a:lnSpc>
              <a:spcBef>
                <a:spcPts val="600"/>
              </a:spcBef>
            </a:pPr>
            <a:r>
              <a:rPr lang="en-US" sz="2900" dirty="0" smtClean="0"/>
              <a:t>Option 1. Source at least 40 qualifying products from 5 manufacturers.</a:t>
            </a:r>
          </a:p>
          <a:p>
            <a:pPr lvl="1">
              <a:lnSpc>
                <a:spcPct val="120000"/>
              </a:lnSpc>
              <a:spcBef>
                <a:spcPts val="600"/>
              </a:spcBef>
            </a:pPr>
            <a:r>
              <a:rPr lang="en-US" sz="2900" dirty="0" smtClean="0"/>
              <a:t>Option 2. Purchase 50%, by cost, of the total value of permanently installed building products that meet responsible extraction criteria.</a:t>
            </a:r>
          </a:p>
          <a:p>
            <a:pPr lvl="1">
              <a:lnSpc>
                <a:spcPct val="120000"/>
              </a:lnSpc>
              <a:spcBef>
                <a:spcPts val="600"/>
              </a:spcBef>
              <a:buNone/>
            </a:pPr>
            <a:r>
              <a:rPr lang="en-US" sz="2900" dirty="0" smtClean="0"/>
              <a:t> </a:t>
            </a:r>
          </a:p>
          <a:p>
            <a:pPr>
              <a:lnSpc>
                <a:spcPct val="120000"/>
              </a:lnSpc>
              <a:spcBef>
                <a:spcPts val="600"/>
              </a:spcBef>
            </a:pPr>
            <a:r>
              <a:rPr lang="en-US" sz="3400" dirty="0" smtClean="0"/>
              <a:t>Material Ingredients</a:t>
            </a:r>
          </a:p>
          <a:p>
            <a:pPr lvl="1">
              <a:lnSpc>
                <a:spcPct val="120000"/>
              </a:lnSpc>
              <a:spcBef>
                <a:spcPts val="600"/>
              </a:spcBef>
            </a:pPr>
            <a:r>
              <a:rPr lang="en-US" sz="2900" dirty="0" smtClean="0"/>
              <a:t>Option 1. Source at least 40 qualifying products from 5 manufacturers</a:t>
            </a:r>
          </a:p>
          <a:p>
            <a:pPr lvl="1">
              <a:lnSpc>
                <a:spcPct val="120000"/>
              </a:lnSpc>
              <a:spcBef>
                <a:spcPts val="600"/>
              </a:spcBef>
            </a:pPr>
            <a:r>
              <a:rPr lang="en-US" sz="2900" dirty="0" smtClean="0"/>
              <a:t>Option 2. Source at </a:t>
            </a:r>
            <a:r>
              <a:rPr lang="en-US" sz="2900" smtClean="0"/>
              <a:t>least 50%, by </a:t>
            </a:r>
            <a:r>
              <a:rPr lang="en-US" sz="2900" dirty="0" smtClean="0"/>
              <a:t>cost, of permanently installed building products that meet the credit criteria.</a:t>
            </a:r>
          </a:p>
          <a:p>
            <a:endParaRPr lang="en-US" dirty="0"/>
          </a:p>
        </p:txBody>
      </p:sp>
    </p:spTree>
    <p:extLst>
      <p:ext uri="{BB962C8B-B14F-4D97-AF65-F5344CB8AC3E}">
        <p14:creationId xmlns:p14="http://schemas.microsoft.com/office/powerpoint/2010/main" val="206643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2857500"/>
            <a:ext cx="8229600" cy="1143000"/>
          </a:xfrm>
        </p:spPr>
        <p:txBody>
          <a:bodyPr/>
          <a:lstStyle/>
          <a:p>
            <a:pPr algn="ctr"/>
            <a:r>
              <a:rPr lang="en-US" dirty="0" smtClean="0"/>
              <a:t>What Does This Mean To You? </a:t>
            </a:r>
            <a:endParaRPr lang="en-US" dirty="0"/>
          </a:p>
        </p:txBody>
      </p:sp>
    </p:spTree>
    <p:extLst>
      <p:ext uri="{BB962C8B-B14F-4D97-AF65-F5344CB8AC3E}">
        <p14:creationId xmlns:p14="http://schemas.microsoft.com/office/powerpoint/2010/main" val="20249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gstockphoto_Cement_Factory_609366.jpg"/>
          <p:cNvPicPr>
            <a:picLocks noChangeAspect="1"/>
          </p:cNvPicPr>
          <p:nvPr/>
        </p:nvPicPr>
        <p:blipFill>
          <a:blip r:embed="rId2" cstate="print"/>
          <a:srcRect r="6841"/>
          <a:stretch>
            <a:fillRect/>
          </a:stretch>
        </p:blipFill>
        <p:spPr>
          <a:xfrm>
            <a:off x="0" y="0"/>
            <a:ext cx="4572000" cy="6858000"/>
          </a:xfrm>
          <a:prstGeom prst="rect">
            <a:avLst/>
          </a:prstGeom>
        </p:spPr>
      </p:pic>
      <p:sp>
        <p:nvSpPr>
          <p:cNvPr id="3" name="TextBox 2"/>
          <p:cNvSpPr txBox="1"/>
          <p:nvPr/>
        </p:nvSpPr>
        <p:spPr>
          <a:xfrm>
            <a:off x="4650747" y="1449933"/>
            <a:ext cx="4404120" cy="3108544"/>
          </a:xfrm>
          <a:prstGeom prst="rect">
            <a:avLst/>
          </a:prstGeom>
          <a:noFill/>
        </p:spPr>
        <p:txBody>
          <a:bodyPr wrap="none" rtlCol="0">
            <a:spAutoFit/>
          </a:bodyPr>
          <a:lstStyle/>
          <a:p>
            <a:r>
              <a:rPr lang="en-US" sz="2800" b="1" dirty="0" smtClean="0"/>
              <a:t>U.S. CONCRETE </a:t>
            </a:r>
          </a:p>
          <a:p>
            <a:r>
              <a:rPr lang="en-US" sz="2800" b="1" dirty="0" smtClean="0"/>
              <a:t>INDUSTRY</a:t>
            </a:r>
          </a:p>
          <a:p>
            <a:endParaRPr lang="en-US" sz="2800" b="1" dirty="0"/>
          </a:p>
          <a:p>
            <a:r>
              <a:rPr lang="en-US" sz="2800" b="1" dirty="0" smtClean="0"/>
              <a:t>5000 Plants</a:t>
            </a:r>
          </a:p>
          <a:p>
            <a:r>
              <a:rPr lang="en-US" sz="2800" b="1" dirty="0" smtClean="0"/>
              <a:t>1000 Products/Plant</a:t>
            </a:r>
          </a:p>
          <a:p>
            <a:endParaRPr lang="en-US" sz="2800" b="1" dirty="0" smtClean="0"/>
          </a:p>
          <a:p>
            <a:r>
              <a:rPr lang="en-US" sz="2800" b="1" dirty="0" smtClean="0"/>
              <a:t>5,000,000 EPDs?</a:t>
            </a:r>
            <a:endParaRPr lang="en-US" sz="2800" b="1" dirty="0"/>
          </a:p>
        </p:txBody>
      </p:sp>
    </p:spTree>
    <p:extLst>
      <p:ext uri="{BB962C8B-B14F-4D97-AF65-F5344CB8AC3E}">
        <p14:creationId xmlns:p14="http://schemas.microsoft.com/office/powerpoint/2010/main" val="196729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udge.jpg"/>
          <p:cNvPicPr>
            <a:picLocks noChangeAspect="1"/>
          </p:cNvPicPr>
          <p:nvPr/>
        </p:nvPicPr>
        <p:blipFill>
          <a:blip r:embed="rId2" cstate="print"/>
          <a:srcRect l="12886"/>
          <a:stretch>
            <a:fillRect/>
          </a:stretch>
        </p:blipFill>
        <p:spPr>
          <a:xfrm>
            <a:off x="0" y="-81211"/>
            <a:ext cx="9144000" cy="7020421"/>
          </a:xfrm>
          <a:prstGeom prst="rect">
            <a:avLst/>
          </a:prstGeom>
        </p:spPr>
      </p:pic>
      <p:sp>
        <p:nvSpPr>
          <p:cNvPr id="3" name="TextBox 2"/>
          <p:cNvSpPr txBox="1"/>
          <p:nvPr/>
        </p:nvSpPr>
        <p:spPr>
          <a:xfrm>
            <a:off x="476249" y="571500"/>
            <a:ext cx="4292111" cy="5078313"/>
          </a:xfrm>
          <a:prstGeom prst="rect">
            <a:avLst/>
          </a:prstGeom>
          <a:solidFill>
            <a:schemeClr val="tx1">
              <a:alpha val="48000"/>
            </a:schemeClr>
          </a:solidFill>
        </p:spPr>
        <p:txBody>
          <a:bodyPr wrap="square" rtlCol="0">
            <a:spAutoFit/>
          </a:bodyPr>
          <a:lstStyle/>
          <a:p>
            <a:r>
              <a:rPr lang="en-US" sz="3600" b="1" dirty="0" smtClean="0">
                <a:solidFill>
                  <a:schemeClr val="bg1"/>
                </a:solidFill>
              </a:rPr>
              <a:t>CHALLENGE</a:t>
            </a:r>
            <a:endParaRPr lang="en-US" sz="3600" b="1" dirty="0">
              <a:solidFill>
                <a:schemeClr val="bg1"/>
              </a:solidFill>
            </a:endParaRPr>
          </a:p>
          <a:p>
            <a:endParaRPr lang="en-US" sz="3600" b="1" dirty="0" smtClean="0">
              <a:solidFill>
                <a:schemeClr val="bg1"/>
              </a:solidFill>
            </a:endParaRPr>
          </a:p>
          <a:p>
            <a:r>
              <a:rPr lang="en-US" sz="3600" b="1" dirty="0" smtClean="0">
                <a:solidFill>
                  <a:schemeClr val="bg1"/>
                </a:solidFill>
              </a:rPr>
              <a:t>Will EPDs result in lower environmental impacts…</a:t>
            </a:r>
            <a:endParaRPr lang="en-US" sz="3600" b="1" dirty="0">
              <a:solidFill>
                <a:schemeClr val="bg1"/>
              </a:solidFill>
            </a:endParaRPr>
          </a:p>
          <a:p>
            <a:r>
              <a:rPr lang="en-US" sz="3600" b="1" dirty="0" smtClean="0">
                <a:solidFill>
                  <a:schemeClr val="bg1"/>
                </a:solidFill>
              </a:rPr>
              <a:t>…or just increase product costs?</a:t>
            </a:r>
            <a:endParaRPr lang="en-US" sz="3600" b="1" dirty="0">
              <a:solidFill>
                <a:schemeClr val="bg1"/>
              </a:solidFill>
            </a:endParaRPr>
          </a:p>
        </p:txBody>
      </p:sp>
    </p:spTree>
    <p:extLst>
      <p:ext uri="{BB962C8B-B14F-4D97-AF65-F5344CB8AC3E}">
        <p14:creationId xmlns:p14="http://schemas.microsoft.com/office/powerpoint/2010/main" val="190109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20528266_Medium.jpg"/>
          <p:cNvPicPr>
            <a:picLocks noChangeAspect="1"/>
          </p:cNvPicPr>
          <p:nvPr/>
        </p:nvPicPr>
        <p:blipFill>
          <a:blip r:embed="rId2" cstate="print">
            <a:lum bright="-10000"/>
          </a:blip>
          <a:stretch>
            <a:fillRect/>
          </a:stretch>
        </p:blipFill>
        <p:spPr>
          <a:xfrm>
            <a:off x="0" y="0"/>
            <a:ext cx="9144000" cy="6858000"/>
          </a:xfrm>
          <a:prstGeom prst="rect">
            <a:avLst/>
          </a:prstGeom>
        </p:spPr>
      </p:pic>
      <p:sp>
        <p:nvSpPr>
          <p:cNvPr id="3" name="TextBox 2"/>
          <p:cNvSpPr txBox="1"/>
          <p:nvPr/>
        </p:nvSpPr>
        <p:spPr>
          <a:xfrm>
            <a:off x="2811023" y="764274"/>
            <a:ext cx="3518912" cy="646331"/>
          </a:xfrm>
          <a:prstGeom prst="rect">
            <a:avLst/>
          </a:prstGeom>
          <a:noFill/>
        </p:spPr>
        <p:txBody>
          <a:bodyPr wrap="none" rtlCol="0">
            <a:spAutoFit/>
          </a:bodyPr>
          <a:lstStyle/>
          <a:p>
            <a:r>
              <a:rPr lang="en-US" sz="3600" b="1" dirty="0" smtClean="0"/>
              <a:t>OPPORTUNITY</a:t>
            </a:r>
            <a:endParaRPr lang="en-US" sz="3600" b="1" dirty="0"/>
          </a:p>
        </p:txBody>
      </p:sp>
      <p:sp>
        <p:nvSpPr>
          <p:cNvPr id="4" name="TextBox 3"/>
          <p:cNvSpPr txBox="1"/>
          <p:nvPr/>
        </p:nvSpPr>
        <p:spPr>
          <a:xfrm>
            <a:off x="1782565" y="1581022"/>
            <a:ext cx="2785257" cy="2677656"/>
          </a:xfrm>
          <a:prstGeom prst="rect">
            <a:avLst/>
          </a:prstGeom>
          <a:noFill/>
        </p:spPr>
        <p:txBody>
          <a:bodyPr wrap="square" rtlCol="0">
            <a:spAutoFit/>
          </a:bodyPr>
          <a:lstStyle/>
          <a:p>
            <a:r>
              <a:rPr lang="en-US" sz="2400" b="1" dirty="0" smtClean="0"/>
              <a:t>Prescriptive </a:t>
            </a:r>
          </a:p>
          <a:p>
            <a:r>
              <a:rPr lang="en-US" sz="2400" b="1" dirty="0" smtClean="0"/>
              <a:t>Specification</a:t>
            </a:r>
          </a:p>
          <a:p>
            <a:endParaRPr lang="en-US" sz="2400" b="1" dirty="0"/>
          </a:p>
          <a:p>
            <a:r>
              <a:rPr lang="en-US" sz="2400" b="1" dirty="0" smtClean="0"/>
              <a:t>Concrete shall have minimum fly ash content of 50%</a:t>
            </a:r>
            <a:endParaRPr lang="en-US" sz="2400" b="1" dirty="0"/>
          </a:p>
        </p:txBody>
      </p:sp>
      <p:sp>
        <p:nvSpPr>
          <p:cNvPr id="5" name="TextBox 4"/>
          <p:cNvSpPr txBox="1"/>
          <p:nvPr/>
        </p:nvSpPr>
        <p:spPr>
          <a:xfrm>
            <a:off x="5117910" y="1558120"/>
            <a:ext cx="2647666" cy="3046988"/>
          </a:xfrm>
          <a:prstGeom prst="rect">
            <a:avLst/>
          </a:prstGeom>
          <a:noFill/>
        </p:spPr>
        <p:txBody>
          <a:bodyPr wrap="square" rtlCol="0">
            <a:spAutoFit/>
          </a:bodyPr>
          <a:lstStyle/>
          <a:p>
            <a:r>
              <a:rPr lang="en-US" sz="2400" b="1" dirty="0" smtClean="0"/>
              <a:t>Performance </a:t>
            </a:r>
          </a:p>
          <a:p>
            <a:r>
              <a:rPr lang="en-US" sz="2400" b="1" dirty="0" smtClean="0"/>
              <a:t>Specification</a:t>
            </a:r>
          </a:p>
          <a:p>
            <a:endParaRPr lang="en-US" sz="2400" b="1" dirty="0"/>
          </a:p>
          <a:p>
            <a:r>
              <a:rPr lang="en-US" sz="2400" b="1" dirty="0" smtClean="0"/>
              <a:t>Concrete shall have maximum Global Warming Potential of </a:t>
            </a:r>
            <a:br>
              <a:rPr lang="en-US" sz="2400" b="1" dirty="0" smtClean="0"/>
            </a:br>
            <a:r>
              <a:rPr lang="en-US" sz="2400" b="1" dirty="0" smtClean="0"/>
              <a:t>350 kg CO2e/m</a:t>
            </a:r>
            <a:r>
              <a:rPr lang="en-US" sz="2400" b="1" baseline="30000" dirty="0" smtClean="0"/>
              <a:t>3</a:t>
            </a:r>
            <a:endParaRPr lang="en-US" sz="2400" b="1" baseline="30000" dirty="0"/>
          </a:p>
        </p:txBody>
      </p:sp>
      <p:sp>
        <p:nvSpPr>
          <p:cNvPr id="6" name="&quot;No&quot; Symbol 5"/>
          <p:cNvSpPr/>
          <p:nvPr/>
        </p:nvSpPr>
        <p:spPr>
          <a:xfrm>
            <a:off x="2122226" y="2381544"/>
            <a:ext cx="2108580" cy="2108568"/>
          </a:xfrm>
          <a:prstGeom prst="noSmoking">
            <a:avLst>
              <a:gd name="adj" fmla="val 167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ight Arrow 6"/>
          <p:cNvSpPr/>
          <p:nvPr/>
        </p:nvSpPr>
        <p:spPr>
          <a:xfrm>
            <a:off x="4261104" y="1924335"/>
            <a:ext cx="843159" cy="17878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00262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58701698"/>
              </p:ext>
            </p:extLst>
          </p:nvPr>
        </p:nvGraphicFramePr>
        <p:xfrm>
          <a:off x="744439" y="481647"/>
          <a:ext cx="7904182" cy="5714088"/>
        </p:xfrm>
        <a:graphic>
          <a:graphicData uri="http://schemas.openxmlformats.org/drawingml/2006/chart">
            <c:chart xmlns:c="http://schemas.openxmlformats.org/drawingml/2006/chart" xmlns:r="http://schemas.openxmlformats.org/officeDocument/2006/relationships" r:id="rId3"/>
          </a:graphicData>
        </a:graphic>
      </p:graphicFrame>
      <p:sp>
        <p:nvSpPr>
          <p:cNvPr id="23555" name="Rectangle 3"/>
          <p:cNvSpPr>
            <a:spLocks noChangeArrowheads="1"/>
          </p:cNvSpPr>
          <p:nvPr/>
        </p:nvSpPr>
        <p:spPr bwMode="auto">
          <a:xfrm>
            <a:off x="2482850" y="6488113"/>
            <a:ext cx="417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a:t>Source: McGraw-Hill Green Outlook 2013</a:t>
            </a:r>
          </a:p>
        </p:txBody>
      </p:sp>
    </p:spTree>
    <p:extLst>
      <p:ext uri="{BB962C8B-B14F-4D97-AF65-F5344CB8AC3E}">
        <p14:creationId xmlns:p14="http://schemas.microsoft.com/office/powerpoint/2010/main" val="418992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187065"/>
            <a:ext cx="8229600" cy="1143000"/>
          </a:xfrm>
        </p:spPr>
        <p:txBody>
          <a:bodyPr/>
          <a:lstStyle/>
          <a:p>
            <a:pPr eaLnBrk="1" hangingPunct="1"/>
            <a:r>
              <a:rPr lang="en-US" dirty="0">
                <a:latin typeface="Calibri" charset="0"/>
              </a:rPr>
              <a:t>Customers Demanding Transparency</a:t>
            </a:r>
          </a:p>
        </p:txBody>
      </p:sp>
      <p:pic>
        <p:nvPicPr>
          <p:cNvPr id="25602" name="Picture 2" descr="YB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305050"/>
            <a:ext cx="21971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CannonDesign-log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2743200"/>
            <a:ext cx="2427287"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smithgroup.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6488" y="5259388"/>
            <a:ext cx="4435475"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GGLO.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5663" y="1409700"/>
            <a:ext cx="2887662"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209 HDR Logo 300.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00770" y="4601217"/>
            <a:ext cx="20923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7" descr="The-Miller-Hull-Partnership.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08538" y="1244600"/>
            <a:ext cx="1979612"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descr="LakeFlato.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687638" y="4019550"/>
            <a:ext cx="324167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9" descr="boora.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28613" y="3152775"/>
            <a:ext cx="14351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alifornia_state_flag.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2280" y="1340768"/>
            <a:ext cx="1710884" cy="1140589"/>
          </a:xfrm>
          <a:prstGeom prst="rect">
            <a:avLst/>
          </a:prstGeom>
        </p:spPr>
      </p:pic>
      <p:pic>
        <p:nvPicPr>
          <p:cNvPr id="12" name="Picture 3"/>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695233" y="6191228"/>
            <a:ext cx="2370254" cy="46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Afbeelding 2"/>
          <p:cNvPicPr>
            <a:picLocks noChangeAspect="1"/>
          </p:cNvPicPr>
          <p:nvPr/>
        </p:nvPicPr>
        <p:blipFill>
          <a:blip r:embed="rId13"/>
          <a:stretch>
            <a:fillRect/>
          </a:stretch>
        </p:blipFill>
        <p:spPr>
          <a:xfrm>
            <a:off x="251520" y="4149080"/>
            <a:ext cx="1317989" cy="1278450"/>
          </a:xfrm>
          <a:prstGeom prst="rect">
            <a:avLst/>
          </a:prstGeom>
        </p:spPr>
      </p:pic>
      <p:pic>
        <p:nvPicPr>
          <p:cNvPr id="14" name="Picture 5" descr="fsc-logo"/>
          <p:cNvPicPr>
            <a:picLocks noChangeAspect="1" noChangeArrowheads="1"/>
          </p:cNvPicPr>
          <p:nvPr/>
        </p:nvPicPr>
        <p:blipFill>
          <a:blip r:embed="rId14" cstate="print"/>
          <a:srcRect/>
          <a:stretch>
            <a:fillRect/>
          </a:stretch>
        </p:blipFill>
        <p:spPr bwMode="auto">
          <a:xfrm>
            <a:off x="5004048" y="2492896"/>
            <a:ext cx="1255726" cy="1671749"/>
          </a:xfrm>
          <a:prstGeom prst="rect">
            <a:avLst/>
          </a:prstGeom>
          <a:noFill/>
          <a:ln w="9525">
            <a:noFill/>
            <a:miter lim="800000"/>
            <a:headEnd/>
            <a:tailEnd/>
          </a:ln>
        </p:spPr>
      </p:pic>
    </p:spTree>
    <p:extLst>
      <p:ext uri="{BB962C8B-B14F-4D97-AF65-F5344CB8AC3E}">
        <p14:creationId xmlns:p14="http://schemas.microsoft.com/office/powerpoint/2010/main" val="8421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Textplatzhalter 12"/>
          <p:cNvSpPr>
            <a:spLocks noGrp="1"/>
          </p:cNvSpPr>
          <p:nvPr>
            <p:ph type="body" sz="quarter" idx="10"/>
          </p:nvPr>
        </p:nvSpPr>
        <p:spPr>
          <a:xfrm>
            <a:off x="0" y="2247900"/>
            <a:ext cx="9144000" cy="1468438"/>
          </a:xfrm>
        </p:spPr>
        <p:txBody>
          <a:bodyPr/>
          <a:lstStyle/>
          <a:p>
            <a:pPr eaLnBrk="1" hangingPunct="1"/>
            <a:r>
              <a:rPr lang="tr-TR">
                <a:latin typeface="Calibri" charset="0"/>
                <a:ea typeface="ＭＳ Ｐゴシック" charset="0"/>
                <a:cs typeface="ＭＳ Ｐゴシック" charset="0"/>
              </a:rPr>
              <a:t>THANK YOU</a:t>
            </a:r>
            <a:endParaRPr>
              <a:latin typeface="Calibri" charset="0"/>
              <a:ea typeface="ＭＳ Ｐゴシック" charset="0"/>
              <a:cs typeface="ＭＳ Ｐゴシック" charset="0"/>
            </a:endParaRPr>
          </a:p>
        </p:txBody>
      </p:sp>
      <p:sp>
        <p:nvSpPr>
          <p:cNvPr id="9218" name="Textplatzhalter 14"/>
          <p:cNvSpPr>
            <a:spLocks noGrp="1"/>
          </p:cNvSpPr>
          <p:nvPr>
            <p:ph type="body" sz="quarter" idx="12"/>
          </p:nvPr>
        </p:nvSpPr>
        <p:spPr>
          <a:xfrm>
            <a:off x="0" y="3861048"/>
            <a:ext cx="9144000" cy="460375"/>
          </a:xfrm>
        </p:spPr>
        <p:txBody>
          <a:bodyPr/>
          <a:lstStyle/>
          <a:p>
            <a:r>
              <a:rPr lang="en-US" dirty="0" err="1">
                <a:solidFill>
                  <a:srgbClr val="006600"/>
                </a:solidFill>
              </a:rPr>
              <a:t>www.nrmca.org</a:t>
            </a:r>
            <a:r>
              <a:rPr lang="en-US" dirty="0">
                <a:solidFill>
                  <a:srgbClr val="006600"/>
                </a:solidFill>
              </a:rPr>
              <a:t>/sustainability</a:t>
            </a:r>
          </a:p>
        </p:txBody>
      </p:sp>
      <p:pic>
        <p:nvPicPr>
          <p:cNvPr id="4" name="Picture 2" descr="NRMCA-logo-for-cour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5373688"/>
            <a:ext cx="12112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49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smtClean="0"/>
              <a:t>LEED v4 Points by Credit Category</a:t>
            </a:r>
          </a:p>
        </p:txBody>
      </p:sp>
      <p:sp>
        <p:nvSpPr>
          <p:cNvPr id="4" name="Date Placeholder 3"/>
          <p:cNvSpPr>
            <a:spLocks noGrp="1"/>
          </p:cNvSpPr>
          <p:nvPr>
            <p:ph type="dt" sz="quarter" idx="4294967295"/>
          </p:nvPr>
        </p:nvSpPr>
        <p:spPr>
          <a:xfrm>
            <a:off x="0" y="6243638"/>
            <a:ext cx="2133600" cy="457200"/>
          </a:xfrm>
          <a:prstGeom prst="rect">
            <a:avLst/>
          </a:prstGeom>
        </p:spPr>
        <p:txBody>
          <a:bodyPr/>
          <a:lstStyle/>
          <a:p>
            <a:pPr>
              <a:defRPr/>
            </a:pPr>
            <a:r>
              <a:rPr lang="en-US" smtClean="0"/>
              <a:t>              </a:t>
            </a:r>
            <a:endParaRPr lang="en-US" altLang="en-US"/>
          </a:p>
        </p:txBody>
      </p:sp>
      <p:graphicFrame>
        <p:nvGraphicFramePr>
          <p:cNvPr id="6" name="Table 5"/>
          <p:cNvGraphicFramePr>
            <a:graphicFrameLocks noGrp="1"/>
          </p:cNvGraphicFramePr>
          <p:nvPr>
            <p:extLst>
              <p:ext uri="{D42A27DB-BD31-4B8C-83A1-F6EECF244321}">
                <p14:modId xmlns:p14="http://schemas.microsoft.com/office/powerpoint/2010/main" val="4288369192"/>
              </p:ext>
            </p:extLst>
          </p:nvPr>
        </p:nvGraphicFramePr>
        <p:xfrm>
          <a:off x="340242" y="1673071"/>
          <a:ext cx="8463516" cy="4861560"/>
        </p:xfrm>
        <a:graphic>
          <a:graphicData uri="http://schemas.openxmlformats.org/drawingml/2006/table">
            <a:tbl>
              <a:tblPr>
                <a:tableStyleId>{5940675A-B579-460E-94D1-54222C63F5DA}</a:tableStyleId>
              </a:tblPr>
              <a:tblGrid>
                <a:gridCol w="4465673"/>
                <a:gridCol w="2041451"/>
                <a:gridCol w="1956392"/>
              </a:tblGrid>
              <a:tr h="631883">
                <a:tc>
                  <a:txBody>
                    <a:bodyPr/>
                    <a:lstStyle/>
                    <a:p>
                      <a:pPr marL="0" marR="0" algn="ctr">
                        <a:lnSpc>
                          <a:spcPct val="115000"/>
                        </a:lnSpc>
                        <a:spcBef>
                          <a:spcPts val="0"/>
                        </a:spcBef>
                        <a:spcAft>
                          <a:spcPts val="0"/>
                        </a:spcAft>
                      </a:pPr>
                      <a:r>
                        <a:rPr lang="en-US" sz="2000" b="1" u="none" dirty="0">
                          <a:solidFill>
                            <a:schemeClr val="tx1"/>
                          </a:solidFill>
                          <a:latin typeface="+mn-lt"/>
                        </a:rPr>
                        <a:t>Credit Category</a:t>
                      </a:r>
                      <a:endParaRPr lang="en-US" sz="2000" b="1" u="none"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0"/>
                        </a:spcAft>
                      </a:pPr>
                      <a:r>
                        <a:rPr lang="en-US" sz="2000" b="1" u="none" dirty="0" smtClean="0">
                          <a:solidFill>
                            <a:schemeClr val="tx1"/>
                          </a:solidFill>
                          <a:latin typeface="+mn-lt"/>
                        </a:rPr>
                        <a:t>LEED v4 </a:t>
                      </a:r>
                      <a:br>
                        <a:rPr lang="en-US" sz="2000" b="1" u="none" dirty="0" smtClean="0">
                          <a:solidFill>
                            <a:schemeClr val="tx1"/>
                          </a:solidFill>
                          <a:latin typeface="+mn-lt"/>
                        </a:rPr>
                      </a:br>
                      <a:r>
                        <a:rPr lang="en-US" sz="2000" b="1" u="none" dirty="0" smtClean="0">
                          <a:solidFill>
                            <a:schemeClr val="tx1"/>
                          </a:solidFill>
                          <a:latin typeface="+mn-lt"/>
                        </a:rPr>
                        <a:t>Points</a:t>
                      </a:r>
                      <a:endParaRPr lang="en-US" sz="2000" b="1" u="none"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marL="0" marR="0" algn="ctr">
                        <a:lnSpc>
                          <a:spcPct val="115000"/>
                        </a:lnSpc>
                        <a:spcBef>
                          <a:spcPts val="0"/>
                        </a:spcBef>
                        <a:spcAft>
                          <a:spcPts val="0"/>
                        </a:spcAft>
                      </a:pPr>
                      <a:r>
                        <a:rPr lang="en-US" sz="2000" b="1" u="none" dirty="0" smtClean="0">
                          <a:solidFill>
                            <a:schemeClr val="tx1"/>
                          </a:solidFill>
                          <a:latin typeface="+mn-lt"/>
                          <a:ea typeface="Calibri"/>
                          <a:cs typeface="Times New Roman"/>
                        </a:rPr>
                        <a:t>LEED 2009 Points</a:t>
                      </a:r>
                      <a:endParaRPr lang="en-US" sz="2000" b="1" u="none"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6013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tx1"/>
                          </a:solidFill>
                          <a:latin typeface="+mn-lt"/>
                          <a:ea typeface="Calibri"/>
                          <a:cs typeface="Times New Roman"/>
                        </a:rPr>
                        <a:t>IP – </a:t>
                      </a:r>
                      <a:r>
                        <a:rPr lang="en-US" sz="1800" b="0" dirty="0" smtClean="0">
                          <a:solidFill>
                            <a:schemeClr val="tx1"/>
                          </a:solidFill>
                          <a:latin typeface="+mn-lt"/>
                          <a:ea typeface="Calibri"/>
                          <a:cs typeface="Times New Roman"/>
                        </a:rPr>
                        <a:t>Integrative Process</a:t>
                      </a:r>
                      <a:endParaRPr lang="en-US" sz="1800" b="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1</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0</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dirty="0" smtClean="0">
                          <a:solidFill>
                            <a:schemeClr val="tx1"/>
                          </a:solidFill>
                          <a:latin typeface="+mn-lt"/>
                          <a:ea typeface="Calibri"/>
                          <a:cs typeface="Times New Roman"/>
                        </a:rPr>
                        <a:t>LT</a:t>
                      </a:r>
                      <a:r>
                        <a:rPr lang="en-US" sz="1800" b="1" baseline="0" dirty="0" smtClean="0">
                          <a:solidFill>
                            <a:schemeClr val="tx1"/>
                          </a:solidFill>
                          <a:latin typeface="+mn-lt"/>
                          <a:ea typeface="Calibri"/>
                          <a:cs typeface="Times New Roman"/>
                        </a:rPr>
                        <a:t> - </a:t>
                      </a:r>
                      <a:r>
                        <a:rPr lang="en-US" sz="1800" dirty="0" smtClean="0">
                          <a:solidFill>
                            <a:schemeClr val="tx1"/>
                          </a:solidFill>
                          <a:latin typeface="+mn-lt"/>
                          <a:ea typeface="Calibri"/>
                          <a:cs typeface="Times New Roman"/>
                        </a:rPr>
                        <a:t>Location &amp; Transportation</a:t>
                      </a:r>
                      <a:endParaRPr lang="en-US" sz="1800" b="1"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16</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0</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SS - </a:t>
                      </a:r>
                      <a:r>
                        <a:rPr lang="en-US" sz="1800" dirty="0" smtClean="0">
                          <a:solidFill>
                            <a:schemeClr val="tx1"/>
                          </a:solidFill>
                          <a:latin typeface="+mn-lt"/>
                        </a:rPr>
                        <a:t>Sustainable Sites</a:t>
                      </a:r>
                      <a:endParaRPr lang="en-US" sz="1800" b="1"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rPr>
                        <a:t>10</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26</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WE</a:t>
                      </a:r>
                      <a:r>
                        <a:rPr lang="en-US" sz="1800" dirty="0" smtClean="0">
                          <a:solidFill>
                            <a:schemeClr val="tx1"/>
                          </a:solidFill>
                          <a:latin typeface="+mn-lt"/>
                        </a:rPr>
                        <a:t> - Water </a:t>
                      </a:r>
                      <a:r>
                        <a:rPr lang="en-US" sz="1800" dirty="0">
                          <a:solidFill>
                            <a:schemeClr val="tx1"/>
                          </a:solidFill>
                          <a:latin typeface="+mn-lt"/>
                        </a:rPr>
                        <a:t>Efficiency</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rPr>
                        <a:t>11</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10</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EA</a:t>
                      </a:r>
                      <a:r>
                        <a:rPr lang="en-US" sz="1800" dirty="0" smtClean="0">
                          <a:solidFill>
                            <a:schemeClr val="tx1"/>
                          </a:solidFill>
                          <a:latin typeface="+mn-lt"/>
                        </a:rPr>
                        <a:t> - Energy </a:t>
                      </a:r>
                      <a:r>
                        <a:rPr lang="en-US" sz="1800" dirty="0">
                          <a:solidFill>
                            <a:schemeClr val="tx1"/>
                          </a:solidFill>
                          <a:latin typeface="+mn-lt"/>
                        </a:rPr>
                        <a:t>&amp; Atmosphere</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rPr>
                        <a:t>33</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35</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MR</a:t>
                      </a:r>
                      <a:r>
                        <a:rPr lang="en-US" sz="1800" dirty="0" smtClean="0">
                          <a:solidFill>
                            <a:schemeClr val="tx1"/>
                          </a:solidFill>
                          <a:latin typeface="+mn-lt"/>
                        </a:rPr>
                        <a:t> - Materials </a:t>
                      </a:r>
                      <a:r>
                        <a:rPr lang="en-US" sz="1800" dirty="0">
                          <a:solidFill>
                            <a:schemeClr val="tx1"/>
                          </a:solidFill>
                          <a:latin typeface="+mn-lt"/>
                        </a:rPr>
                        <a:t>&amp; Resources</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rPr>
                        <a:t>13</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14</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EQ</a:t>
                      </a:r>
                      <a:r>
                        <a:rPr lang="en-US" sz="1800" dirty="0" smtClean="0">
                          <a:solidFill>
                            <a:schemeClr val="tx1"/>
                          </a:solidFill>
                          <a:latin typeface="+mn-lt"/>
                        </a:rPr>
                        <a:t> - Indoor </a:t>
                      </a:r>
                      <a:r>
                        <a:rPr lang="en-US" sz="1800" dirty="0">
                          <a:solidFill>
                            <a:schemeClr val="tx1"/>
                          </a:solidFill>
                          <a:latin typeface="+mn-lt"/>
                        </a:rPr>
                        <a:t>Environmental Quality</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solidFill>
                            <a:schemeClr val="tx1"/>
                          </a:solidFill>
                          <a:latin typeface="+mn-lt"/>
                        </a:rPr>
                        <a:t>16</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15</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ID</a:t>
                      </a:r>
                      <a:r>
                        <a:rPr lang="en-US" sz="1800" dirty="0" smtClean="0">
                          <a:solidFill>
                            <a:schemeClr val="tx1"/>
                          </a:solidFill>
                          <a:latin typeface="+mn-lt"/>
                        </a:rPr>
                        <a:t> - Innovation</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latin typeface="+mn-lt"/>
                        </a:rPr>
                        <a:t>6</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6</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smtClean="0">
                          <a:solidFill>
                            <a:schemeClr val="tx1"/>
                          </a:solidFill>
                          <a:latin typeface="+mn-lt"/>
                        </a:rPr>
                        <a:t>RP</a:t>
                      </a:r>
                      <a:r>
                        <a:rPr lang="en-US" sz="1800" dirty="0" smtClean="0">
                          <a:solidFill>
                            <a:schemeClr val="tx1"/>
                          </a:solidFill>
                          <a:latin typeface="+mn-lt"/>
                        </a:rPr>
                        <a:t> - Regional Priority</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chemeClr val="tx1"/>
                          </a:solidFill>
                          <a:latin typeface="+mn-lt"/>
                        </a:rPr>
                        <a:t>4</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dirty="0" smtClean="0">
                          <a:solidFill>
                            <a:schemeClr val="tx1"/>
                          </a:solidFill>
                          <a:latin typeface="+mn-lt"/>
                          <a:ea typeface="Calibri"/>
                          <a:cs typeface="Times New Roman"/>
                        </a:rPr>
                        <a:t>4</a:t>
                      </a:r>
                      <a:endParaRPr lang="en-US" sz="1800"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0136">
                <a:tc>
                  <a:txBody>
                    <a:bodyPr/>
                    <a:lstStyle/>
                    <a:p>
                      <a:pPr marL="0" marR="0">
                        <a:lnSpc>
                          <a:spcPct val="115000"/>
                        </a:lnSpc>
                        <a:spcBef>
                          <a:spcPts val="0"/>
                        </a:spcBef>
                        <a:spcAft>
                          <a:spcPts val="0"/>
                        </a:spcAft>
                      </a:pPr>
                      <a:r>
                        <a:rPr lang="en-US" sz="1800" b="1" dirty="0">
                          <a:solidFill>
                            <a:schemeClr val="tx1"/>
                          </a:solidFill>
                          <a:latin typeface="+mn-lt"/>
                        </a:rPr>
                        <a:t>TOTAL</a:t>
                      </a:r>
                      <a:endParaRPr lang="en-US" sz="1800" b="1"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chemeClr val="tx1"/>
                          </a:solidFill>
                          <a:latin typeface="+mn-lt"/>
                        </a:rPr>
                        <a:t>110 </a:t>
                      </a:r>
                      <a:endParaRPr lang="en-US" sz="1800" b="1"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800" b="1" dirty="0" smtClean="0">
                          <a:solidFill>
                            <a:schemeClr val="tx1"/>
                          </a:solidFill>
                          <a:latin typeface="+mn-lt"/>
                          <a:ea typeface="Calibri"/>
                          <a:cs typeface="Times New Roman"/>
                        </a:rPr>
                        <a:t>110</a:t>
                      </a:r>
                      <a:endParaRPr lang="en-US" sz="1800" b="1" dirty="0">
                        <a:solidFill>
                          <a:schemeClr val="tx1"/>
                        </a:solidFill>
                        <a:latin typeface="+mn-lt"/>
                        <a:ea typeface="Calibri"/>
                        <a:cs typeface="Times New Roman"/>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3217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703166" y="1549313"/>
            <a:ext cx="3413140" cy="3398517"/>
          </a:xfrm>
        </p:spPr>
        <p:txBody>
          <a:bodyPr/>
          <a:lstStyle/>
          <a:p>
            <a:r>
              <a:rPr lang="en-US" cap="none" dirty="0" smtClean="0"/>
              <a:t>LEED v4 </a:t>
            </a:r>
            <a:br>
              <a:rPr lang="en-US" cap="none" dirty="0" smtClean="0"/>
            </a:br>
            <a:r>
              <a:rPr lang="en-US" cap="none" dirty="0" smtClean="0"/>
              <a:t>Materials &amp; Resources  Credits</a:t>
            </a:r>
            <a:endParaRPr lang="en-US" cap="none" dirty="0"/>
          </a:p>
        </p:txBody>
      </p:sp>
      <p:pic>
        <p:nvPicPr>
          <p:cNvPr id="5" name="Picture 4" descr="businessman-and-transparency-sheet-blank-300x199.jpg"/>
          <p:cNvPicPr>
            <a:picLocks noChangeAspect="1"/>
          </p:cNvPicPr>
          <p:nvPr/>
        </p:nvPicPr>
        <p:blipFill>
          <a:blip r:embed="rId3" cstate="print"/>
          <a:stretch>
            <a:fillRect/>
          </a:stretch>
        </p:blipFill>
        <p:spPr>
          <a:xfrm>
            <a:off x="4571997" y="3825240"/>
            <a:ext cx="4572000" cy="3032760"/>
          </a:xfrm>
          <a:prstGeom prst="rect">
            <a:avLst/>
          </a:prstGeom>
          <a:effectLst>
            <a:reflection blurRad="6350" stA="52000" endA="300" endPos="35000" dir="5400000" sy="-100000" algn="bl" rotWithShape="0"/>
          </a:effectLst>
        </p:spPr>
      </p:pic>
      <p:pic>
        <p:nvPicPr>
          <p:cNvPr id="7" name="Picture 6" descr="feature_v4_mr.png"/>
          <p:cNvPicPr>
            <a:picLocks noChangeAspect="1"/>
          </p:cNvPicPr>
          <p:nvPr/>
        </p:nvPicPr>
        <p:blipFill>
          <a:blip r:embed="rId4" cstate="print"/>
          <a:stretch>
            <a:fillRect/>
          </a:stretch>
        </p:blipFill>
        <p:spPr>
          <a:xfrm>
            <a:off x="4571997" y="0"/>
            <a:ext cx="4571999" cy="2101755"/>
          </a:xfrm>
          <a:prstGeom prst="rect">
            <a:avLst/>
          </a:prstGeom>
          <a:effectLst>
            <a:reflection blurRad="6350" stA="50000" endA="300" endPos="90000" dir="5400000" sy="-100000" algn="bl" rotWithShape="0"/>
          </a:effectLst>
        </p:spPr>
      </p:pic>
    </p:spTree>
    <p:extLst>
      <p:ext uri="{BB962C8B-B14F-4D97-AF65-F5344CB8AC3E}">
        <p14:creationId xmlns:p14="http://schemas.microsoft.com/office/powerpoint/2010/main" val="169308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Marketing</a:t>
            </a:r>
            <a:endParaRPr lang="en-US" dirty="0"/>
          </a:p>
        </p:txBody>
      </p:sp>
      <p:pic>
        <p:nvPicPr>
          <p:cNvPr id="6" name="Content Placeholder 5" descr="Cigarette.jp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t="1649" b="1649"/>
          <a:stretch>
            <a:fillRect/>
          </a:stretch>
        </p:blipFill>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t="6246" b="6246"/>
          <a:stretch>
            <a:fillRect/>
          </a:stretch>
        </p:blipFill>
        <p:spPr>
          <a:xfrm>
            <a:off x="4761186" y="1600201"/>
            <a:ext cx="4051738" cy="4540686"/>
          </a:xfrm>
        </p:spPr>
      </p:pic>
    </p:spTree>
    <p:extLst>
      <p:ext uri="{BB962C8B-B14F-4D97-AF65-F5344CB8AC3E}">
        <p14:creationId xmlns:p14="http://schemas.microsoft.com/office/powerpoint/2010/main" val="197738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2007 NRMCA Template">
  <a:themeElements>
    <a:clrScheme name="NRMCA Master Sept 06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NRMCA Master Sept 06">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RMCA Master Sept 06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NRMCA Master Sept 06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NRMCA Master Sept 06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NRMCA Master Sept 06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NRMCA Master Sept 06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NRMCA Master Sept 06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NRMCA Master Sept 06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NRMCA Master Sept 06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NRMCA Master Sept 06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RMCA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RMCA template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2007 NRMCA Template.thmx</Template>
  <TotalTime>2905</TotalTime>
  <Words>4235</Words>
  <Application>Microsoft Office PowerPoint</Application>
  <PresentationFormat>On-screen Show (4:3)</PresentationFormat>
  <Paragraphs>672</Paragraphs>
  <Slides>68</Slides>
  <Notes>32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68</vt:i4>
      </vt:variant>
    </vt:vector>
  </HeadingPairs>
  <TitlesOfParts>
    <vt:vector size="72" baseType="lpstr">
      <vt:lpstr>2007 NRMCA Template</vt:lpstr>
      <vt:lpstr>NRMCA_template</vt:lpstr>
      <vt:lpstr>Image</vt:lpstr>
      <vt:lpstr>Visio</vt:lpstr>
      <vt:lpstr>LEEDv4:  Keeping Up with the Acronyms</vt:lpstr>
      <vt:lpstr>PowerPoint Presentation</vt:lpstr>
      <vt:lpstr>Prius vs. Hummer</vt:lpstr>
      <vt:lpstr>Interaction Between the Economy and the Environment</vt:lpstr>
      <vt:lpstr>Life Cycle Assessment- "Compilation and evaluation of the inputs and outputs and the potential environmental impacts of a product system throughout its life cycle” Source: ISO 14040 </vt:lpstr>
      <vt:lpstr>Evaluating different impacts</vt:lpstr>
      <vt:lpstr>LEED v4 Points by Credit Category</vt:lpstr>
      <vt:lpstr>LEED v4  Materials &amp; Resources  Credits</vt:lpstr>
      <vt:lpstr>Marketing</vt:lpstr>
      <vt:lpstr>Disclosure</vt:lpstr>
      <vt:lpstr>Disclosure</vt:lpstr>
      <vt:lpstr>Concrete</vt:lpstr>
      <vt:lpstr>PowerPoint Presentation</vt:lpstr>
      <vt:lpstr>LEED v4</vt:lpstr>
      <vt:lpstr>PowerPoint Presentation</vt:lpstr>
      <vt:lpstr>Environmental Product Declarations</vt:lpstr>
      <vt:lpstr>What are EPDs?</vt:lpstr>
      <vt:lpstr>Prius vs. Hummer – Life Cycle</vt:lpstr>
      <vt:lpstr>Type III EPD</vt:lpstr>
      <vt:lpstr>Advantage: Concrete</vt:lpstr>
      <vt:lpstr>Product Specific EPDs</vt:lpstr>
      <vt:lpstr>PowerPoint Presentation</vt:lpstr>
      <vt:lpstr>Industry Wide/Average EPD</vt:lpstr>
      <vt:lpstr>Supplier EPDs</vt:lpstr>
      <vt:lpstr>Product EPDs to Whole Building LCA</vt:lpstr>
      <vt:lpstr>Environmental Product Declarations</vt:lpstr>
      <vt:lpstr>Benchmarks/Industry Averages</vt:lpstr>
      <vt:lpstr>Environmental Product Declarations (Locally Sourced still matters)</vt:lpstr>
      <vt:lpstr>PowerPoint Presentation</vt:lpstr>
      <vt:lpstr>PowerPoint Presentation</vt:lpstr>
      <vt:lpstr>PowerPoint Presentation</vt:lpstr>
      <vt:lpstr>PowerPoint Presentation</vt:lpstr>
      <vt:lpstr>PowerPoint Presentation</vt:lpstr>
      <vt:lpstr>PowerPoint Presentation</vt:lpstr>
      <vt:lpstr>MR Credit 3: Sourcing of Raw Materials</vt:lpstr>
      <vt:lpstr>MR Credit 3 – Sourcing of Raw Materials</vt:lpstr>
      <vt:lpstr>Reporting Frameworks</vt:lpstr>
      <vt:lpstr>PowerPoint Presentation</vt:lpstr>
      <vt:lpstr>Logging for Wood</vt:lpstr>
      <vt:lpstr>PowerPoint Presentation</vt:lpstr>
      <vt:lpstr>Concrete Sustainability Council</vt:lpstr>
      <vt:lpstr>www.concretesustainabilitycouncil.org</vt:lpstr>
      <vt:lpstr>PowerPoint Presentation</vt:lpstr>
      <vt:lpstr>PowerPoint Presentation</vt:lpstr>
      <vt:lpstr>PowerPoint Presentation</vt:lpstr>
      <vt:lpstr>PowerPoint Presentation</vt:lpstr>
      <vt:lpstr>Scope</vt:lpstr>
      <vt:lpstr>PowerPoint Presentation</vt:lpstr>
      <vt:lpstr>PowerPoint Presentation</vt:lpstr>
      <vt:lpstr>Responsible Sourcing (Locally Sourced still matters)</vt:lpstr>
      <vt:lpstr>PowerPoint Presentation</vt:lpstr>
      <vt:lpstr>Material Ingredients</vt:lpstr>
      <vt:lpstr>Material Ingredients</vt:lpstr>
      <vt:lpstr>Human Health Linked to Toxins</vt:lpstr>
      <vt:lpstr>Standards for Health Hazards</vt:lpstr>
      <vt:lpstr>GreenScreen</vt:lpstr>
      <vt:lpstr>Process</vt:lpstr>
      <vt:lpstr>Process</vt:lpstr>
      <vt:lpstr>PowerPoint Presentation</vt:lpstr>
      <vt:lpstr>Material Ingredients (Locally Sourced still matters)</vt:lpstr>
      <vt:lpstr>Exemplary Performance (Innovation)</vt:lpstr>
      <vt:lpstr>What Does This Mean To You? </vt:lpstr>
      <vt:lpstr>PowerPoint Presentation</vt:lpstr>
      <vt:lpstr>PowerPoint Presentation</vt:lpstr>
      <vt:lpstr>PowerPoint Presentation</vt:lpstr>
      <vt:lpstr>PowerPoint Presentation</vt:lpstr>
      <vt:lpstr>Customers Demanding Transparency</vt:lpstr>
      <vt:lpstr>PowerPoint Presentation</vt:lpstr>
    </vt:vector>
  </TitlesOfParts>
  <Company>NRMCA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Tien Peng</dc:creator>
  <cp:lastModifiedBy>Hessam Nabavi</cp:lastModifiedBy>
  <cp:revision>163</cp:revision>
  <dcterms:created xsi:type="dcterms:W3CDTF">2014-09-08T17:09:02Z</dcterms:created>
  <dcterms:modified xsi:type="dcterms:W3CDTF">2015-10-18T19:30:47Z</dcterms:modified>
</cp:coreProperties>
</file>