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83" r:id="rId3"/>
    <p:sldId id="286" r:id="rId4"/>
    <p:sldId id="292" r:id="rId5"/>
    <p:sldId id="287" r:id="rId6"/>
    <p:sldId id="289" r:id="rId7"/>
    <p:sldId id="293" r:id="rId8"/>
    <p:sldId id="294" r:id="rId9"/>
    <p:sldId id="296" r:id="rId10"/>
    <p:sldId id="302" r:id="rId11"/>
    <p:sldId id="305" r:id="rId12"/>
    <p:sldId id="307" r:id="rId1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6B00"/>
    <a:srgbClr val="CC6600"/>
    <a:srgbClr val="FF9933"/>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73646" autoAdjust="0"/>
  </p:normalViewPr>
  <p:slideViewPr>
    <p:cSldViewPr>
      <p:cViewPr>
        <p:scale>
          <a:sx n="88" d="100"/>
          <a:sy n="88" d="100"/>
        </p:scale>
        <p:origin x="-2442" y="-7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20" y="-8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sz="quarter" idx="1"/>
          </p:nvPr>
        </p:nvSpPr>
        <p:spPr>
          <a:xfrm>
            <a:off x="3898500" y="0"/>
            <a:ext cx="2982119" cy="464820"/>
          </a:xfrm>
          <a:prstGeom prst="rect">
            <a:avLst/>
          </a:prstGeom>
        </p:spPr>
        <p:txBody>
          <a:bodyPr vert="horz" lIns="92486" tIns="46243" rIns="92486" bIns="46243" rtlCol="0"/>
          <a:lstStyle>
            <a:lvl1pPr algn="r">
              <a:defRPr sz="1200"/>
            </a:lvl1pPr>
          </a:lstStyle>
          <a:p>
            <a:fld id="{D4ECE51B-B034-4F4D-9F90-8268244E0823}" type="datetimeFigureOut">
              <a:rPr lang="en-US" smtClean="0"/>
              <a:t>9/4/2014</a:t>
            </a:fld>
            <a:endParaRPr lang="en-US" dirty="0"/>
          </a:p>
        </p:txBody>
      </p:sp>
      <p:sp>
        <p:nvSpPr>
          <p:cNvPr id="4" name="Footer Placeholder 3"/>
          <p:cNvSpPr>
            <a:spLocks noGrp="1"/>
          </p:cNvSpPr>
          <p:nvPr>
            <p:ph type="ftr" sz="quarter" idx="2"/>
          </p:nvPr>
        </p:nvSpPr>
        <p:spPr>
          <a:xfrm>
            <a:off x="0" y="8829429"/>
            <a:ext cx="2982119" cy="464820"/>
          </a:xfrm>
          <a:prstGeom prst="rect">
            <a:avLst/>
          </a:prstGeom>
        </p:spPr>
        <p:txBody>
          <a:bodyPr vert="horz" lIns="92486" tIns="46243" rIns="92486" bIns="4624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500" y="8829429"/>
            <a:ext cx="2982119" cy="464820"/>
          </a:xfrm>
          <a:prstGeom prst="rect">
            <a:avLst/>
          </a:prstGeom>
        </p:spPr>
        <p:txBody>
          <a:bodyPr vert="horz" lIns="92486" tIns="46243" rIns="92486" bIns="46243" rtlCol="0" anchor="b"/>
          <a:lstStyle>
            <a:lvl1pPr algn="r">
              <a:defRPr sz="1200"/>
            </a:lvl1pPr>
          </a:lstStyle>
          <a:p>
            <a:fld id="{37F3D570-031C-4EAA-8BA6-E34C0841FEAE}" type="slidenum">
              <a:rPr lang="en-US" smtClean="0"/>
              <a:t>‹#›</a:t>
            </a:fld>
            <a:endParaRPr lang="en-US" dirty="0"/>
          </a:p>
        </p:txBody>
      </p:sp>
    </p:spTree>
    <p:extLst>
      <p:ext uri="{BB962C8B-B14F-4D97-AF65-F5344CB8AC3E}">
        <p14:creationId xmlns:p14="http://schemas.microsoft.com/office/powerpoint/2010/main" val="2533600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486" tIns="46243" rIns="92486" bIns="46243" rtlCol="0"/>
          <a:lstStyle>
            <a:lvl1pPr algn="r">
              <a:defRPr sz="1200"/>
            </a:lvl1pPr>
          </a:lstStyle>
          <a:p>
            <a:fld id="{39192BD9-FD5F-4941-8662-7BBF2A4B4D25}" type="datetimeFigureOut">
              <a:rPr lang="en-US" smtClean="0"/>
              <a:t>9/4/2014</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86" tIns="46243" rIns="92486" bIns="4624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82119" cy="464820"/>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6"/>
            <a:ext cx="2982119" cy="464820"/>
          </a:xfrm>
          <a:prstGeom prst="rect">
            <a:avLst/>
          </a:prstGeom>
        </p:spPr>
        <p:txBody>
          <a:bodyPr vert="horz" lIns="92486" tIns="46243" rIns="92486" bIns="46243" rtlCol="0" anchor="b"/>
          <a:lstStyle>
            <a:lvl1pPr algn="r">
              <a:defRPr sz="1200"/>
            </a:lvl1pPr>
          </a:lstStyle>
          <a:p>
            <a:fld id="{54CE7DC7-B967-4166-AAC8-85F08E112DB2}" type="slidenum">
              <a:rPr lang="en-US" smtClean="0"/>
              <a:t>‹#›</a:t>
            </a:fld>
            <a:endParaRPr lang="en-US" dirty="0"/>
          </a:p>
        </p:txBody>
      </p:sp>
    </p:spTree>
    <p:extLst>
      <p:ext uri="{BB962C8B-B14F-4D97-AF65-F5344CB8AC3E}">
        <p14:creationId xmlns:p14="http://schemas.microsoft.com/office/powerpoint/2010/main" val="820954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1</a:t>
            </a:fld>
            <a:endParaRPr lang="en-US" dirty="0"/>
          </a:p>
        </p:txBody>
      </p:sp>
    </p:spTree>
    <p:extLst>
      <p:ext uri="{BB962C8B-B14F-4D97-AF65-F5344CB8AC3E}">
        <p14:creationId xmlns:p14="http://schemas.microsoft.com/office/powerpoint/2010/main" val="1663095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12</a:t>
            </a:fld>
            <a:endParaRPr lang="en-US" dirty="0"/>
          </a:p>
        </p:txBody>
      </p:sp>
    </p:spTree>
    <p:extLst>
      <p:ext uri="{BB962C8B-B14F-4D97-AF65-F5344CB8AC3E}">
        <p14:creationId xmlns:p14="http://schemas.microsoft.com/office/powerpoint/2010/main" val="3471150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2</a:t>
            </a:fld>
            <a:endParaRPr lang="en-US" dirty="0"/>
          </a:p>
        </p:txBody>
      </p:sp>
    </p:spTree>
    <p:extLst>
      <p:ext uri="{BB962C8B-B14F-4D97-AF65-F5344CB8AC3E}">
        <p14:creationId xmlns:p14="http://schemas.microsoft.com/office/powerpoint/2010/main" val="3471150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3</a:t>
            </a:fld>
            <a:endParaRPr lang="en-US" dirty="0"/>
          </a:p>
        </p:txBody>
      </p:sp>
    </p:spTree>
    <p:extLst>
      <p:ext uri="{BB962C8B-B14F-4D97-AF65-F5344CB8AC3E}">
        <p14:creationId xmlns:p14="http://schemas.microsoft.com/office/powerpoint/2010/main" val="3327797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4</a:t>
            </a:fld>
            <a:endParaRPr lang="en-US" dirty="0"/>
          </a:p>
        </p:txBody>
      </p:sp>
    </p:spTree>
    <p:extLst>
      <p:ext uri="{BB962C8B-B14F-4D97-AF65-F5344CB8AC3E}">
        <p14:creationId xmlns:p14="http://schemas.microsoft.com/office/powerpoint/2010/main" val="3327797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5</a:t>
            </a:fld>
            <a:endParaRPr lang="en-US" dirty="0"/>
          </a:p>
        </p:txBody>
      </p:sp>
    </p:spTree>
    <p:extLst>
      <p:ext uri="{BB962C8B-B14F-4D97-AF65-F5344CB8AC3E}">
        <p14:creationId xmlns:p14="http://schemas.microsoft.com/office/powerpoint/2010/main" val="1000735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6</a:t>
            </a:fld>
            <a:endParaRPr lang="en-US" dirty="0"/>
          </a:p>
        </p:txBody>
      </p:sp>
    </p:spTree>
    <p:extLst>
      <p:ext uri="{BB962C8B-B14F-4D97-AF65-F5344CB8AC3E}">
        <p14:creationId xmlns:p14="http://schemas.microsoft.com/office/powerpoint/2010/main" val="3681581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8</a:t>
            </a:fld>
            <a:endParaRPr lang="en-US" dirty="0"/>
          </a:p>
        </p:txBody>
      </p:sp>
    </p:spTree>
    <p:extLst>
      <p:ext uri="{BB962C8B-B14F-4D97-AF65-F5344CB8AC3E}">
        <p14:creationId xmlns:p14="http://schemas.microsoft.com/office/powerpoint/2010/main" val="2690909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9</a:t>
            </a:fld>
            <a:endParaRPr lang="en-US" dirty="0"/>
          </a:p>
        </p:txBody>
      </p:sp>
    </p:spTree>
    <p:extLst>
      <p:ext uri="{BB962C8B-B14F-4D97-AF65-F5344CB8AC3E}">
        <p14:creationId xmlns:p14="http://schemas.microsoft.com/office/powerpoint/2010/main" val="4294337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E7DC7-B967-4166-AAC8-85F08E112DB2}" type="slidenum">
              <a:rPr lang="en-US" smtClean="0"/>
              <a:t>10</a:t>
            </a:fld>
            <a:endParaRPr lang="en-US" dirty="0"/>
          </a:p>
        </p:txBody>
      </p:sp>
    </p:spTree>
    <p:extLst>
      <p:ext uri="{BB962C8B-B14F-4D97-AF65-F5344CB8AC3E}">
        <p14:creationId xmlns:p14="http://schemas.microsoft.com/office/powerpoint/2010/main" val="319726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E2C02C1-7DEA-46EF-BAE1-A626A446074D}" type="datetimeFigureOut">
              <a:rPr lang="en-US" smtClean="0"/>
              <a:t>9/4/2014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169FE2-6A4D-4CBE-B3B3-F6CBFAF25A7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5169FE2-6A4D-4CBE-B3B3-F6CBFAF25A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5169FE2-6A4D-4CBE-B3B3-F6CBFAF25A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5169FE2-6A4D-4CBE-B3B3-F6CBFAF25A72}"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5169FE2-6A4D-4CBE-B3B3-F6CBFAF25A72}"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5169FE2-6A4D-4CBE-B3B3-F6CBFAF25A72}"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5169FE2-6A4D-4CBE-B3B3-F6CBFAF25A7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5169FE2-6A4D-4CBE-B3B3-F6CBFAF25A72}"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2C02C1-7DEA-46EF-BAE1-A626A446074D}" type="datetimeFigureOut">
              <a:rPr lang="en-US" smtClean="0"/>
              <a:t>9/4/2014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5169FE2-6A4D-4CBE-B3B3-F6CBFAF25A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E2C02C1-7DEA-46EF-BAE1-A626A446074D}" type="datetimeFigureOut">
              <a:rPr lang="en-US" smtClean="0"/>
              <a:t>9/4/2014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5169FE2-6A4D-4CBE-B3B3-F6CBFAF25A7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E2C02C1-7DEA-46EF-BAE1-A626A446074D}" type="datetimeFigureOut">
              <a:rPr lang="en-US" smtClean="0"/>
              <a:t>9/4/2014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169FE2-6A4D-4CBE-B3B3-F6CBFAF25A72}"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E2C02C1-7DEA-46EF-BAE1-A626A446074D}" type="datetimeFigureOut">
              <a:rPr lang="en-US" smtClean="0"/>
              <a:t>9/4/2014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169FE2-6A4D-4CBE-B3B3-F6CBFAF25A7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CF379D.80DA0A4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5000"/>
              </a:schemeClr>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752600"/>
          </a:xfrm>
        </p:spPr>
        <p:txBody>
          <a:bodyPr>
            <a:normAutofit fontScale="90000"/>
          </a:bodyPr>
          <a:lstStyle/>
          <a:p>
            <a:pPr algn="ctr"/>
            <a:r>
              <a:rPr lang="en-US" sz="3600" dirty="0">
                <a:effectLst/>
              </a:rPr>
              <a:t>2014 Trends in Labor &amp; </a:t>
            </a:r>
            <a:r>
              <a:rPr lang="en-US" sz="3600" dirty="0" smtClean="0">
                <a:effectLst/>
              </a:rPr>
              <a:t>Employment Law</a:t>
            </a:r>
            <a:r>
              <a:rPr lang="en-US" sz="3600" dirty="0">
                <a:effectLst/>
              </a:rPr>
              <a:t/>
            </a:r>
            <a:br>
              <a:rPr lang="en-US" sz="3600" dirty="0">
                <a:effectLst/>
              </a:rPr>
            </a:br>
            <a:r>
              <a:rPr lang="en-US" sz="3600" dirty="0"/>
              <a:t/>
            </a:r>
            <a:br>
              <a:rPr lang="en-US" sz="3600" dirty="0"/>
            </a:br>
            <a:endParaRPr lang="en-US" sz="2200" dirty="0"/>
          </a:p>
        </p:txBody>
      </p:sp>
      <p:sp>
        <p:nvSpPr>
          <p:cNvPr id="3" name="Subtitle 2"/>
          <p:cNvSpPr>
            <a:spLocks noGrp="1"/>
          </p:cNvSpPr>
          <p:nvPr>
            <p:ph type="subTitle" idx="1"/>
          </p:nvPr>
        </p:nvSpPr>
        <p:spPr>
          <a:xfrm>
            <a:off x="2209800" y="3691439"/>
            <a:ext cx="6400800" cy="1219200"/>
          </a:xfrm>
        </p:spPr>
        <p:txBody>
          <a:bodyPr>
            <a:normAutofit lnSpcReduction="10000"/>
          </a:bodyPr>
          <a:lstStyle/>
          <a:p>
            <a:pPr algn="l"/>
            <a:endParaRPr lang="en-US" sz="1600" dirty="0" smtClean="0"/>
          </a:p>
          <a:p>
            <a:r>
              <a:rPr lang="en-US" dirty="0" smtClean="0"/>
              <a:t>Presenter:  John G. Kruchko, Esq.</a:t>
            </a:r>
          </a:p>
          <a:p>
            <a:pPr>
              <a:spcBef>
                <a:spcPts val="600"/>
              </a:spcBef>
            </a:pPr>
            <a:r>
              <a:rPr lang="en-US" dirty="0" smtClean="0"/>
              <a:t>      </a:t>
            </a:r>
            <a:r>
              <a:rPr lang="en-US" sz="1800" i="1" dirty="0" smtClean="0"/>
              <a:t>September 2014</a:t>
            </a:r>
            <a:endParaRPr lang="en-US" i="1" dirty="0"/>
          </a:p>
        </p:txBody>
      </p:sp>
      <p:sp>
        <p:nvSpPr>
          <p:cNvPr id="7" name="Rectangle 6"/>
          <p:cNvSpPr/>
          <p:nvPr/>
        </p:nvSpPr>
        <p:spPr>
          <a:xfrm>
            <a:off x="22578" y="6309000"/>
            <a:ext cx="9144000" cy="307777"/>
          </a:xfrm>
          <a:prstGeom prst="rect">
            <a:avLst/>
          </a:prstGeom>
        </p:spPr>
        <p:txBody>
          <a:bodyPr wrap="square">
            <a:spAutoFit/>
          </a:bodyPr>
          <a:lstStyle/>
          <a:p>
            <a:r>
              <a:rPr lang="en-US" sz="1400" dirty="0" smtClean="0"/>
              <a:t>	 Privileged &amp; Confidential	         Ford Harrison © 2014	                                </a:t>
            </a:r>
            <a:fld id="{A20AD991-1B68-4708-A7E3-423B513969C0}" type="slidenum">
              <a:rPr lang="en-US" sz="1400" smtClean="0"/>
              <a:t>1</a:t>
            </a:fld>
            <a:endParaRPr lang="en-US" sz="1400" dirty="0"/>
          </a:p>
        </p:txBody>
      </p:sp>
      <p:pic>
        <p:nvPicPr>
          <p:cNvPr id="8" name="Picture 1" descr="FordHarrison LLP"/>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4800" y="113518"/>
            <a:ext cx="2695575" cy="42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44530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051778" y="228600"/>
            <a:ext cx="8229600" cy="914400"/>
          </a:xfrm>
          <a:prstGeom prst="rect">
            <a:avLst/>
          </a:prstGeom>
        </p:spPr>
        <p:txBody>
          <a:bodyPr vert="horz" rtlCol="0" anchor="ctr">
            <a:normAutofit fontScale="975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endParaRPr lang="en-US" sz="3300" baseline="30000" dirty="0"/>
          </a:p>
        </p:txBody>
      </p:sp>
      <p:sp>
        <p:nvSpPr>
          <p:cNvPr id="7" name="Rectangle 6"/>
          <p:cNvSpPr/>
          <p:nvPr/>
        </p:nvSpPr>
        <p:spPr>
          <a:xfrm>
            <a:off x="22578" y="6309000"/>
            <a:ext cx="9144000" cy="307777"/>
          </a:xfrm>
          <a:prstGeom prst="rect">
            <a:avLst/>
          </a:prstGeom>
        </p:spPr>
        <p:txBody>
          <a:bodyPr wrap="square">
            <a:spAutoFit/>
          </a:bodyPr>
          <a:lstStyle/>
          <a:p>
            <a:r>
              <a:rPr lang="en-US" sz="1400" dirty="0" smtClean="0"/>
              <a:t>	 Privileged &amp; Confidential	             Ford Harrison © 2014	                         </a:t>
            </a:r>
            <a:fld id="{A20AD991-1B68-4708-A7E3-423B513969C0}" type="slidenum">
              <a:rPr lang="en-US" sz="1400" smtClean="0"/>
              <a:t>10</a:t>
            </a:fld>
            <a:endParaRPr lang="en-US" sz="1400" dirty="0"/>
          </a:p>
        </p:txBody>
      </p:sp>
      <p:sp>
        <p:nvSpPr>
          <p:cNvPr id="2" name="Rectangle 1"/>
          <p:cNvSpPr/>
          <p:nvPr/>
        </p:nvSpPr>
        <p:spPr>
          <a:xfrm>
            <a:off x="479778" y="228600"/>
            <a:ext cx="8130822" cy="830997"/>
          </a:xfrm>
          <a:prstGeom prst="rect">
            <a:avLst/>
          </a:prstGeom>
        </p:spPr>
        <p:txBody>
          <a:bodyPr wrap="square">
            <a:spAutoFit/>
          </a:bodyPr>
          <a:lstStyle/>
          <a:p>
            <a:pPr algn="ctr"/>
            <a:r>
              <a:rPr lang="en-US" sz="2400" b="1" dirty="0">
                <a:solidFill>
                  <a:srgbClr val="D66B00"/>
                </a:solidFill>
              </a:rPr>
              <a:t>EEOC Enforcement Guidance Expands PDA </a:t>
            </a:r>
            <a:r>
              <a:rPr lang="en-US" sz="2400" b="1" dirty="0" smtClean="0">
                <a:solidFill>
                  <a:srgbClr val="D66B00"/>
                </a:solidFill>
              </a:rPr>
              <a:t>Rights (continued)</a:t>
            </a:r>
            <a:endParaRPr lang="en-US" sz="2400" dirty="0">
              <a:solidFill>
                <a:srgbClr val="D66B00"/>
              </a:solidFill>
            </a:endParaRPr>
          </a:p>
        </p:txBody>
      </p:sp>
      <p:sp>
        <p:nvSpPr>
          <p:cNvPr id="8" name="Rectangle 7"/>
          <p:cNvSpPr/>
          <p:nvPr/>
        </p:nvSpPr>
        <p:spPr>
          <a:xfrm>
            <a:off x="304800" y="1143000"/>
            <a:ext cx="8610600" cy="954107"/>
          </a:xfrm>
          <a:prstGeom prst="rect">
            <a:avLst/>
          </a:prstGeom>
        </p:spPr>
        <p:txBody>
          <a:bodyPr wrap="square">
            <a:spAutoFit/>
          </a:bodyPr>
          <a:lstStyle/>
          <a:p>
            <a:pPr marL="285750" indent="-285750">
              <a:buClr>
                <a:srgbClr val="D66B00"/>
              </a:buClr>
              <a:buFont typeface="Wingdings" pitchFamily="2" charset="2"/>
              <a:buChar char="Ø"/>
            </a:pPr>
            <a:r>
              <a:rPr lang="en-US" sz="1400" dirty="0" smtClean="0"/>
              <a:t>It </a:t>
            </a:r>
            <a:r>
              <a:rPr lang="en-US" sz="1400" dirty="0"/>
              <a:t>should be noted that the Sixth Circuit recently took the position that denying a pregnant employee light duty pursuant to a facially neutral policy limiting light duty to employees injured on the job violates the PDA, suggesting a potential shift in federal courts' analysis of this issue.</a:t>
            </a:r>
          </a:p>
        </p:txBody>
      </p:sp>
      <p:sp>
        <p:nvSpPr>
          <p:cNvPr id="5" name="AutoShape 2" descr="data:image/jpeg;base64,/9j/4AAQSkZJRgABAQAAAQABAAD/2wCEAAkGBxQTEhUTEhQUEBUVFBYVFRcVFRQWFRUUFBgWGBwUFBYYHCggGBomHRQUITEiJykrLi4uFyAzODMsNygtLisBCgoKDg0OGxAQGiwkICQtLCwvLCwsLC0sLCwtLCwsLCwtLSwsLCwsLCwrLCwsLCwsLCwsLCwsLCwsLCwsLCwsLP/AABEIAN4AcQMBIgACEQEDEQH/xAAcAAABBQEBAQAAAAAAAAAAAAAAAQIEBQYHCAP/xAA8EAACAQICBggEBQIGAwAAAAABAgADEQQhBRIxQVFhBgcTInGBkaEyQnKxFFJiwdHh8CMkQ4KS8TNTsv/EABoBAAIDAQEAAAAAAAAAAAAAAAADAgQFAQb/xAAnEQACAgICAQQDAAMBAAAAAAAAAQIDBBESITEFEyJBUWGBFSMyFP/aAAwDAQACEQMRAD8A7jEMWIYAE+b1QNpkLSOkNTurmx9vGUeIqk3LtfjwHjMrL9SjU+MVtj66HLtl/U0mg3z5VdM0VUszhVUFmJIsABck+Qmd7VPDwBPubRmNRXRqbgsjgqwbIEHcQJmr1i1PctaHvGjrryP0f1g4bEa60yabKe72uquuv51z2cjnFo6RFXNXFTOx1aitY8MjMTieglI67Cq4F+4uqpCk3trM1ywv4SV1c6KxKV3o1aSLQa5qF1Fy4UhTRbeNl91vSWLXDN+UJ/wq1zspkozj/UbahimU91j4Nv8A4l/gMWKi32HeOBmXxNA0m1b3W9gT8p4E7xuk3R2I1XB3E6reO4+uUrYeTZRbwl4LdtcZx5I00WNEdPTooBCEJ0AhCEACR8bX1EZuAy8ZIkLS1LWpMOV/SJvclXLj50SjrfZmHr+ZY58TvsDuAjkUZFs/ygbSf0jd47YiYbac7mwGWxRt8yZ91WxJA3WXPZ7TyUMW9vckab19Hzq1NUXNk4Bc2Pnv8tkjhS2dvDf/ANz706Peuwud19g8OQj61W1ztttO4ee/wEVbS5f9ApaIWIS2qo43J8P629ZIRsyN+RHmNYe94UKJvrMDfhw4A87m5jQvfP0L7GchF1ro63slYtu1S+8gg/UBcfYSJhmut+K38wbfcLJFLaR9J/v1kfAjugcGdY2cnNqT8nEtLRr8LU1kU8QJ95X6Ge9MDhLCetx5cqov9GZNak0EIQjyIQhCABG1FuLcY6IYAZbHOKV9e+WWQuSTkABvJnxpVHO1Ag5vdvMBbD1mh0jgRUsfmXMe/wDMyGncbUplVpozu5IUAHMjbrNsQDeTulSUNPouQsTRaFb7ZHZiSVJI1fhAHL4p89DYJqVPVdzVdmZ3bdrvtCjcosAOQn1xbqFZmyCi+W3kAN5vYW5xEq4t70OTFFXukHaPe9x7WPqI1R33PBQPQE/xGa2rq6wK3sovbJwCRrW2X2eMkBbKwAOd88jmfDllMrIxZ8+SXR1Mfh6d2I/QPtItPIvycP5Nkff7S60Jh/ic7zYeAyldpahqVL/KQQfpP8Gx9ZCeLKFCm/2RjYnNxJeh8RquUPHLwOYl+DMaGORHxLkeY3GXmjtKBgA2Rlr0zPiv9c+vwKvqb+SLeJefMVQc7j1kDSWMAK6pzv7TZtvhXHk2VYwcnpFneErPx0JV/wAlWM9iRaQhCaIkaZm8XU7zHdczSyu0hgRqkogLj4d2fI7ouyLkMqmosqGkfEYYujLexNiDtsykMptvsVGUZhcQzMQwAAyy4jnJkqtaLzIJSpUKa6qiqwc2bWLMmahRYWW9iSeFt95NtBjlAQOJF1olhqW4ExdJ4TXXnulXhcQUNxnxH97DLGvpeiiGpUdaSiwJchQNYgC/mQPON+NkODKlicJcjK1CabapuLbDw5cxPopDZgi/Ij7TR1sLSxCaylXB2MpBB8xtlNX6NuD3TcTzeV6VbCXw7RaryIyXbGWqcfU2iYbv1AgOuT8RGwLwHibRafRuofiNhyt/WX2i9FrRGW07TGYnp90prmnpflhZfFLod+DHCEnaohNr/wAUCp7rHQhCXxQRIsIAQcfgtYXUd4e/KVyYBzut4mX0IuVab2MjbKK0iup6MUDvZn+9krcRR1GK+nhLvG1xTRnY2VFLE7gFBJPtPO2k+kGIrsxetVKkkhS5ACkkhbC2wWkZ1rXQizN9l7fZ1fSmn8PQB7Wqob8oOs//ABGfrOcdK+lTYvuKOzog3APxMRsZ+Hh7zNiLIxgkZuR6hO5aXSJ2iNL1sK+vQqNTN8wPhb6lORnXehPT1MWRRrWo191j3Kn0X2H9PpecUio5UggkEEEEZEEbCDuMYpCKciVb/R6jBizKdXfSI4zDAuR2tPuVOZtcP5ix8bzVxhtQkpRTQQhCBIIQhAAhCJABYhMDKPpT0jpYOkalQ3Y5IgPeduAH7wIykorbM31uac7PDDDqe/X+IbxSXM+RI1fWcbk3TOlamJrNWqm7Nw2Ko2KvISCYtvsxMi33J7C8ICLIiBLwvFjd8AN31P4/UxrUycqtJsv1oQw9i87WDPOHRXGdljMPU4VVB8GOqfvPRwjIvo1sGW4a/A6EbCSLw6EIQAIhiyPjcSKdN6jZKis58FBJ9hAG9FB0z6XU8Cm6pVYE06d7E/qbgvOcO0xpariqpq1212OXBVH5VG4Q0zpR8VWevU+Jze35V3IOQEhRbezEyMh2PX0EQxYjSJVARYgiwOhGNtEfGHb5QOoeHtYjdn5jOen8M10U8VB9p5lwmHNR0pjMu6qP9xA/eenKK2AHAAeknE0fT/sfCJCTNIdCEIAEgaawfbUK1K9u0pOl+GupW/vJxMyvSbp1hsISut21Uf6dOxI+tti/eBCcopfI4VjMI9J2p1VKOpsynI+I4jgZ8ppOlHTCrjD36VBF+UagaoB9bZ+gEzIQRTMKxRUviw1uEDFtA/vOCwEWEIAJGoMyY5jCkhNlUXJIAHEnID1gdRu+qXQXbYk4hh/h0Ph51WGXoLnxInagJS9EdDDCYWlRHxBbueNRs2Pr7Wl3GpaNzHq9uCQloRYTo8SMq1AASSAALknIADeTHGcj60OlhqMcHRbuL/52HzN/678BvnG9CrrVXHbPj016wnrFqODbs6WxqouGqfSflTntPLfgL8PMxGMSLb2YltsrHtiRYQnBYRIsTfABYQhABj8Jq+rXRnb4+ncXWkDVb/bYKP8AkwPlMpvnW+pbR1qVauRm7imD+lBc+7H0ko+SxjQ5WJHTBFiRYw3AhCEAMz090/8AhMKzqR2j/wCHS+tge95AE+U4Cx533knaSc7mbnrc0oamMWkD3aCeWvUzYnnYIPWYWLk+zGzLOU9fgIQhIlQIQhAAiCBhABYQiEwAag+8771Z0QujcPb5gzHxZ2P7zgdPZO39UmPFTAinfvUXdD4Elx7N7SUfJewWvcNvFiCLGGsEIQgB5u6U4ntMZiW23rOB4KdUf/Mq46u+szMfmZm9ST+8bEnnJPbbCEIQOBC8Jd9D9D/icSqsP8NO/U5qPl8zYeF4MnXW7JKKNN1f9G7D8TWXNgeyU7lORcjmL2HDxlzpToXha1yFNB/zUzYeaHI+00Sjy8PtFiHJ7PUV4lca+DRyTS3Q3E0mOohxCbQ6AbODJtB9Zm6oIuDkdme0HgZ312ABJIAAuSdgA3k7pyPprpSjiK5NFFAXI1ALGq3E8huk4SbMnOw66Vyi/wCGfUTVdXPSD8Jihrm1KtZHvsU/K/rkeR5TLRI1GbCfCXJHqRGBjpgOqzpR29L8NVN6tFe6TtekMgeZXIHym+BjUb1c1OO0LCJCBM8uMtiRwJHplElp0nwRo4vEUyLWqsR9LHWHsR6SrijzklxeghCE4REnUOrXR+phjVI71Z7jjqL3R6nWM5tgcK1WolJBdqjBR5nb4DM+U7jg8OtNFprkqKFHgBb+vnF2Po1/Sqdzc39H2hCUvSrTy4WiWyNRrimvE/mP6R/SKS2blliri5P6M31jaft/lKZ4GsRw2in9ieVpgI6rVZmLMSzMSSTtJOZJjZYitI8rk3u6bkwhEizpXJmhdJvhq6V6fxI17fmXYVPiJ6P0fi1q00qobrURXU8mAI+88yTvHVdidfR1H9GtT8lY29rScWaOBN7cTWQhCTNM5R1vdHXLri6SlgV1Kts7Ffhew3WuCfCUGK6FlsMlfDVDXJQOUIAJBGepbaQb5Gd0ZL7ZXYrRQ20wqHeALKTtvlsPOLnF+UIWLXKTcvs83uCDYggjcQQfMGIJ3uthhezoL81U+fOZ7SXRChWxCVWUKoWzIvdFRgbgtbcBlltivc15Ez9KfmD2UvVtoWwbFOtr92lf8vzOOR2DwM3saiAAAAAAWAGQAG60j6T0hTw9J61VtVEFyd/IAbydgHOKb2zYopVFfFHw05pinhaRqVM9yqPiduA/c7hON6c02a9VqtZhc5BRmFUbFUcP+5A6UdIquMrNUclV2U6YOSJwy3naT/AlLLEKtFLJg7npvosqmkh8oJ8cpHbSD7rDykWEbpCo4tcfokfjn4+wn1TSTbwD7SFaFoaRJ49bXgt6OOVtvdPP+Z2XqXx4NCtRvmlQNb9LgZ+qmcCY2npvoPoKmmEwVXV7OsuDoozDIsDTUlKn5hex5ETiWhUMVVz5RNTrCEXUhJFrsdEMWEAKnS+GJIYAnKxttFiTfntMrBNRaQcXo9XNx3Dy2HxETZXvtDq7uPTKVjbM5W3nIDmTuE4j1i9K/wAXW7Ok3+XpHu2/1HF71Dy3DwJnb+kfRwVsJiKTOQXouFIuoVtUkE2zIuBcbCLzy/Ta4B4gH1AP7mFdeu2Sst5dIcIsIRwkIQhAAhCJACdoHRTYrEUsOoJNV1U23LtY+Shj5T1pQQKoUZBQAPAC05f1J9E0pUVx72epXVhT22p0r2I+piuZ4ADjOqQIhCEIAf/Z"/>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5453" y="2667000"/>
            <a:ext cx="1076325"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2886888"/>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accent1"/>
                </a:solidFill>
              </a:rPr>
              <a:t>EEOC Criminal Background Checks</a:t>
            </a:r>
            <a:endParaRPr lang="en-US" dirty="0">
              <a:solidFill>
                <a:schemeClr val="accent1"/>
              </a:solidFill>
            </a:endParaRPr>
          </a:p>
        </p:txBody>
      </p:sp>
      <p:sp>
        <p:nvSpPr>
          <p:cNvPr id="3" name="TextBox 2"/>
          <p:cNvSpPr txBox="1"/>
          <p:nvPr/>
        </p:nvSpPr>
        <p:spPr>
          <a:xfrm>
            <a:off x="838200" y="1905000"/>
            <a:ext cx="457200" cy="369332"/>
          </a:xfrm>
          <a:prstGeom prst="rect">
            <a:avLst/>
          </a:prstGeom>
          <a:noFill/>
        </p:spPr>
        <p:txBody>
          <a:bodyPr wrap="square" rtlCol="0">
            <a:spAutoFit/>
          </a:bodyPr>
          <a:lstStyle/>
          <a:p>
            <a:endParaRPr lang="en-US" dirty="0"/>
          </a:p>
        </p:txBody>
      </p:sp>
      <p:sp>
        <p:nvSpPr>
          <p:cNvPr id="4" name="Rectangle 3"/>
          <p:cNvSpPr/>
          <p:nvPr/>
        </p:nvSpPr>
        <p:spPr>
          <a:xfrm>
            <a:off x="609600" y="1371600"/>
            <a:ext cx="8305800" cy="738664"/>
          </a:xfrm>
          <a:prstGeom prst="rect">
            <a:avLst/>
          </a:prstGeom>
        </p:spPr>
        <p:txBody>
          <a:bodyPr wrap="square">
            <a:spAutoFit/>
          </a:bodyPr>
          <a:lstStyle/>
          <a:p>
            <a:pPr marL="285750" indent="-285750">
              <a:buClr>
                <a:srgbClr val="D66B00"/>
              </a:buClr>
              <a:buFont typeface="Wingdings" panose="05000000000000000000" pitchFamily="2" charset="2"/>
              <a:buChar char="Ø"/>
            </a:pPr>
            <a:r>
              <a:rPr lang="en-US" sz="1400" dirty="0" smtClean="0"/>
              <a:t>In April of this year, EEOC updated </a:t>
            </a:r>
            <a:r>
              <a:rPr lang="en-US" sz="1400" dirty="0"/>
              <a:t>its guidance on the use of criminal records in employment </a:t>
            </a:r>
            <a:r>
              <a:rPr lang="en-US" sz="1400" dirty="0" smtClean="0"/>
              <a:t> decisions. </a:t>
            </a:r>
            <a:r>
              <a:rPr lang="en-US" sz="1400" dirty="0"/>
              <a:t>This update </a:t>
            </a:r>
            <a:r>
              <a:rPr lang="en-US" sz="1400" dirty="0" smtClean="0"/>
              <a:t>is </a:t>
            </a:r>
            <a:r>
              <a:rPr lang="en-US" sz="1400" dirty="0"/>
              <a:t>intended to consolidate and supersede all previous guidance </a:t>
            </a:r>
            <a:r>
              <a:rPr lang="en-US" sz="1400" dirty="0" smtClean="0"/>
              <a:t>on this subject. </a:t>
            </a:r>
            <a:endParaRPr lang="en-US" sz="1400" dirty="0"/>
          </a:p>
        </p:txBody>
      </p:sp>
      <p:sp>
        <p:nvSpPr>
          <p:cNvPr id="6" name="TextBox 5"/>
          <p:cNvSpPr txBox="1"/>
          <p:nvPr/>
        </p:nvSpPr>
        <p:spPr>
          <a:xfrm>
            <a:off x="609600" y="2274332"/>
            <a:ext cx="8305799" cy="523220"/>
          </a:xfrm>
          <a:prstGeom prst="rect">
            <a:avLst/>
          </a:prstGeom>
          <a:noFill/>
        </p:spPr>
        <p:txBody>
          <a:bodyPr wrap="square" rtlCol="0">
            <a:spAutoFit/>
          </a:bodyPr>
          <a:lstStyle/>
          <a:p>
            <a:pPr marL="285750" indent="-285750">
              <a:buClr>
                <a:srgbClr val="D66B00"/>
              </a:buClr>
              <a:buFont typeface="Wingdings" panose="05000000000000000000" pitchFamily="2" charset="2"/>
              <a:buChar char="Ø"/>
            </a:pPr>
            <a:r>
              <a:rPr lang="en-US" sz="1400" dirty="0" smtClean="0"/>
              <a:t>The new guidance all but prohibits “blanket” policies of conducting background checks on all applicants, except where required by state or federal law.</a:t>
            </a:r>
            <a:endParaRPr lang="en-US" sz="1400" dirty="0"/>
          </a:p>
        </p:txBody>
      </p:sp>
      <p:sp>
        <p:nvSpPr>
          <p:cNvPr id="7" name="TextBox 6"/>
          <p:cNvSpPr txBox="1"/>
          <p:nvPr/>
        </p:nvSpPr>
        <p:spPr>
          <a:xfrm>
            <a:off x="631371" y="2971800"/>
            <a:ext cx="8204765" cy="1600438"/>
          </a:xfrm>
          <a:prstGeom prst="rect">
            <a:avLst/>
          </a:prstGeom>
          <a:noFill/>
        </p:spPr>
        <p:txBody>
          <a:bodyPr wrap="square" rtlCol="0">
            <a:spAutoFit/>
          </a:bodyPr>
          <a:lstStyle/>
          <a:p>
            <a:pPr marL="285750" indent="-285750">
              <a:buClr>
                <a:srgbClr val="D66B00"/>
              </a:buClr>
              <a:buFont typeface="Wingdings" panose="05000000000000000000" pitchFamily="2" charset="2"/>
              <a:buChar char="Ø"/>
            </a:pPr>
            <a:r>
              <a:rPr lang="en-US" sz="1400" b="1" dirty="0" smtClean="0"/>
              <a:t>Best practices include</a:t>
            </a:r>
            <a:r>
              <a:rPr lang="en-US" sz="1400" dirty="0" smtClean="0"/>
              <a:t>:  </a:t>
            </a:r>
          </a:p>
          <a:p>
            <a:pPr>
              <a:buClr>
                <a:srgbClr val="D66B00"/>
              </a:buClr>
            </a:pPr>
            <a:endParaRPr lang="en-US" sz="1400" dirty="0" smtClean="0"/>
          </a:p>
          <a:p>
            <a:pPr marL="742950" lvl="1" indent="-285750">
              <a:buClr>
                <a:srgbClr val="D66B00"/>
              </a:buClr>
              <a:buFont typeface="Wingdings" panose="05000000000000000000" pitchFamily="2" charset="2"/>
              <a:buChar char="v"/>
            </a:pPr>
            <a:r>
              <a:rPr lang="en-US" sz="1400" dirty="0" smtClean="0"/>
              <a:t>(1) eliminating blanket policies;</a:t>
            </a:r>
          </a:p>
          <a:p>
            <a:pPr marL="742950" lvl="1" indent="-285750">
              <a:buClr>
                <a:srgbClr val="D66B00"/>
              </a:buClr>
              <a:buFont typeface="Wingdings" panose="05000000000000000000" pitchFamily="2" charset="2"/>
              <a:buChar char="v"/>
            </a:pPr>
            <a:r>
              <a:rPr lang="en-US" sz="1400" dirty="0" smtClean="0"/>
              <a:t>(2) limit background inquiry those things that would be job related for the position and consistent with business necessity; </a:t>
            </a:r>
          </a:p>
          <a:p>
            <a:pPr marL="742950" lvl="1" indent="-285750">
              <a:buClr>
                <a:srgbClr val="D66B00"/>
              </a:buClr>
              <a:buFont typeface="Wingdings" panose="05000000000000000000" pitchFamily="2" charset="2"/>
              <a:buChar char="v"/>
            </a:pPr>
            <a:r>
              <a:rPr lang="en-US" sz="1400" dirty="0" smtClean="0"/>
              <a:t>(3) develop a narrowly tailored written policy; and </a:t>
            </a:r>
          </a:p>
          <a:p>
            <a:pPr marL="742950" lvl="1" indent="-285750">
              <a:buClr>
                <a:srgbClr val="D66B00"/>
              </a:buClr>
              <a:buFont typeface="Wingdings" panose="05000000000000000000" pitchFamily="2" charset="2"/>
              <a:buChar char="v"/>
            </a:pPr>
            <a:r>
              <a:rPr lang="en-US" sz="1400" dirty="0" smtClean="0"/>
              <a:t>(4) keep background info away from hiring managers and confidential.</a:t>
            </a:r>
            <a:endParaRPr lang="en-US" sz="1400" dirty="0"/>
          </a:p>
        </p:txBody>
      </p:sp>
    </p:spTree>
    <p:extLst>
      <p:ext uri="{BB962C8B-B14F-4D97-AF65-F5344CB8AC3E}">
        <p14:creationId xmlns:p14="http://schemas.microsoft.com/office/powerpoint/2010/main" val="403397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3400" y="2286000"/>
            <a:ext cx="8229600" cy="1143000"/>
          </a:xfrm>
          <a:effectLst>
            <a:glow rad="63500">
              <a:schemeClr val="accent2">
                <a:satMod val="175000"/>
                <a:alpha val="40000"/>
              </a:schemeClr>
            </a:glow>
          </a:effectLst>
        </p:spPr>
        <p:txBody>
          <a:bodyPr>
            <a:normAutofit fontScale="90000"/>
            <a:scene3d>
              <a:camera prst="orthographicFront"/>
              <a:lightRig rig="soft" dir="t"/>
            </a:scene3d>
            <a:sp3d extrusionH="57150" prstMaterial="softEdge">
              <a:bevelT w="25400" h="25400"/>
            </a:sp3d>
          </a:bodyPr>
          <a:lstStyle/>
          <a:p>
            <a:pPr algn="ctr"/>
            <a:r>
              <a:rPr lang="en-US" sz="8000" dirty="0" smtClean="0">
                <a:ln>
                  <a:gradFill>
                    <a:gsLst>
                      <a:gs pos="0">
                        <a:srgbClr val="D6B19C"/>
                      </a:gs>
                      <a:gs pos="30000">
                        <a:srgbClr val="D49E6C"/>
                      </a:gs>
                      <a:gs pos="70000">
                        <a:srgbClr val="A65528"/>
                      </a:gs>
                      <a:gs pos="100000">
                        <a:srgbClr val="66301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rPr>
              <a:t>QUESTIONS</a:t>
            </a:r>
            <a:r>
              <a:rPr lang="en-US" sz="8000" baseline="30000" dirty="0" smtClean="0">
                <a:ln>
                  <a:gradFill>
                    <a:gsLst>
                      <a:gs pos="0">
                        <a:srgbClr val="D6B19C"/>
                      </a:gs>
                      <a:gs pos="30000">
                        <a:srgbClr val="D49E6C"/>
                      </a:gs>
                      <a:gs pos="70000">
                        <a:srgbClr val="A65528"/>
                      </a:gs>
                      <a:gs pos="100000">
                        <a:srgbClr val="66301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rPr>
              <a:t>?</a:t>
            </a:r>
            <a:endParaRPr lang="en-US" sz="8000" baseline="30000" dirty="0">
              <a:ln>
                <a:gradFill>
                  <a:gsLst>
                    <a:gs pos="0">
                      <a:srgbClr val="D6B19C"/>
                    </a:gs>
                    <a:gs pos="30000">
                      <a:srgbClr val="D49E6C"/>
                    </a:gs>
                    <a:gs pos="70000">
                      <a:srgbClr val="A65528"/>
                    </a:gs>
                    <a:gs pos="100000">
                      <a:srgbClr val="66301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endParaRPr>
          </a:p>
        </p:txBody>
      </p:sp>
      <p:sp>
        <p:nvSpPr>
          <p:cNvPr id="5" name="Rectangle 4"/>
          <p:cNvSpPr/>
          <p:nvPr/>
        </p:nvSpPr>
        <p:spPr>
          <a:xfrm>
            <a:off x="22578" y="6309000"/>
            <a:ext cx="9144000" cy="307777"/>
          </a:xfrm>
          <a:prstGeom prst="rect">
            <a:avLst/>
          </a:prstGeom>
        </p:spPr>
        <p:txBody>
          <a:bodyPr wrap="square">
            <a:spAutoFit/>
          </a:bodyPr>
          <a:lstStyle/>
          <a:p>
            <a:r>
              <a:rPr lang="en-US" sz="1400" dirty="0" smtClean="0"/>
              <a:t>	 Privileged &amp; Confidential	             Ford Harrison </a:t>
            </a:r>
            <a:r>
              <a:rPr lang="en-US" sz="1400" dirty="0"/>
              <a:t>© </a:t>
            </a:r>
            <a:r>
              <a:rPr lang="en-US" sz="1400" dirty="0" smtClean="0"/>
              <a:t>2014	                         </a:t>
            </a:r>
            <a:fld id="{A20AD991-1B68-4708-A7E3-423B513969C0}" type="slidenum">
              <a:rPr lang="en-US" sz="1400" smtClean="0"/>
              <a:t>12</a:t>
            </a:fld>
            <a:endParaRPr lang="en-US" sz="1400" dirty="0"/>
          </a:p>
        </p:txBody>
      </p:sp>
    </p:spTree>
    <p:extLst>
      <p:ext uri="{BB962C8B-B14F-4D97-AF65-F5344CB8AC3E}">
        <p14:creationId xmlns:p14="http://schemas.microsoft.com/office/powerpoint/2010/main" val="392958730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55000"/>
                <a:satMod val="300000"/>
                <a:alpha val="90000"/>
              </a:schemeClr>
            </a:gs>
            <a:gs pos="40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sz="2700" dirty="0">
                <a:solidFill>
                  <a:srgbClr val="00B0F0"/>
                </a:solidFill>
                <a:effectLst/>
              </a:rPr>
              <a:t>	</a:t>
            </a:r>
            <a:r>
              <a:rPr lang="en-US" sz="2700" dirty="0">
                <a:solidFill>
                  <a:srgbClr val="D66B00"/>
                </a:solidFill>
                <a:effectLst/>
              </a:rPr>
              <a:t>The </a:t>
            </a:r>
            <a:r>
              <a:rPr lang="en-US" sz="2400" dirty="0">
                <a:solidFill>
                  <a:srgbClr val="D66B00"/>
                </a:solidFill>
                <a:effectLst/>
              </a:rPr>
              <a:t>National Labor Relations Board </a:t>
            </a:r>
            <a:r>
              <a:rPr lang="en-US" sz="2400" dirty="0" smtClean="0">
                <a:solidFill>
                  <a:srgbClr val="D66B00"/>
                </a:solidFill>
                <a:effectLst/>
              </a:rPr>
              <a:t>(</a:t>
            </a:r>
            <a:r>
              <a:rPr lang="en-US" sz="2700" dirty="0" smtClean="0">
                <a:solidFill>
                  <a:srgbClr val="D66B00"/>
                </a:solidFill>
                <a:effectLst/>
              </a:rPr>
              <a:t>NLRB) Intervenes </a:t>
            </a:r>
            <a:r>
              <a:rPr lang="en-US" sz="2700" dirty="0">
                <a:solidFill>
                  <a:srgbClr val="D66B00"/>
                </a:solidFill>
                <a:effectLst/>
              </a:rPr>
              <a:t>in the Franchisor-Franchisee 	Relationship</a:t>
            </a:r>
            <a:r>
              <a:rPr lang="en-US" sz="4000" dirty="0">
                <a:solidFill>
                  <a:srgbClr val="D66B00"/>
                </a:solidFill>
                <a:effectLst/>
              </a:rPr>
              <a:t/>
            </a:r>
            <a:br>
              <a:rPr lang="en-US" sz="4000" dirty="0">
                <a:solidFill>
                  <a:srgbClr val="D66B00"/>
                </a:solidFill>
                <a:effectLst/>
              </a:rPr>
            </a:br>
            <a:endParaRPr lang="en-US" sz="4000" dirty="0">
              <a:solidFill>
                <a:srgbClr val="D66B00"/>
              </a:solidFill>
            </a:endParaRPr>
          </a:p>
        </p:txBody>
      </p:sp>
      <p:sp>
        <p:nvSpPr>
          <p:cNvPr id="4" name="Content Placeholder 4"/>
          <p:cNvSpPr txBox="1">
            <a:spLocks/>
          </p:cNvSpPr>
          <p:nvPr/>
        </p:nvSpPr>
        <p:spPr>
          <a:xfrm>
            <a:off x="228600" y="1219200"/>
            <a:ext cx="8686800" cy="4800600"/>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SzPct val="100000"/>
              <a:buFont typeface="Wingdings" pitchFamily="2" charset="2"/>
              <a:buChar char="Ø"/>
            </a:pPr>
            <a:r>
              <a:rPr lang="en-US" sz="1400" dirty="0" smtClean="0"/>
              <a:t>On </a:t>
            </a:r>
            <a:r>
              <a:rPr lang="en-US" sz="1400" dirty="0"/>
              <a:t>July 29</a:t>
            </a:r>
            <a:r>
              <a:rPr lang="en-US" sz="1400" baseline="30000" dirty="0"/>
              <a:t>th</a:t>
            </a:r>
            <a:r>
              <a:rPr lang="en-US" sz="1400" dirty="0"/>
              <a:t>, the NLRB GC announced that he had authorized the NLRB to file over 40 unfair labor practice complaints against McDonalds USA LLCA for alleged unfair labor practice charges that occurred at independently owned McDonalds’ franchises around the country.  </a:t>
            </a:r>
            <a:endParaRPr lang="en-US" sz="1400" dirty="0" smtClean="0"/>
          </a:p>
          <a:p>
            <a:pPr marL="109728" indent="0">
              <a:buNone/>
            </a:pPr>
            <a:endParaRPr lang="en-US" sz="1400" dirty="0"/>
          </a:p>
          <a:p>
            <a:pPr>
              <a:buSzPct val="100000"/>
              <a:buFont typeface="Wingdings" pitchFamily="2" charset="2"/>
              <a:buChar char="Ø"/>
            </a:pPr>
            <a:r>
              <a:rPr lang="en-US" sz="1400" dirty="0" smtClean="0"/>
              <a:t>About </a:t>
            </a:r>
            <a:r>
              <a:rPr lang="en-US" sz="1400" dirty="0"/>
              <a:t>90% of McDonalds U.S. restaurants are franchises, which encompasses thousands of locations</a:t>
            </a:r>
            <a:r>
              <a:rPr lang="en-US" sz="1400" dirty="0" smtClean="0"/>
              <a:t>.</a:t>
            </a:r>
          </a:p>
          <a:p>
            <a:pPr marL="109728" indent="0">
              <a:buNone/>
            </a:pPr>
            <a:endParaRPr lang="en-US" sz="1400" dirty="0"/>
          </a:p>
          <a:p>
            <a:pPr>
              <a:buSzPct val="100000"/>
              <a:buFont typeface="Wingdings" pitchFamily="2" charset="2"/>
              <a:buChar char="Ø"/>
            </a:pPr>
            <a:r>
              <a:rPr lang="en-US" sz="1400" dirty="0" smtClean="0"/>
              <a:t>The </a:t>
            </a:r>
            <a:r>
              <a:rPr lang="en-US" sz="1400" dirty="0"/>
              <a:t>unfair labor practice charges stem from five one-day strikes staged by workers who are demanding a $15 per hour minimum wage for fast food workers, which began in 2012.  </a:t>
            </a:r>
            <a:endParaRPr lang="en-US" sz="1400" dirty="0" smtClean="0"/>
          </a:p>
          <a:p>
            <a:pPr marL="109728" indent="0">
              <a:buNone/>
            </a:pPr>
            <a:endParaRPr lang="en-US" sz="1400" dirty="0"/>
          </a:p>
          <a:p>
            <a:pPr lvl="1">
              <a:buFont typeface="Wingdings" pitchFamily="2" charset="2"/>
              <a:buChar char="v"/>
            </a:pPr>
            <a:r>
              <a:rPr lang="en-US" sz="1400" dirty="0"/>
              <a:t>The average hourly wage for </a:t>
            </a:r>
            <a:r>
              <a:rPr lang="en-US" sz="1400" dirty="0" smtClean="0"/>
              <a:t>these </a:t>
            </a:r>
            <a:r>
              <a:rPr lang="en-US" sz="1400" dirty="0"/>
              <a:t>workers is about $8.90. </a:t>
            </a:r>
          </a:p>
          <a:p>
            <a:endParaRPr lang="en-US" sz="1400" dirty="0"/>
          </a:p>
          <a:p>
            <a:pPr>
              <a:buSzPct val="100000"/>
              <a:buFont typeface="Wingdings" pitchFamily="2" charset="2"/>
              <a:buChar char="Ø"/>
            </a:pPr>
            <a:r>
              <a:rPr lang="en-US" sz="1400" dirty="0" smtClean="0"/>
              <a:t>The </a:t>
            </a:r>
            <a:r>
              <a:rPr lang="en-US" sz="1400" dirty="0"/>
              <a:t>employees are backed by the Service Employees International Union (“SEIU”).  The union and the employees have consistently argued that McDonalds requires franchisees to adhere to such regimented rules and regulations that there’s no doubt about who is really in charge of the restaurants.  </a:t>
            </a:r>
            <a:endParaRPr lang="en-US" sz="1400" dirty="0" smtClean="0"/>
          </a:p>
          <a:p>
            <a:pPr marL="109728" indent="0">
              <a:buNone/>
            </a:pPr>
            <a:endParaRPr lang="en-US" sz="1400" dirty="0" smtClean="0"/>
          </a:p>
          <a:p>
            <a:pPr>
              <a:buSzPct val="100000"/>
              <a:buFont typeface="Wingdings" pitchFamily="2" charset="2"/>
              <a:buChar char="Ø"/>
            </a:pPr>
            <a:r>
              <a:rPr lang="en-US" sz="1400" dirty="0" smtClean="0"/>
              <a:t>McDonalds </a:t>
            </a:r>
            <a:r>
              <a:rPr lang="en-US" sz="1400" dirty="0"/>
              <a:t>maintains that it does not direct or co-determine the hiring, termination, wages, hours, or any other essential terms and conditions of employment of the franchisees’ employees and is, therefore, not a joint employer.</a:t>
            </a:r>
          </a:p>
        </p:txBody>
      </p:sp>
      <p:sp>
        <p:nvSpPr>
          <p:cNvPr id="5" name="Rectangle 4"/>
          <p:cNvSpPr/>
          <p:nvPr/>
        </p:nvSpPr>
        <p:spPr>
          <a:xfrm>
            <a:off x="22578" y="6309000"/>
            <a:ext cx="9144000" cy="307777"/>
          </a:xfrm>
          <a:prstGeom prst="rect">
            <a:avLst/>
          </a:prstGeom>
        </p:spPr>
        <p:txBody>
          <a:bodyPr wrap="square">
            <a:spAutoFit/>
          </a:bodyPr>
          <a:lstStyle/>
          <a:p>
            <a:r>
              <a:rPr lang="en-US" sz="1400" dirty="0" smtClean="0"/>
              <a:t>	 Privileged &amp; Confidential	             </a:t>
            </a:r>
            <a:r>
              <a:rPr lang="en-US" sz="1400" dirty="0"/>
              <a:t>Ford Harrison © 2014</a:t>
            </a:r>
            <a:r>
              <a:rPr lang="en-US" sz="1400" dirty="0" smtClean="0"/>
              <a:t>	                                  </a:t>
            </a:r>
            <a:fld id="{A20AD991-1B68-4708-A7E3-423B513969C0}" type="slidenum">
              <a:rPr lang="en-US" sz="1400" smtClean="0"/>
              <a:t>2</a:t>
            </a:fld>
            <a:endParaRPr lang="en-US" sz="1400" dirty="0"/>
          </a:p>
        </p:txBody>
      </p:sp>
    </p:spTree>
    <p:extLst>
      <p:ext uri="{BB962C8B-B14F-4D97-AF65-F5344CB8AC3E}">
        <p14:creationId xmlns:p14="http://schemas.microsoft.com/office/powerpoint/2010/main" val="8966592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a:solidFill>
                  <a:srgbClr val="CC6600"/>
                </a:solidFill>
                <a:effectLst/>
              </a:rPr>
              <a:t>The NLRB Intervenes in the Franchisor-Franchisee </a:t>
            </a:r>
            <a:r>
              <a:rPr lang="en-US" sz="2400" dirty="0" smtClean="0">
                <a:solidFill>
                  <a:srgbClr val="CC6600"/>
                </a:solidFill>
                <a:effectLst/>
              </a:rPr>
              <a:t>Relationship (continued)</a:t>
            </a:r>
            <a:r>
              <a:rPr lang="en-US" sz="2400" dirty="0">
                <a:solidFill>
                  <a:srgbClr val="CC6600"/>
                </a:solidFill>
                <a:effectLst/>
              </a:rPr>
              <a:t/>
            </a:r>
            <a:br>
              <a:rPr lang="en-US" sz="2400" dirty="0">
                <a:solidFill>
                  <a:srgbClr val="CC6600"/>
                </a:solidFill>
                <a:effectLst/>
              </a:rPr>
            </a:br>
            <a:endParaRPr lang="en-US" sz="2400" baseline="30000" dirty="0">
              <a:solidFill>
                <a:srgbClr val="CC6600"/>
              </a:solidFill>
            </a:endParaRPr>
          </a:p>
        </p:txBody>
      </p:sp>
      <p:sp>
        <p:nvSpPr>
          <p:cNvPr id="3" name="Content Placeholder 3"/>
          <p:cNvSpPr txBox="1">
            <a:spLocks/>
          </p:cNvSpPr>
          <p:nvPr/>
        </p:nvSpPr>
        <p:spPr>
          <a:xfrm>
            <a:off x="228600" y="1155699"/>
            <a:ext cx="8915400" cy="4800602"/>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463550" indent="-463550">
              <a:buClr>
                <a:schemeClr val="accent2"/>
              </a:buClr>
              <a:buFont typeface="Wingdings" pitchFamily="2" charset="2"/>
              <a:buChar char="Ø"/>
            </a:pPr>
            <a:endParaRPr lang="en-US" sz="1700" b="1" dirty="0">
              <a:latin typeface="Arial" pitchFamily="34" charset="0"/>
              <a:cs typeface="Arial" pitchFamily="34" charset="0"/>
            </a:endParaRPr>
          </a:p>
        </p:txBody>
      </p:sp>
      <p:sp>
        <p:nvSpPr>
          <p:cNvPr id="5" name="Rectangle 4"/>
          <p:cNvSpPr/>
          <p:nvPr/>
        </p:nvSpPr>
        <p:spPr>
          <a:xfrm>
            <a:off x="22578" y="6309000"/>
            <a:ext cx="9144000" cy="307777"/>
          </a:xfrm>
          <a:prstGeom prst="rect">
            <a:avLst/>
          </a:prstGeom>
        </p:spPr>
        <p:txBody>
          <a:bodyPr wrap="square">
            <a:spAutoFit/>
          </a:bodyPr>
          <a:lstStyle/>
          <a:p>
            <a:r>
              <a:rPr lang="en-US" sz="1400" dirty="0" smtClean="0"/>
              <a:t>	 Privileged &amp; Confidential	</a:t>
            </a:r>
            <a:r>
              <a:rPr lang="en-US" sz="1400" dirty="0"/>
              <a:t> </a:t>
            </a:r>
            <a:r>
              <a:rPr lang="en-US" sz="1400" dirty="0" smtClean="0"/>
              <a:t>              Ford </a:t>
            </a:r>
            <a:r>
              <a:rPr lang="en-US" sz="1400" dirty="0"/>
              <a:t>Harrison © 2014</a:t>
            </a:r>
            <a:r>
              <a:rPr lang="en-US" sz="1400" dirty="0" smtClean="0"/>
              <a:t>	                                  </a:t>
            </a:r>
            <a:fld id="{A20AD991-1B68-4708-A7E3-423B513969C0}" type="slidenum">
              <a:rPr lang="en-US" sz="1400" smtClean="0"/>
              <a:t>3</a:t>
            </a:fld>
            <a:endParaRPr lang="en-US" sz="1400" dirty="0"/>
          </a:p>
        </p:txBody>
      </p:sp>
      <p:sp>
        <p:nvSpPr>
          <p:cNvPr id="4" name="Rectangle 3"/>
          <p:cNvSpPr/>
          <p:nvPr/>
        </p:nvSpPr>
        <p:spPr>
          <a:xfrm>
            <a:off x="228600" y="1155699"/>
            <a:ext cx="8763000" cy="4832092"/>
          </a:xfrm>
          <a:prstGeom prst="rect">
            <a:avLst/>
          </a:prstGeom>
        </p:spPr>
        <p:txBody>
          <a:bodyPr wrap="square">
            <a:spAutoFit/>
          </a:bodyPr>
          <a:lstStyle/>
          <a:p>
            <a:endParaRPr lang="en-US" sz="1400" dirty="0" smtClean="0"/>
          </a:p>
          <a:p>
            <a:pPr marL="285750" indent="-285750">
              <a:buClr>
                <a:srgbClr val="CC6600"/>
              </a:buClr>
              <a:buFont typeface="Wingdings" pitchFamily="2" charset="2"/>
              <a:buChar char="Ø"/>
            </a:pPr>
            <a:r>
              <a:rPr lang="en-US" sz="1400" dirty="0" smtClean="0"/>
              <a:t>If </a:t>
            </a:r>
            <a:r>
              <a:rPr lang="en-US" sz="1400" dirty="0"/>
              <a:t>the cases do not settle, they will be heard by an NLRB ALJ.  </a:t>
            </a:r>
            <a:r>
              <a:rPr lang="en-US" sz="1400" dirty="0" smtClean="0"/>
              <a:t>If the </a:t>
            </a:r>
            <a:r>
              <a:rPr lang="en-US" sz="1400" dirty="0"/>
              <a:t>judge rules against McDonalds, the company has said it will appeal to the full five-member Board in D.C.  </a:t>
            </a:r>
            <a:endParaRPr lang="en-US" sz="1400" dirty="0" smtClean="0"/>
          </a:p>
          <a:p>
            <a:endParaRPr lang="en-US" sz="1400" dirty="0"/>
          </a:p>
          <a:p>
            <a:pPr marL="285750" indent="-285750">
              <a:buClr>
                <a:srgbClr val="CC6600"/>
              </a:buClr>
              <a:buFont typeface="Wingdings" pitchFamily="2" charset="2"/>
              <a:buChar char="Ø"/>
            </a:pPr>
            <a:r>
              <a:rPr lang="en-US" sz="1400" dirty="0" smtClean="0"/>
              <a:t>And </a:t>
            </a:r>
            <a:r>
              <a:rPr lang="en-US" sz="1400" dirty="0"/>
              <a:t>given the significance of </a:t>
            </a:r>
            <a:r>
              <a:rPr lang="en-US" sz="1400" dirty="0" smtClean="0"/>
              <a:t>the </a:t>
            </a:r>
            <a:r>
              <a:rPr lang="en-US" sz="1400" dirty="0"/>
              <a:t>issue, another loss by McDonalds will likely catapult the case onward toward the U.S. Supreme Court</a:t>
            </a:r>
            <a:r>
              <a:rPr lang="en-US" sz="1400" dirty="0" smtClean="0"/>
              <a:t>.</a:t>
            </a:r>
          </a:p>
          <a:p>
            <a:pPr marL="285750" indent="-285750">
              <a:buClr>
                <a:srgbClr val="CC6600"/>
              </a:buClr>
              <a:buFont typeface="Wingdings" pitchFamily="2" charset="2"/>
              <a:buChar char="Ø"/>
            </a:pPr>
            <a:endParaRPr lang="en-US" sz="1400" dirty="0"/>
          </a:p>
          <a:p>
            <a:pPr>
              <a:buClr>
                <a:srgbClr val="CC6600"/>
              </a:buClr>
            </a:pPr>
            <a:endParaRPr lang="en-US" sz="1400" dirty="0" smtClean="0"/>
          </a:p>
          <a:p>
            <a:pPr>
              <a:buClr>
                <a:srgbClr val="CC6600"/>
              </a:buClr>
            </a:pPr>
            <a:endParaRPr lang="en-US" sz="1400" dirty="0"/>
          </a:p>
          <a:p>
            <a:pPr>
              <a:buClr>
                <a:srgbClr val="CC6600"/>
              </a:buClr>
            </a:pPr>
            <a:endParaRPr lang="en-US" sz="1400" dirty="0" smtClean="0"/>
          </a:p>
          <a:p>
            <a:endParaRPr lang="en-US" sz="1400" dirty="0"/>
          </a:p>
          <a:p>
            <a:pPr marL="285750" indent="-285750">
              <a:buClr>
                <a:srgbClr val="CC6600"/>
              </a:buClr>
              <a:buFont typeface="Wingdings" pitchFamily="2" charset="2"/>
              <a:buChar char="Ø"/>
            </a:pPr>
            <a:endParaRPr lang="en-US" sz="1400" dirty="0" smtClean="0"/>
          </a:p>
          <a:p>
            <a:pPr marL="285750" indent="-285750">
              <a:buClr>
                <a:srgbClr val="CC6600"/>
              </a:buClr>
              <a:buFont typeface="Wingdings" pitchFamily="2" charset="2"/>
              <a:buChar char="Ø"/>
            </a:pPr>
            <a:r>
              <a:rPr lang="en-US" sz="1400" dirty="0" smtClean="0"/>
              <a:t>The </a:t>
            </a:r>
            <a:r>
              <a:rPr lang="en-US" sz="1400" dirty="0"/>
              <a:t>“joint employer” test that the NLRB GC is pushing for is the following:  “where, under the totality of the circumstances, including the way the separate entities have structured their commercial relationship, the putative joint employer wields sufficient influence over the working conditions of the other entity’s employees such that meaningful bargaining could not occur in its absence.”  </a:t>
            </a:r>
            <a:endParaRPr lang="en-US" sz="1400" dirty="0" smtClean="0"/>
          </a:p>
          <a:p>
            <a:endParaRPr lang="en-US" sz="1400" dirty="0"/>
          </a:p>
          <a:p>
            <a:pPr marL="285750" indent="-285750">
              <a:buClr>
                <a:srgbClr val="CC6600"/>
              </a:buClr>
              <a:buFont typeface="Wingdings" pitchFamily="2" charset="2"/>
              <a:buChar char="Ø"/>
            </a:pPr>
            <a:r>
              <a:rPr lang="en-US" sz="1400" dirty="0" smtClean="0"/>
              <a:t>Under </a:t>
            </a:r>
            <a:r>
              <a:rPr lang="en-US" sz="1400" dirty="0"/>
              <a:t>this approach, the Board would return to its traditional standard and make no distinction between direct, indirect, and potential control over working conditions and would, instead, find a joint employer relationship where “industrial realities” make an entity essential for meaningful bargaining.</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325460"/>
            <a:ext cx="17430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446121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700" dirty="0" smtClean="0">
                <a:solidFill>
                  <a:srgbClr val="CC6600"/>
                </a:solidFill>
                <a:effectLst/>
              </a:rPr>
              <a:t>NLRB </a:t>
            </a:r>
            <a:r>
              <a:rPr lang="en-US" sz="2700" dirty="0">
                <a:solidFill>
                  <a:srgbClr val="CC6600"/>
                </a:solidFill>
                <a:effectLst/>
              </a:rPr>
              <a:t>Allows Micro-Unions at Macy’s</a:t>
            </a:r>
            <a:r>
              <a:rPr lang="en-US" sz="3600" dirty="0">
                <a:solidFill>
                  <a:srgbClr val="00B0F0"/>
                </a:solidFill>
                <a:effectLst/>
              </a:rPr>
              <a:t/>
            </a:r>
            <a:br>
              <a:rPr lang="en-US" sz="3600" dirty="0">
                <a:solidFill>
                  <a:srgbClr val="00B0F0"/>
                </a:solidFill>
                <a:effectLst/>
              </a:rPr>
            </a:br>
            <a:endParaRPr lang="en-US" sz="3600" baseline="30000" dirty="0">
              <a:solidFill>
                <a:srgbClr val="00B0F0"/>
              </a:solidFill>
            </a:endParaRPr>
          </a:p>
        </p:txBody>
      </p:sp>
      <p:sp>
        <p:nvSpPr>
          <p:cNvPr id="3" name="Content Placeholder 3"/>
          <p:cNvSpPr txBox="1">
            <a:spLocks/>
          </p:cNvSpPr>
          <p:nvPr/>
        </p:nvSpPr>
        <p:spPr>
          <a:xfrm>
            <a:off x="1143000" y="1349826"/>
            <a:ext cx="8229600" cy="4800601"/>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Clr>
                <a:schemeClr val="accent2"/>
              </a:buClr>
              <a:buNone/>
            </a:pPr>
            <a:endParaRPr lang="en-US" sz="1600" dirty="0" smtClean="0">
              <a:latin typeface="Arial" pitchFamily="34" charset="0"/>
              <a:cs typeface="Arial" pitchFamily="34" charset="0"/>
            </a:endParaRPr>
          </a:p>
        </p:txBody>
      </p:sp>
      <p:sp>
        <p:nvSpPr>
          <p:cNvPr id="5" name="Rectangle 4"/>
          <p:cNvSpPr/>
          <p:nvPr/>
        </p:nvSpPr>
        <p:spPr>
          <a:xfrm>
            <a:off x="22578" y="6309000"/>
            <a:ext cx="9144000" cy="307777"/>
          </a:xfrm>
          <a:prstGeom prst="rect">
            <a:avLst/>
          </a:prstGeom>
        </p:spPr>
        <p:txBody>
          <a:bodyPr wrap="square">
            <a:spAutoFit/>
          </a:bodyPr>
          <a:lstStyle/>
          <a:p>
            <a:r>
              <a:rPr lang="en-US" sz="1400" dirty="0" smtClean="0"/>
              <a:t>  	 Privileged &amp; Confidential	         </a:t>
            </a:r>
            <a:r>
              <a:rPr lang="en-US" sz="1400" dirty="0"/>
              <a:t> Ford Harrison © </a:t>
            </a:r>
            <a:r>
              <a:rPr lang="en-US" sz="1400" dirty="0" smtClean="0"/>
              <a:t>2014                                     </a:t>
            </a:r>
            <a:fld id="{A20AD991-1B68-4708-A7E3-423B513969C0}" type="slidenum">
              <a:rPr lang="en-US" sz="1400" smtClean="0"/>
              <a:t>4</a:t>
            </a:fld>
            <a:endParaRPr lang="en-US" sz="1400" dirty="0"/>
          </a:p>
        </p:txBody>
      </p:sp>
      <p:sp>
        <p:nvSpPr>
          <p:cNvPr id="4" name="Rectangle 3"/>
          <p:cNvSpPr/>
          <p:nvPr/>
        </p:nvSpPr>
        <p:spPr>
          <a:xfrm>
            <a:off x="380999" y="914400"/>
            <a:ext cx="8458201" cy="4801314"/>
          </a:xfrm>
          <a:prstGeom prst="rect">
            <a:avLst/>
          </a:prstGeom>
        </p:spPr>
        <p:txBody>
          <a:bodyPr wrap="square">
            <a:spAutoFit/>
          </a:bodyPr>
          <a:lstStyle/>
          <a:p>
            <a:endParaRPr lang="en-US" b="1" dirty="0" smtClean="0"/>
          </a:p>
          <a:p>
            <a:pPr marL="285750" indent="-285750">
              <a:buClr>
                <a:srgbClr val="CC6600"/>
              </a:buClr>
              <a:buFont typeface="Wingdings" pitchFamily="2" charset="2"/>
              <a:buChar char="Ø"/>
            </a:pPr>
            <a:r>
              <a:rPr lang="en-US" sz="1400" dirty="0" smtClean="0"/>
              <a:t>On </a:t>
            </a:r>
            <a:r>
              <a:rPr lang="en-US" sz="1400" dirty="0"/>
              <a:t>July 22</a:t>
            </a:r>
            <a:r>
              <a:rPr lang="en-US" sz="1400" baseline="30000" dirty="0"/>
              <a:t>nd</a:t>
            </a:r>
            <a:r>
              <a:rPr lang="en-US" sz="1400" dirty="0"/>
              <a:t>, the NLRB held that a petitioned for micro-unit </a:t>
            </a:r>
            <a:r>
              <a:rPr lang="en-US" sz="1400" dirty="0" smtClean="0"/>
              <a:t>of retail </a:t>
            </a:r>
            <a:r>
              <a:rPr lang="en-US" sz="1400" dirty="0"/>
              <a:t>store employees was appropriate, rejecting Macy’s argument that the micro-unit employees represented an “overwhelming community of interest” with other store employees.  </a:t>
            </a:r>
            <a:endParaRPr lang="en-US" sz="1400" dirty="0" smtClean="0"/>
          </a:p>
          <a:p>
            <a:endParaRPr lang="en-US" sz="1400" dirty="0" smtClean="0"/>
          </a:p>
          <a:p>
            <a:pPr marL="742950" lvl="1" indent="-285750">
              <a:buClr>
                <a:srgbClr val="CC6600"/>
              </a:buClr>
              <a:buFont typeface="Wingdings" pitchFamily="2" charset="2"/>
              <a:buChar char="v"/>
            </a:pPr>
            <a:r>
              <a:rPr lang="en-US" sz="1400" dirty="0" smtClean="0"/>
              <a:t>The </a:t>
            </a:r>
            <a:r>
              <a:rPr lang="en-US" sz="1400" dirty="0"/>
              <a:t>case is Macy’s Inc., 361 NLRB No. 4 (July 22, 2014</a:t>
            </a:r>
            <a:r>
              <a:rPr lang="en-US" sz="1400" dirty="0" smtClean="0"/>
              <a:t>).</a:t>
            </a:r>
          </a:p>
          <a:p>
            <a:pPr>
              <a:buClr>
                <a:srgbClr val="CC6600"/>
              </a:buClr>
            </a:pPr>
            <a:endParaRPr lang="en-US" sz="1400" dirty="0"/>
          </a:p>
          <a:p>
            <a:pPr marL="285750" indent="-285750">
              <a:buClr>
                <a:srgbClr val="CC6600"/>
              </a:buClr>
              <a:buFont typeface="Wingdings" pitchFamily="2" charset="2"/>
              <a:buChar char="Ø"/>
            </a:pPr>
            <a:r>
              <a:rPr lang="en-US" sz="1400" dirty="0" smtClean="0"/>
              <a:t>Petitioned </a:t>
            </a:r>
            <a:r>
              <a:rPr lang="en-US" sz="1400" dirty="0"/>
              <a:t>for micro-unit consisted of 41 cosmetic </a:t>
            </a:r>
            <a:r>
              <a:rPr lang="en-US" sz="1400" dirty="0" smtClean="0"/>
              <a:t>and fragrance </a:t>
            </a:r>
            <a:r>
              <a:rPr lang="en-US" sz="1400" dirty="0"/>
              <a:t>employees, including counter managers, employed at a Macy’s store in Saugus, MA.  </a:t>
            </a:r>
            <a:endParaRPr lang="en-US" sz="1400" dirty="0" smtClean="0"/>
          </a:p>
          <a:p>
            <a:endParaRPr lang="en-US" sz="1400" dirty="0"/>
          </a:p>
          <a:p>
            <a:pPr marL="285750" indent="-285750">
              <a:buClr>
                <a:srgbClr val="CC6600"/>
              </a:buClr>
              <a:buFont typeface="Wingdings" pitchFamily="2" charset="2"/>
              <a:buChar char="Ø"/>
            </a:pPr>
            <a:r>
              <a:rPr lang="en-US" sz="1400" dirty="0" smtClean="0"/>
              <a:t>Macy’s </a:t>
            </a:r>
            <a:r>
              <a:rPr lang="en-US" sz="1400" dirty="0"/>
              <a:t>opposed the unit, arguing that it should include all 150 employees at that store or, at a minimum, the 120 selling employees at the store</a:t>
            </a:r>
            <a:r>
              <a:rPr lang="en-US" sz="1400" dirty="0" smtClean="0"/>
              <a:t>.</a:t>
            </a:r>
          </a:p>
          <a:p>
            <a:endParaRPr lang="en-US" sz="1400" dirty="0"/>
          </a:p>
          <a:p>
            <a:pPr marL="285750" indent="-285750">
              <a:buClr>
                <a:srgbClr val="CC6600"/>
              </a:buClr>
              <a:buFont typeface="Wingdings" pitchFamily="2" charset="2"/>
              <a:buChar char="Ø"/>
            </a:pPr>
            <a:r>
              <a:rPr lang="en-US" sz="1400" dirty="0" smtClean="0"/>
              <a:t>The </a:t>
            </a:r>
            <a:r>
              <a:rPr lang="en-US" sz="1400" dirty="0"/>
              <a:t>Board applied the standard it enunciated in </a:t>
            </a:r>
            <a:r>
              <a:rPr lang="en-US" sz="1400" i="1" dirty="0"/>
              <a:t>Specialty Healthcare.</a:t>
            </a:r>
            <a:r>
              <a:rPr lang="en-US" sz="1400" dirty="0"/>
              <a:t>  This is the traditional standard that looks at whether the proposed unit is “readily identifiable” as a group and whether the employees in the group share a “community of interest.”  </a:t>
            </a:r>
            <a:endParaRPr lang="en-US" sz="1400" dirty="0" smtClean="0"/>
          </a:p>
          <a:p>
            <a:endParaRPr lang="en-US" sz="1400" dirty="0"/>
          </a:p>
          <a:p>
            <a:pPr marL="285750" indent="-285750">
              <a:buClr>
                <a:srgbClr val="CC6600"/>
              </a:buClr>
              <a:buFont typeface="Wingdings" pitchFamily="2" charset="2"/>
              <a:buChar char="Ø"/>
            </a:pPr>
            <a:r>
              <a:rPr lang="en-US" sz="1400" dirty="0" smtClean="0"/>
              <a:t>If </a:t>
            </a:r>
            <a:r>
              <a:rPr lang="en-US" sz="1400" dirty="0"/>
              <a:t>the proposed unit satisfies these criteria, the employer (or proponent of the larger unit) must show the unit has an “</a:t>
            </a:r>
            <a:r>
              <a:rPr lang="en-US" sz="1400" dirty="0" smtClean="0"/>
              <a:t>overwhelming </a:t>
            </a:r>
            <a:r>
              <a:rPr lang="en-US" sz="1400" dirty="0"/>
              <a:t>community of interest” with other employees outside the proposed unit.</a:t>
            </a:r>
          </a:p>
          <a:p>
            <a:pPr marL="285750" indent="-285750">
              <a:buClr>
                <a:srgbClr val="CC6600"/>
              </a:buClr>
              <a:buFont typeface="Wingdings" pitchFamily="2" charset="2"/>
              <a:buChar char="Ø"/>
            </a:pPr>
            <a:endParaRPr lang="en-US" sz="1400" dirty="0"/>
          </a:p>
        </p:txBody>
      </p:sp>
    </p:spTree>
    <p:extLst>
      <p:ext uri="{BB962C8B-B14F-4D97-AF65-F5344CB8AC3E}">
        <p14:creationId xmlns:p14="http://schemas.microsoft.com/office/powerpoint/2010/main" val="310316629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74638"/>
            <a:ext cx="8458200" cy="944562"/>
          </a:xfrm>
        </p:spPr>
        <p:txBody>
          <a:bodyPr>
            <a:noAutofit/>
          </a:bodyPr>
          <a:lstStyle/>
          <a:p>
            <a:r>
              <a:rPr lang="en-US" sz="2400" dirty="0">
                <a:solidFill>
                  <a:srgbClr val="CC6600"/>
                </a:solidFill>
                <a:effectLst/>
              </a:rPr>
              <a:t>NLRB Allows Micro-Unions at </a:t>
            </a:r>
            <a:r>
              <a:rPr lang="en-US" sz="2400" dirty="0" smtClean="0">
                <a:solidFill>
                  <a:srgbClr val="CC6600"/>
                </a:solidFill>
                <a:effectLst/>
              </a:rPr>
              <a:t>Macy’s (continued)</a:t>
            </a:r>
            <a:r>
              <a:rPr lang="en-US" sz="2400" dirty="0">
                <a:solidFill>
                  <a:srgbClr val="CC6600"/>
                </a:solidFill>
                <a:effectLst/>
              </a:rPr>
              <a:t/>
            </a:r>
            <a:br>
              <a:rPr lang="en-US" sz="2400" dirty="0">
                <a:solidFill>
                  <a:srgbClr val="CC6600"/>
                </a:solidFill>
                <a:effectLst/>
              </a:rPr>
            </a:br>
            <a:endParaRPr lang="en-US" sz="2400" dirty="0">
              <a:solidFill>
                <a:srgbClr val="CC6600"/>
              </a:solidFill>
            </a:endParaRPr>
          </a:p>
        </p:txBody>
      </p:sp>
      <p:sp>
        <p:nvSpPr>
          <p:cNvPr id="4" name="Content Placeholder 3"/>
          <p:cNvSpPr txBox="1">
            <a:spLocks/>
          </p:cNvSpPr>
          <p:nvPr/>
        </p:nvSpPr>
        <p:spPr>
          <a:xfrm>
            <a:off x="468489" y="1143000"/>
            <a:ext cx="8229600" cy="4525963"/>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463550" indent="-463550">
              <a:spcAft>
                <a:spcPts val="600"/>
              </a:spcAft>
              <a:buClr>
                <a:schemeClr val="accent2"/>
              </a:buClr>
              <a:buFont typeface="Wingdings" pitchFamily="2" charset="2"/>
              <a:buChar char="Ø"/>
            </a:pPr>
            <a:endParaRPr lang="en-US" sz="1600" dirty="0">
              <a:solidFill>
                <a:schemeClr val="accent1"/>
              </a:solidFill>
              <a:latin typeface="Arial" pitchFamily="34" charset="0"/>
              <a:cs typeface="Arial" pitchFamily="34" charset="0"/>
            </a:endParaRPr>
          </a:p>
        </p:txBody>
      </p:sp>
      <p:sp>
        <p:nvSpPr>
          <p:cNvPr id="5" name="Rectangle 4"/>
          <p:cNvSpPr/>
          <p:nvPr/>
        </p:nvSpPr>
        <p:spPr>
          <a:xfrm>
            <a:off x="0" y="6477000"/>
            <a:ext cx="9144000" cy="307777"/>
          </a:xfrm>
          <a:prstGeom prst="rect">
            <a:avLst/>
          </a:prstGeom>
        </p:spPr>
        <p:txBody>
          <a:bodyPr wrap="square">
            <a:spAutoFit/>
          </a:bodyPr>
          <a:lstStyle/>
          <a:p>
            <a:r>
              <a:rPr lang="en-US" sz="1400" dirty="0"/>
              <a:t>	</a:t>
            </a:r>
            <a:r>
              <a:rPr lang="en-US" sz="1400" dirty="0" smtClean="0"/>
              <a:t>Privileged &amp; Confidential                   </a:t>
            </a:r>
            <a:r>
              <a:rPr lang="en-US" sz="1400" dirty="0"/>
              <a:t>Ford Harrison © 2014</a:t>
            </a:r>
            <a:r>
              <a:rPr lang="en-US" sz="1400" dirty="0" smtClean="0"/>
              <a:t>	                                </a:t>
            </a:r>
            <a:fld id="{A20AD991-1B68-4708-A7E3-423B513969C0}" type="slidenum">
              <a:rPr lang="en-US" sz="1400" smtClean="0"/>
              <a:t>5</a:t>
            </a:fld>
            <a:endParaRPr lang="en-US" sz="1400" dirty="0"/>
          </a:p>
        </p:txBody>
      </p:sp>
      <p:sp>
        <p:nvSpPr>
          <p:cNvPr id="2" name="Rectangle 1"/>
          <p:cNvSpPr/>
          <p:nvPr/>
        </p:nvSpPr>
        <p:spPr>
          <a:xfrm>
            <a:off x="304800" y="990600"/>
            <a:ext cx="8610600" cy="4616648"/>
          </a:xfrm>
          <a:prstGeom prst="rect">
            <a:avLst/>
          </a:prstGeom>
        </p:spPr>
        <p:txBody>
          <a:bodyPr wrap="square">
            <a:spAutoFit/>
          </a:bodyPr>
          <a:lstStyle/>
          <a:p>
            <a:pPr marL="285750" indent="-285750">
              <a:buClr>
                <a:srgbClr val="CC6600"/>
              </a:buClr>
              <a:buFont typeface="Wingdings" pitchFamily="2" charset="2"/>
              <a:buChar char="Ø"/>
            </a:pPr>
            <a:r>
              <a:rPr lang="en-US" sz="1400" dirty="0" smtClean="0"/>
              <a:t>The </a:t>
            </a:r>
            <a:r>
              <a:rPr lang="en-US" sz="1400" dirty="0"/>
              <a:t>Board found the Macy’s cosmetic and </a:t>
            </a:r>
            <a:r>
              <a:rPr lang="en-US" sz="1400" dirty="0" smtClean="0"/>
              <a:t>fragrance employees </a:t>
            </a:r>
            <a:r>
              <a:rPr lang="en-US" sz="1400" dirty="0"/>
              <a:t>shared a community of interest for several reasons, including that they worked in the same department, shared the same job purpose, do not have regular contact with employees outside the department, and are paid of the same base-plus commission basis.  </a:t>
            </a:r>
            <a:endParaRPr lang="en-US" sz="1400" dirty="0" smtClean="0"/>
          </a:p>
          <a:p>
            <a:endParaRPr lang="en-US" sz="1400" dirty="0"/>
          </a:p>
          <a:p>
            <a:pPr marL="285750" indent="-285750">
              <a:buClr>
                <a:srgbClr val="CC6600"/>
              </a:buClr>
              <a:buFont typeface="Wingdings" pitchFamily="2" charset="2"/>
              <a:buChar char="Ø"/>
            </a:pPr>
            <a:r>
              <a:rPr lang="en-US" sz="1400" dirty="0" smtClean="0"/>
              <a:t>The </a:t>
            </a:r>
            <a:r>
              <a:rPr lang="en-US" sz="1400" dirty="0"/>
              <a:t>Board went on to conclude that Macy’s failed to demonstrate the proposed micro-unit shared an overwhelming community of interest with other store employees because, among other things, </a:t>
            </a:r>
            <a:endParaRPr lang="en-US" sz="1400" dirty="0" smtClean="0"/>
          </a:p>
          <a:p>
            <a:pPr>
              <a:buClr>
                <a:srgbClr val="CC6600"/>
              </a:buClr>
            </a:pPr>
            <a:endParaRPr lang="en-US" sz="1400" dirty="0" smtClean="0"/>
          </a:p>
          <a:p>
            <a:pPr marL="742950" lvl="1" indent="-285750">
              <a:buClr>
                <a:srgbClr val="CC6600"/>
              </a:buClr>
              <a:buFont typeface="Wingdings" pitchFamily="2" charset="2"/>
              <a:buChar char="v"/>
            </a:pPr>
            <a:r>
              <a:rPr lang="en-US" sz="1400" dirty="0" smtClean="0"/>
              <a:t>the </a:t>
            </a:r>
            <a:r>
              <a:rPr lang="en-US" sz="1400" dirty="0"/>
              <a:t>unit employees work in an entirely separate department from other selling employees, their jobs are structured differently, and they never sell in other departments</a:t>
            </a:r>
            <a:r>
              <a:rPr lang="en-US" sz="1400" dirty="0" smtClean="0"/>
              <a:t>.</a:t>
            </a:r>
          </a:p>
          <a:p>
            <a:endParaRPr lang="en-US" sz="1400" dirty="0"/>
          </a:p>
          <a:p>
            <a:pPr marL="285750" indent="-285750">
              <a:buClr>
                <a:srgbClr val="CC6600"/>
              </a:buClr>
              <a:buFont typeface="Wingdings" pitchFamily="2" charset="2"/>
              <a:buChar char="Ø"/>
            </a:pPr>
            <a:r>
              <a:rPr lang="en-US" sz="1400" dirty="0" smtClean="0"/>
              <a:t>Interestingly</a:t>
            </a:r>
            <a:r>
              <a:rPr lang="en-US" sz="1400" dirty="0"/>
              <a:t>, a few days later, a unanimous NLRB dismissed a union petition seeking to represent 46 shoe sales associates at a Bergdorf Goodman store in New York.  </a:t>
            </a:r>
            <a:endParaRPr lang="en-US" sz="1400" dirty="0" smtClean="0"/>
          </a:p>
          <a:p>
            <a:endParaRPr lang="en-US" sz="1400" dirty="0"/>
          </a:p>
          <a:p>
            <a:pPr marL="285750" indent="-285750">
              <a:buClr>
                <a:srgbClr val="CC6600"/>
              </a:buClr>
              <a:buFont typeface="Wingdings" pitchFamily="2" charset="2"/>
              <a:buChar char="Ø"/>
            </a:pPr>
            <a:r>
              <a:rPr lang="en-US" sz="1400" dirty="0" smtClean="0"/>
              <a:t>The </a:t>
            </a:r>
            <a:r>
              <a:rPr lang="en-US" sz="1400" dirty="0"/>
              <a:t>crucial difference for the Board here was that, unlike with the Macy’s employees, the shoe sales associates are assigned to two separate departments:  </a:t>
            </a:r>
            <a:endParaRPr lang="en-US" sz="1400" dirty="0" smtClean="0"/>
          </a:p>
          <a:p>
            <a:pPr>
              <a:buClr>
                <a:srgbClr val="CC6600"/>
              </a:buClr>
            </a:pPr>
            <a:endParaRPr lang="en-US" sz="1400" dirty="0"/>
          </a:p>
          <a:p>
            <a:pPr marL="742950" lvl="1" indent="-285750">
              <a:buClr>
                <a:srgbClr val="CC6600"/>
              </a:buClr>
              <a:buFont typeface="Wingdings" pitchFamily="2" charset="2"/>
              <a:buChar char="v"/>
            </a:pPr>
            <a:r>
              <a:rPr lang="en-US" sz="1400" dirty="0" smtClean="0"/>
              <a:t>Salon </a:t>
            </a:r>
            <a:r>
              <a:rPr lang="en-US" sz="1400" dirty="0"/>
              <a:t>Shoes and Contemporary Footwear, which is part of a larger Contemporary </a:t>
            </a:r>
            <a:r>
              <a:rPr lang="en-US" sz="1400" dirty="0" smtClean="0"/>
              <a:t>    Sportswear </a:t>
            </a:r>
            <a:r>
              <a:rPr lang="en-US" sz="1400" dirty="0"/>
              <a:t>department. </a:t>
            </a:r>
          </a:p>
        </p:txBody>
      </p:sp>
    </p:spTree>
    <p:extLst>
      <p:ext uri="{BB962C8B-B14F-4D97-AF65-F5344CB8AC3E}">
        <p14:creationId xmlns:p14="http://schemas.microsoft.com/office/powerpoint/2010/main" val="283969195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372195"/>
            <a:ext cx="8229600" cy="923205"/>
          </a:xfrm>
        </p:spPr>
        <p:txBody>
          <a:bodyPr>
            <a:normAutofit/>
          </a:bodyPr>
          <a:lstStyle/>
          <a:p>
            <a:pPr algn="ctr"/>
            <a:r>
              <a:rPr lang="en-US" sz="2400" dirty="0" smtClean="0">
                <a:solidFill>
                  <a:srgbClr val="CC6600"/>
                </a:solidFill>
                <a:effectLst/>
              </a:rPr>
              <a:t>NLRB Allows </a:t>
            </a:r>
            <a:r>
              <a:rPr lang="en-US" sz="2400" dirty="0">
                <a:solidFill>
                  <a:srgbClr val="CC6600"/>
                </a:solidFill>
                <a:effectLst/>
              </a:rPr>
              <a:t>Micro-Unions at Macy’s (continued)</a:t>
            </a:r>
            <a:br>
              <a:rPr lang="en-US" sz="2400" dirty="0">
                <a:solidFill>
                  <a:srgbClr val="CC6600"/>
                </a:solidFill>
                <a:effectLst/>
              </a:rPr>
            </a:br>
            <a:endParaRPr lang="en-US" sz="2400" baseline="30000" dirty="0">
              <a:solidFill>
                <a:srgbClr val="CC6600"/>
              </a:solidFill>
            </a:endParaRPr>
          </a:p>
        </p:txBody>
      </p:sp>
      <p:sp>
        <p:nvSpPr>
          <p:cNvPr id="4" name="Content Placeholder 2"/>
          <p:cNvSpPr txBox="1">
            <a:spLocks/>
          </p:cNvSpPr>
          <p:nvPr/>
        </p:nvSpPr>
        <p:spPr>
          <a:xfrm>
            <a:off x="460022" y="1143000"/>
            <a:ext cx="8229600" cy="45259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863600" indent="0">
              <a:buFont typeface="Wingdings 3"/>
              <a:buNone/>
            </a:pPr>
            <a:endParaRPr lang="en-US" sz="1600" dirty="0" smtClean="0">
              <a:latin typeface="Arial" pitchFamily="34" charset="0"/>
              <a:cs typeface="Arial" pitchFamily="34" charset="0"/>
            </a:endParaRPr>
          </a:p>
          <a:p>
            <a:pPr marL="863600" indent="0">
              <a:buFont typeface="Wingdings 3"/>
              <a:buNone/>
            </a:pPr>
            <a:endParaRPr lang="en-US" sz="1600" dirty="0" smtClean="0">
              <a:latin typeface="Arial" pitchFamily="34" charset="0"/>
              <a:cs typeface="Arial" pitchFamily="34" charset="0"/>
            </a:endParaRPr>
          </a:p>
        </p:txBody>
      </p:sp>
      <p:sp>
        <p:nvSpPr>
          <p:cNvPr id="7" name="Rectangle 6"/>
          <p:cNvSpPr/>
          <p:nvPr/>
        </p:nvSpPr>
        <p:spPr>
          <a:xfrm>
            <a:off x="22578" y="6309000"/>
            <a:ext cx="9144000" cy="307777"/>
          </a:xfrm>
          <a:prstGeom prst="rect">
            <a:avLst/>
          </a:prstGeom>
        </p:spPr>
        <p:txBody>
          <a:bodyPr wrap="square">
            <a:spAutoFit/>
          </a:bodyPr>
          <a:lstStyle/>
          <a:p>
            <a:r>
              <a:rPr lang="en-US" sz="1400" dirty="0" smtClean="0"/>
              <a:t>	 Privileged &amp; Confidential	</a:t>
            </a:r>
            <a:r>
              <a:rPr lang="en-US" sz="1400" dirty="0"/>
              <a:t> </a:t>
            </a:r>
            <a:r>
              <a:rPr lang="en-US" sz="1400" dirty="0" smtClean="0"/>
              <a:t>           Ford </a:t>
            </a:r>
            <a:r>
              <a:rPr lang="en-US" sz="1400" dirty="0"/>
              <a:t>Harrison © 2014</a:t>
            </a:r>
            <a:r>
              <a:rPr lang="en-US" sz="1400" dirty="0" smtClean="0"/>
              <a:t>	                              </a:t>
            </a:r>
            <a:fld id="{A20AD991-1B68-4708-A7E3-423B513969C0}" type="slidenum">
              <a:rPr lang="en-US" sz="1400" smtClean="0"/>
              <a:t>6</a:t>
            </a:fld>
            <a:endParaRPr lang="en-US" sz="1400" dirty="0"/>
          </a:p>
        </p:txBody>
      </p:sp>
      <p:sp>
        <p:nvSpPr>
          <p:cNvPr id="2" name="Rectangle 1"/>
          <p:cNvSpPr/>
          <p:nvPr/>
        </p:nvSpPr>
        <p:spPr>
          <a:xfrm>
            <a:off x="228600" y="1143000"/>
            <a:ext cx="8610600" cy="4308872"/>
          </a:xfrm>
          <a:prstGeom prst="rect">
            <a:avLst/>
          </a:prstGeom>
        </p:spPr>
        <p:txBody>
          <a:bodyPr wrap="square">
            <a:spAutoFit/>
          </a:bodyPr>
          <a:lstStyle/>
          <a:p>
            <a:pPr marL="285750" indent="-285750">
              <a:buClr>
                <a:srgbClr val="CC6600"/>
              </a:buClr>
              <a:buFont typeface="Wingdings" pitchFamily="2" charset="2"/>
              <a:buChar char="Ø"/>
            </a:pPr>
            <a:r>
              <a:rPr lang="en-US" sz="1400" dirty="0" smtClean="0"/>
              <a:t>In </a:t>
            </a:r>
            <a:r>
              <a:rPr lang="en-US" sz="1400" dirty="0"/>
              <a:t>essence, the Board disliked that the proposed unit was a “carve out” from the employer’s existing departmental structure.  </a:t>
            </a:r>
            <a:endParaRPr lang="en-US" sz="1400" dirty="0" smtClean="0"/>
          </a:p>
          <a:p>
            <a:endParaRPr lang="en-US" sz="1400" dirty="0"/>
          </a:p>
          <a:p>
            <a:pPr marL="285750" indent="-285750">
              <a:buClr>
                <a:srgbClr val="CC6600"/>
              </a:buClr>
              <a:buFont typeface="Wingdings" pitchFamily="2" charset="2"/>
              <a:buChar char="Ø"/>
            </a:pPr>
            <a:r>
              <a:rPr lang="en-US" sz="1400" dirty="0" smtClean="0"/>
              <a:t>In </a:t>
            </a:r>
            <a:r>
              <a:rPr lang="en-US" sz="1400" dirty="0"/>
              <a:t>addition, the Bergdorf unit had separate supervisors </a:t>
            </a:r>
            <a:r>
              <a:rPr lang="en-US" sz="1400" dirty="0" smtClean="0"/>
              <a:t>–</a:t>
            </a:r>
          </a:p>
          <a:p>
            <a:endParaRPr lang="en-US" sz="1400" dirty="0"/>
          </a:p>
          <a:p>
            <a:pPr marL="742950" lvl="1" indent="-285750">
              <a:buClr>
                <a:srgbClr val="CC6600"/>
              </a:buClr>
              <a:buFont typeface="Wingdings" pitchFamily="2" charset="2"/>
              <a:buChar char="v"/>
            </a:pPr>
            <a:r>
              <a:rPr lang="en-US" sz="1400" dirty="0" smtClean="0"/>
              <a:t>one </a:t>
            </a:r>
            <a:r>
              <a:rPr lang="en-US" sz="1400" dirty="0"/>
              <a:t>each responsible for Salon </a:t>
            </a:r>
            <a:r>
              <a:rPr lang="en-US" sz="1400" dirty="0" smtClean="0"/>
              <a:t>Shoes and Contemporary Sportswear; and </a:t>
            </a:r>
          </a:p>
          <a:p>
            <a:endParaRPr lang="en-US" sz="1400" dirty="0"/>
          </a:p>
          <a:p>
            <a:pPr marL="742950" lvl="1" indent="-285750">
              <a:buClr>
                <a:srgbClr val="CC6600"/>
              </a:buClr>
              <a:buFont typeface="Wingdings" pitchFamily="2" charset="2"/>
              <a:buChar char="v"/>
            </a:pPr>
            <a:r>
              <a:rPr lang="en-US" sz="1400" dirty="0" smtClean="0"/>
              <a:t>since </a:t>
            </a:r>
            <a:r>
              <a:rPr lang="en-US" sz="1400" dirty="0"/>
              <a:t>the departments are located on separate, non-adjacent floors, associates from each department report to separate floor mangers</a:t>
            </a:r>
            <a:r>
              <a:rPr lang="en-US" sz="1400" dirty="0" smtClean="0"/>
              <a:t>.</a:t>
            </a:r>
            <a:endParaRPr lang="en-US" sz="1400" dirty="0"/>
          </a:p>
          <a:p>
            <a:pPr marL="742950" lvl="1" indent="-285750">
              <a:buClr>
                <a:srgbClr val="CC6600"/>
              </a:buClr>
              <a:buFont typeface="Wingdings" pitchFamily="2" charset="2"/>
              <a:buChar char="v"/>
            </a:pPr>
            <a:endParaRPr lang="en-US" sz="1400" dirty="0"/>
          </a:p>
          <a:p>
            <a:pPr lvl="1">
              <a:buClr>
                <a:srgbClr val="CC6600"/>
              </a:buClr>
            </a:pPr>
            <a:r>
              <a:rPr lang="en-US" b="1" dirty="0" smtClean="0"/>
              <a:t>Advice for Employers:</a:t>
            </a:r>
          </a:p>
          <a:p>
            <a:pPr lvl="1">
              <a:buClr>
                <a:srgbClr val="CC6600"/>
              </a:buClr>
            </a:pPr>
            <a:endParaRPr lang="en-US" b="1" dirty="0"/>
          </a:p>
          <a:p>
            <a:pPr marL="742950" lvl="1" indent="-285750">
              <a:buClr>
                <a:srgbClr val="CC6600"/>
              </a:buClr>
              <a:buFont typeface="Wingdings" panose="05000000000000000000" pitchFamily="2" charset="2"/>
              <a:buChar char="v"/>
            </a:pPr>
            <a:r>
              <a:rPr lang="en-US" sz="1400" dirty="0" smtClean="0"/>
              <a:t>This is not limited to just the retail industry;</a:t>
            </a:r>
          </a:p>
          <a:p>
            <a:pPr lvl="1">
              <a:buClr>
                <a:srgbClr val="CC6600"/>
              </a:buClr>
            </a:pPr>
            <a:endParaRPr lang="en-US" sz="1400" dirty="0"/>
          </a:p>
          <a:p>
            <a:pPr marL="742950" lvl="1" indent="-285750">
              <a:buClr>
                <a:srgbClr val="CC6600"/>
              </a:buClr>
              <a:buFont typeface="Wingdings" panose="05000000000000000000" pitchFamily="2" charset="2"/>
              <a:buChar char="v"/>
            </a:pPr>
            <a:r>
              <a:rPr lang="en-US" sz="1400" dirty="0" smtClean="0"/>
              <a:t>Have clearly defined job description departments, divisions and </a:t>
            </a:r>
            <a:r>
              <a:rPr lang="en-US" sz="1400" dirty="0"/>
              <a:t>supervisory </a:t>
            </a:r>
            <a:r>
              <a:rPr lang="en-US" sz="1400" dirty="0" smtClean="0"/>
              <a:t>hierarchy; and</a:t>
            </a:r>
          </a:p>
          <a:p>
            <a:pPr lvl="1">
              <a:buClr>
                <a:srgbClr val="CC6600"/>
              </a:buClr>
            </a:pPr>
            <a:endParaRPr lang="en-US" sz="1400" dirty="0"/>
          </a:p>
          <a:p>
            <a:pPr marL="742950" lvl="1" indent="-285750">
              <a:buClr>
                <a:srgbClr val="CC6600"/>
              </a:buClr>
              <a:buFont typeface="Wingdings" panose="05000000000000000000" pitchFamily="2" charset="2"/>
              <a:buChar char="v"/>
            </a:pPr>
            <a:r>
              <a:rPr lang="en-US" sz="1400" dirty="0" smtClean="0"/>
              <a:t>Identify groups of employers that share “overwhelming community of interest” with each other and structure business hierarchy accordingly.</a:t>
            </a:r>
            <a:endParaRPr lang="en-US" sz="1400" dirty="0"/>
          </a:p>
        </p:txBody>
      </p:sp>
    </p:spTree>
    <p:extLst>
      <p:ext uri="{BB962C8B-B14F-4D97-AF65-F5344CB8AC3E}">
        <p14:creationId xmlns:p14="http://schemas.microsoft.com/office/powerpoint/2010/main" val="157003884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en-US" sz="2700" dirty="0" smtClean="0">
                <a:solidFill>
                  <a:srgbClr val="D66B00"/>
                </a:solidFill>
                <a:effectLst/>
              </a:rPr>
              <a:t>Congress </a:t>
            </a:r>
            <a:r>
              <a:rPr lang="en-US" sz="2700" dirty="0">
                <a:solidFill>
                  <a:srgbClr val="D66B00"/>
                </a:solidFill>
                <a:effectLst/>
              </a:rPr>
              <a:t>Introduces New NLRA Legislation</a:t>
            </a:r>
            <a:r>
              <a:rPr lang="en-US" sz="4000" dirty="0">
                <a:effectLst/>
              </a:rPr>
              <a:t/>
            </a:r>
            <a:br>
              <a:rPr lang="en-US" sz="4000" dirty="0">
                <a:effectLst/>
              </a:rPr>
            </a:br>
            <a:endParaRPr lang="en-US" sz="4000" dirty="0"/>
          </a:p>
        </p:txBody>
      </p:sp>
      <p:sp>
        <p:nvSpPr>
          <p:cNvPr id="3" name="TextBox 2"/>
          <p:cNvSpPr txBox="1"/>
          <p:nvPr/>
        </p:nvSpPr>
        <p:spPr>
          <a:xfrm>
            <a:off x="76200" y="6400800"/>
            <a:ext cx="8839200" cy="307777"/>
          </a:xfrm>
          <a:prstGeom prst="rect">
            <a:avLst/>
          </a:prstGeom>
          <a:noFill/>
        </p:spPr>
        <p:txBody>
          <a:bodyPr wrap="square" rtlCol="0">
            <a:spAutoFit/>
          </a:bodyPr>
          <a:lstStyle/>
          <a:p>
            <a:pPr lvl="0"/>
            <a:r>
              <a:rPr lang="en-US" sz="1400" dirty="0">
                <a:solidFill>
                  <a:prstClr val="white"/>
                </a:solidFill>
              </a:rPr>
              <a:t>	Privileged &amp; Confidential	         </a:t>
            </a:r>
            <a:r>
              <a:rPr lang="en-US" sz="1400" dirty="0" smtClean="0">
                <a:solidFill>
                  <a:prstClr val="white"/>
                </a:solidFill>
              </a:rPr>
              <a:t>   Ford Harrison </a:t>
            </a:r>
            <a:r>
              <a:rPr lang="en-US" sz="1400" dirty="0">
                <a:solidFill>
                  <a:prstClr val="white"/>
                </a:solidFill>
              </a:rPr>
              <a:t>© </a:t>
            </a:r>
            <a:r>
              <a:rPr lang="en-US" sz="1400" dirty="0" smtClean="0">
                <a:solidFill>
                  <a:prstClr val="white"/>
                </a:solidFill>
              </a:rPr>
              <a:t>2014</a:t>
            </a:r>
            <a:r>
              <a:rPr lang="en-US" sz="1400" dirty="0">
                <a:solidFill>
                  <a:prstClr val="white"/>
                </a:solidFill>
              </a:rPr>
              <a:t>	    </a:t>
            </a:r>
            <a:r>
              <a:rPr lang="en-US" sz="1400" dirty="0" smtClean="0">
                <a:solidFill>
                  <a:prstClr val="white"/>
                </a:solidFill>
              </a:rPr>
              <a:t>                        </a:t>
            </a:r>
            <a:fld id="{A20AD991-1B68-4708-A7E3-423B513969C0}" type="slidenum">
              <a:rPr lang="en-US" sz="1400">
                <a:solidFill>
                  <a:prstClr val="white"/>
                </a:solidFill>
              </a:rPr>
              <a:pPr lvl="0"/>
              <a:t>7</a:t>
            </a:fld>
            <a:endParaRPr lang="en-US" sz="1400" dirty="0">
              <a:solidFill>
                <a:prstClr val="white"/>
              </a:solidFill>
            </a:endParaRPr>
          </a:p>
        </p:txBody>
      </p:sp>
      <p:sp>
        <p:nvSpPr>
          <p:cNvPr id="5" name="Rectangle 4"/>
          <p:cNvSpPr/>
          <p:nvPr/>
        </p:nvSpPr>
        <p:spPr>
          <a:xfrm>
            <a:off x="304800" y="914400"/>
            <a:ext cx="8610600" cy="4185761"/>
          </a:xfrm>
          <a:prstGeom prst="rect">
            <a:avLst/>
          </a:prstGeom>
        </p:spPr>
        <p:txBody>
          <a:bodyPr wrap="square">
            <a:spAutoFit/>
          </a:bodyPr>
          <a:lstStyle/>
          <a:p>
            <a:pPr marL="285750" indent="-285750">
              <a:buClr>
                <a:srgbClr val="D66B00"/>
              </a:buClr>
              <a:buFont typeface="Wingdings" pitchFamily="2" charset="2"/>
              <a:buChar char="Ø"/>
            </a:pPr>
            <a:r>
              <a:rPr lang="en-US" sz="1400" dirty="0" smtClean="0"/>
              <a:t>On </a:t>
            </a:r>
            <a:r>
              <a:rPr lang="en-US" sz="1400" dirty="0"/>
              <a:t>July 30</a:t>
            </a:r>
            <a:r>
              <a:rPr lang="en-US" sz="1400" baseline="30000" dirty="0"/>
              <a:t>th</a:t>
            </a:r>
            <a:r>
              <a:rPr lang="en-US" sz="1400" dirty="0"/>
              <a:t>, Federal lawmakers from both houses introduced two </a:t>
            </a:r>
            <a:r>
              <a:rPr lang="en-US" sz="1400" dirty="0" smtClean="0"/>
              <a:t>labor</a:t>
            </a:r>
          </a:p>
          <a:p>
            <a:r>
              <a:rPr lang="en-US" sz="1400" dirty="0"/>
              <a:t> </a:t>
            </a:r>
            <a:r>
              <a:rPr lang="en-US" sz="1400" dirty="0" smtClean="0"/>
              <a:t>    relations </a:t>
            </a:r>
            <a:r>
              <a:rPr lang="en-US" sz="1400" dirty="0"/>
              <a:t>bills, </a:t>
            </a:r>
            <a:endParaRPr lang="en-US" sz="1400" dirty="0" smtClean="0"/>
          </a:p>
          <a:p>
            <a:endParaRPr lang="en-US" sz="1400" dirty="0" smtClean="0"/>
          </a:p>
          <a:p>
            <a:pPr marL="742950" lvl="1" indent="-285750">
              <a:buClr>
                <a:srgbClr val="D66B00"/>
              </a:buClr>
              <a:buFont typeface="Wingdings" pitchFamily="2" charset="2"/>
              <a:buChar char="v"/>
            </a:pPr>
            <a:r>
              <a:rPr lang="en-US" sz="1400" dirty="0" smtClean="0"/>
              <a:t>one </a:t>
            </a:r>
            <a:r>
              <a:rPr lang="en-US" sz="1400" dirty="0"/>
              <a:t>aimed at advancing employees’ right to organize </a:t>
            </a:r>
            <a:r>
              <a:rPr lang="en-US" sz="1400" dirty="0" smtClean="0"/>
              <a:t>and;</a:t>
            </a:r>
          </a:p>
          <a:p>
            <a:endParaRPr lang="en-US" sz="1400" dirty="0"/>
          </a:p>
          <a:p>
            <a:pPr marL="742950" lvl="1" indent="-285750">
              <a:buClr>
                <a:srgbClr val="D66B00"/>
              </a:buClr>
              <a:buFont typeface="Wingdings" pitchFamily="2" charset="2"/>
              <a:buChar char="v"/>
            </a:pPr>
            <a:r>
              <a:rPr lang="en-US" sz="1400" dirty="0" smtClean="0"/>
              <a:t>the </a:t>
            </a:r>
            <a:r>
              <a:rPr lang="en-US" sz="1400" dirty="0"/>
              <a:t>other requiring unions to disclose more information about their activities</a:t>
            </a:r>
            <a:r>
              <a:rPr lang="en-US" sz="1400" dirty="0" smtClean="0"/>
              <a:t>.</a:t>
            </a:r>
          </a:p>
          <a:p>
            <a:endParaRPr lang="en-US" sz="1400" dirty="0"/>
          </a:p>
          <a:p>
            <a:pPr marL="285750" indent="-285750">
              <a:buClr>
                <a:srgbClr val="D66B00"/>
              </a:buClr>
              <a:buFont typeface="Wingdings" pitchFamily="2" charset="2"/>
              <a:buChar char="Ø"/>
            </a:pPr>
            <a:r>
              <a:rPr lang="en-US" sz="1400" dirty="0" smtClean="0"/>
              <a:t>The </a:t>
            </a:r>
            <a:r>
              <a:rPr lang="en-US" sz="1400" dirty="0"/>
              <a:t>Employee Empowerment Act (Keith Ellison [D-Minn.] and John </a:t>
            </a:r>
            <a:r>
              <a:rPr lang="en-US" sz="1400" dirty="0" smtClean="0"/>
              <a:t>Lewis [D-</a:t>
            </a:r>
            <a:r>
              <a:rPr lang="en-US" sz="1400" dirty="0" err="1" smtClean="0"/>
              <a:t>Ga</a:t>
            </a:r>
            <a:r>
              <a:rPr lang="en-US" sz="1400" dirty="0"/>
              <a:t>]) was introduced in the House and would allow workers to file a private federal lawsuit alleging discrimination under Section 8(a)(3) in addition to filing a charge with the Board.  </a:t>
            </a:r>
            <a:endParaRPr lang="en-US" sz="1400" dirty="0" smtClean="0"/>
          </a:p>
          <a:p>
            <a:endParaRPr lang="en-US" sz="1400" dirty="0"/>
          </a:p>
          <a:p>
            <a:pPr marL="285750" indent="-285750">
              <a:buClr>
                <a:srgbClr val="D66B00"/>
              </a:buClr>
              <a:buFont typeface="Wingdings" pitchFamily="2" charset="2"/>
              <a:buChar char="Ø"/>
            </a:pPr>
            <a:r>
              <a:rPr lang="en-US" sz="1400" dirty="0" smtClean="0"/>
              <a:t>Currently</a:t>
            </a:r>
            <a:r>
              <a:rPr lang="en-US" sz="1400" dirty="0"/>
              <a:t>, the only remedy for an employee lays with the Board, who can only grant reinstatement and </a:t>
            </a:r>
            <a:r>
              <a:rPr lang="en-US" sz="1400" dirty="0" err="1"/>
              <a:t>backpay</a:t>
            </a:r>
            <a:r>
              <a:rPr lang="en-US" sz="1400" dirty="0"/>
              <a:t>, not damages.  The bill would allow for front pay and punitive damages</a:t>
            </a:r>
            <a:r>
              <a:rPr lang="en-US" sz="1400" dirty="0" smtClean="0"/>
              <a:t>.</a:t>
            </a:r>
          </a:p>
          <a:p>
            <a:endParaRPr lang="en-US" sz="1400" dirty="0"/>
          </a:p>
          <a:p>
            <a:pPr marL="285750" indent="-285750">
              <a:buClr>
                <a:srgbClr val="D66B00"/>
              </a:buClr>
              <a:buFont typeface="Wingdings" pitchFamily="2" charset="2"/>
              <a:buChar char="Ø"/>
            </a:pPr>
            <a:r>
              <a:rPr lang="en-US" sz="1400" dirty="0" smtClean="0"/>
              <a:t>Across </a:t>
            </a:r>
            <a:r>
              <a:rPr lang="en-US" sz="1400" dirty="0"/>
              <a:t>the aisle, the Senate introduced the Union Transparency and Accountability Act (S. 2688) (Sen. John Thune [R-S.D.]), which would require labor organizations to disclose financial interests in certain trusts and provide information about the buying and selling of assets and potential conflicts of interest.  </a:t>
            </a:r>
            <a:endParaRPr lang="en-US" sz="1400" dirty="0" smtClean="0"/>
          </a:p>
        </p:txBody>
      </p:sp>
    </p:spTree>
    <p:extLst>
      <p:ext uri="{BB962C8B-B14F-4D97-AF65-F5344CB8AC3E}">
        <p14:creationId xmlns:p14="http://schemas.microsoft.com/office/powerpoint/2010/main" val="1119414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a:solidFill>
                  <a:srgbClr val="D66B00"/>
                </a:solidFill>
                <a:effectLst/>
              </a:rPr>
              <a:t>Congress Introduces New NLRA </a:t>
            </a:r>
            <a:r>
              <a:rPr lang="en-US" sz="2400" dirty="0" smtClean="0">
                <a:solidFill>
                  <a:srgbClr val="D66B00"/>
                </a:solidFill>
                <a:effectLst/>
              </a:rPr>
              <a:t>Legislation (continued)</a:t>
            </a:r>
            <a:endParaRPr lang="en-US" sz="2400" dirty="0">
              <a:solidFill>
                <a:srgbClr val="D66B00"/>
              </a:solidFill>
            </a:endParaRPr>
          </a:p>
        </p:txBody>
      </p:sp>
      <p:sp>
        <p:nvSpPr>
          <p:cNvPr id="3" name="TextBox 2"/>
          <p:cNvSpPr txBox="1"/>
          <p:nvPr/>
        </p:nvSpPr>
        <p:spPr>
          <a:xfrm>
            <a:off x="152400" y="6324600"/>
            <a:ext cx="8915400" cy="307777"/>
          </a:xfrm>
          <a:prstGeom prst="rect">
            <a:avLst/>
          </a:prstGeom>
          <a:noFill/>
        </p:spPr>
        <p:txBody>
          <a:bodyPr wrap="square" rtlCol="0">
            <a:spAutoFit/>
          </a:bodyPr>
          <a:lstStyle/>
          <a:p>
            <a:pPr lvl="0"/>
            <a:r>
              <a:rPr lang="en-US" sz="1400" dirty="0">
                <a:solidFill>
                  <a:prstClr val="white"/>
                </a:solidFill>
              </a:rPr>
              <a:t>	 </a:t>
            </a:r>
            <a:r>
              <a:rPr lang="en-US" sz="1400" dirty="0" smtClean="0">
                <a:solidFill>
                  <a:prstClr val="white"/>
                </a:solidFill>
              </a:rPr>
              <a:t>Privileged </a:t>
            </a:r>
            <a:r>
              <a:rPr lang="en-US" sz="1400" dirty="0">
                <a:solidFill>
                  <a:prstClr val="white"/>
                </a:solidFill>
              </a:rPr>
              <a:t>&amp; Confidential	         </a:t>
            </a:r>
            <a:r>
              <a:rPr lang="en-US" sz="1400" dirty="0" smtClean="0">
                <a:solidFill>
                  <a:prstClr val="white"/>
                </a:solidFill>
              </a:rPr>
              <a:t>   Ford Harrison </a:t>
            </a:r>
            <a:r>
              <a:rPr lang="en-US" sz="1400" dirty="0">
                <a:solidFill>
                  <a:prstClr val="white"/>
                </a:solidFill>
              </a:rPr>
              <a:t>© </a:t>
            </a:r>
            <a:r>
              <a:rPr lang="en-US" sz="1400" dirty="0" smtClean="0">
                <a:solidFill>
                  <a:prstClr val="white"/>
                </a:solidFill>
              </a:rPr>
              <a:t>2014                             10</a:t>
            </a:r>
            <a:endParaRPr lang="en-US" sz="1400" dirty="0">
              <a:solidFill>
                <a:prstClr val="white"/>
              </a:solidFill>
            </a:endParaRPr>
          </a:p>
        </p:txBody>
      </p:sp>
      <p:sp>
        <p:nvSpPr>
          <p:cNvPr id="5" name="Rectangle 4"/>
          <p:cNvSpPr/>
          <p:nvPr/>
        </p:nvSpPr>
        <p:spPr>
          <a:xfrm>
            <a:off x="304800" y="1447800"/>
            <a:ext cx="8610600" cy="1384995"/>
          </a:xfrm>
          <a:prstGeom prst="rect">
            <a:avLst/>
          </a:prstGeom>
        </p:spPr>
        <p:txBody>
          <a:bodyPr wrap="square">
            <a:spAutoFit/>
          </a:bodyPr>
          <a:lstStyle/>
          <a:p>
            <a:pPr marL="285750" indent="-285750">
              <a:buClr>
                <a:srgbClr val="D66B00"/>
              </a:buClr>
              <a:buFont typeface="Wingdings" pitchFamily="2" charset="2"/>
              <a:buChar char="Ø"/>
            </a:pPr>
            <a:r>
              <a:rPr lang="en-US" sz="1400" dirty="0"/>
              <a:t>Sen. Thune said the bill is designed to reinstate rules scrapped by the DOL and to make union financial transactions more transparent and cut down on such historical union practices as low interest loans to union officers and family members</a:t>
            </a:r>
            <a:r>
              <a:rPr lang="en-US" sz="1400" dirty="0" smtClean="0"/>
              <a:t>.</a:t>
            </a:r>
          </a:p>
          <a:p>
            <a:endParaRPr lang="en-US" sz="1400" dirty="0"/>
          </a:p>
          <a:p>
            <a:pPr marL="285750" indent="-285750">
              <a:buClr>
                <a:srgbClr val="D66B00"/>
              </a:buClr>
              <a:buFont typeface="Wingdings" pitchFamily="2" charset="2"/>
              <a:buChar char="Ø"/>
            </a:pPr>
            <a:r>
              <a:rPr lang="en-US" sz="1400" dirty="0" smtClean="0"/>
              <a:t>Both </a:t>
            </a:r>
            <a:r>
              <a:rPr lang="en-US" sz="1400" dirty="0"/>
              <a:t>bills are likely to face significant opposition, as they were introduced by minority party members of the House and Senate, respectively.</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429000"/>
            <a:ext cx="3124200"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5145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381000" y="20638"/>
            <a:ext cx="8229600" cy="817562"/>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200" dirty="0"/>
          </a:p>
        </p:txBody>
      </p:sp>
      <p:sp>
        <p:nvSpPr>
          <p:cNvPr id="5" name="Content Placeholder 4"/>
          <p:cNvSpPr txBox="1">
            <a:spLocks/>
          </p:cNvSpPr>
          <p:nvPr/>
        </p:nvSpPr>
        <p:spPr>
          <a:xfrm>
            <a:off x="520700" y="983398"/>
            <a:ext cx="8382000" cy="445220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buClr>
                <a:schemeClr val="accent2"/>
              </a:buClr>
              <a:buNone/>
            </a:pPr>
            <a:endParaRPr lang="en-US" sz="1600" b="1" dirty="0" smtClean="0">
              <a:latin typeface="Arial" pitchFamily="34" charset="0"/>
              <a:cs typeface="Arial" pitchFamily="34" charset="0"/>
            </a:endParaRPr>
          </a:p>
        </p:txBody>
      </p:sp>
      <p:sp>
        <p:nvSpPr>
          <p:cNvPr id="6" name="Rectangle 5"/>
          <p:cNvSpPr/>
          <p:nvPr/>
        </p:nvSpPr>
        <p:spPr>
          <a:xfrm>
            <a:off x="22578" y="6309000"/>
            <a:ext cx="9144000" cy="307777"/>
          </a:xfrm>
          <a:prstGeom prst="rect">
            <a:avLst/>
          </a:prstGeom>
        </p:spPr>
        <p:txBody>
          <a:bodyPr wrap="square">
            <a:spAutoFit/>
          </a:bodyPr>
          <a:lstStyle/>
          <a:p>
            <a:r>
              <a:rPr lang="en-US" sz="1400" dirty="0" smtClean="0"/>
              <a:t>	 Privileged &amp; Confidential	</a:t>
            </a:r>
            <a:r>
              <a:rPr lang="en-US" sz="1400" dirty="0"/>
              <a:t> </a:t>
            </a:r>
            <a:r>
              <a:rPr lang="en-US" sz="1400" dirty="0" smtClean="0"/>
              <a:t>           Ford </a:t>
            </a:r>
            <a:r>
              <a:rPr lang="en-US" sz="1400" dirty="0"/>
              <a:t>Harrison © 2014</a:t>
            </a:r>
            <a:r>
              <a:rPr lang="en-US" sz="1400" dirty="0" smtClean="0"/>
              <a:t>	                                  </a:t>
            </a:r>
            <a:fld id="{A20AD991-1B68-4708-A7E3-423B513969C0}" type="slidenum">
              <a:rPr lang="en-US" sz="1400" smtClean="0"/>
              <a:t>9</a:t>
            </a:fld>
            <a:endParaRPr lang="en-US" sz="1400" dirty="0"/>
          </a:p>
        </p:txBody>
      </p:sp>
      <p:sp>
        <p:nvSpPr>
          <p:cNvPr id="7" name="Rectangle 6"/>
          <p:cNvSpPr/>
          <p:nvPr/>
        </p:nvSpPr>
        <p:spPr>
          <a:xfrm>
            <a:off x="838200" y="152401"/>
            <a:ext cx="7239000" cy="830997"/>
          </a:xfrm>
          <a:prstGeom prst="rect">
            <a:avLst/>
          </a:prstGeom>
        </p:spPr>
        <p:txBody>
          <a:bodyPr wrap="square">
            <a:spAutoFit/>
          </a:bodyPr>
          <a:lstStyle/>
          <a:p>
            <a:pPr algn="ctr"/>
            <a:r>
              <a:rPr lang="en-US" sz="2400" b="1" dirty="0" smtClean="0">
                <a:solidFill>
                  <a:srgbClr val="CC6600"/>
                </a:solidFill>
              </a:rPr>
              <a:t>EEOC </a:t>
            </a:r>
            <a:r>
              <a:rPr lang="en-US" sz="2400" b="1" dirty="0">
                <a:solidFill>
                  <a:srgbClr val="CC6600"/>
                </a:solidFill>
              </a:rPr>
              <a:t>Enforcement Guidance Expands PDA Rights</a:t>
            </a:r>
            <a:endParaRPr lang="en-US" sz="2400" dirty="0">
              <a:solidFill>
                <a:srgbClr val="CC6600"/>
              </a:solidFill>
            </a:endParaRPr>
          </a:p>
        </p:txBody>
      </p:sp>
      <p:sp>
        <p:nvSpPr>
          <p:cNvPr id="8" name="Rectangle 7"/>
          <p:cNvSpPr/>
          <p:nvPr/>
        </p:nvSpPr>
        <p:spPr>
          <a:xfrm>
            <a:off x="381000" y="983398"/>
            <a:ext cx="8521700" cy="4401205"/>
          </a:xfrm>
          <a:prstGeom prst="rect">
            <a:avLst/>
          </a:prstGeom>
        </p:spPr>
        <p:txBody>
          <a:bodyPr wrap="square">
            <a:spAutoFit/>
          </a:bodyPr>
          <a:lstStyle/>
          <a:p>
            <a:pPr marL="285750" indent="-285750">
              <a:buClr>
                <a:srgbClr val="D66B00"/>
              </a:buClr>
              <a:buFont typeface="Wingdings" pitchFamily="2" charset="2"/>
              <a:buChar char="Ø"/>
            </a:pPr>
            <a:r>
              <a:rPr lang="en-US" sz="1400" dirty="0" smtClean="0"/>
              <a:t>In its July 14, 2014 Enforcement Guidance on Pregnancy Discrimination and Related Issues, the EEOC takes the position that denying a pregnant employee light duty work pursuant to a policy limiting light duty to employees injured on the job violates the PDA. Specifically, the new guidance states:  </a:t>
            </a:r>
          </a:p>
          <a:p>
            <a:endParaRPr lang="en-US" sz="1400" dirty="0" smtClean="0"/>
          </a:p>
          <a:p>
            <a:pPr marL="914400"/>
            <a:r>
              <a:rPr lang="en-US" sz="1400" b="1" i="1" dirty="0" smtClean="0">
                <a:solidFill>
                  <a:schemeClr val="accent1">
                    <a:lumMod val="20000"/>
                    <a:lumOff val="80000"/>
                  </a:schemeClr>
                </a:solidFill>
              </a:rPr>
              <a:t>“The Commission rejects the position that the PDA does not require an employer to provide light duty for a pregnant worker if the employer has a policy or practice limiting light duty to workers injured on the job and/or to employees with disabilities under the ADA.” </a:t>
            </a:r>
          </a:p>
          <a:p>
            <a:endParaRPr lang="en-US" sz="1400" dirty="0" smtClean="0"/>
          </a:p>
          <a:p>
            <a:pPr marL="285750" indent="-285750">
              <a:buClr>
                <a:srgbClr val="D66B00"/>
              </a:buClr>
              <a:buFont typeface="Wingdings" pitchFamily="2" charset="2"/>
              <a:buChar char="Ø"/>
            </a:pPr>
            <a:r>
              <a:rPr lang="en-US" sz="1400" dirty="0" smtClean="0"/>
              <a:t>The EEOC noted that this position has not been accepted by some courts, but stated that such decisions are "flawed" because the analysis is too restrictive. </a:t>
            </a:r>
          </a:p>
          <a:p>
            <a:endParaRPr lang="en-US" sz="1400" dirty="0" smtClean="0"/>
          </a:p>
          <a:p>
            <a:pPr marL="285750" indent="-285750">
              <a:buClr>
                <a:srgbClr val="D66B00"/>
              </a:buClr>
              <a:buFont typeface="Wingdings" pitchFamily="2" charset="2"/>
              <a:buChar char="Ø"/>
            </a:pPr>
            <a:r>
              <a:rPr lang="en-US" sz="1400" dirty="0" smtClean="0"/>
              <a:t>The EEOC's expansive view was not unanimous, as Commissioner Constance S. Barker, one of two dissenting Commissioners, stated: </a:t>
            </a:r>
          </a:p>
          <a:p>
            <a:endParaRPr lang="en-US" sz="1400" dirty="0" smtClean="0"/>
          </a:p>
          <a:p>
            <a:r>
              <a:rPr lang="en-US" sz="1400" dirty="0" smtClean="0"/>
              <a:t>	</a:t>
            </a:r>
            <a:r>
              <a:rPr lang="en-US" sz="1400" b="1" i="1" dirty="0" smtClean="0">
                <a:solidFill>
                  <a:schemeClr val="accent1">
                    <a:lumMod val="20000"/>
                    <a:lumOff val="80000"/>
                  </a:schemeClr>
                </a:solidFill>
              </a:rPr>
              <a:t>"I believe the courts will not only find those concepts unpersuasive and decline to 	follow them, but will also hold that they are arbitrary and capricious and an abuse of 	Commission discretion." </a:t>
            </a:r>
          </a:p>
          <a:p>
            <a:endParaRPr lang="en-US" sz="1400" i="1" dirty="0">
              <a:solidFill>
                <a:srgbClr val="FF0000"/>
              </a:solidFill>
            </a:endParaRPr>
          </a:p>
        </p:txBody>
      </p:sp>
    </p:spTree>
    <p:extLst>
      <p:ext uri="{BB962C8B-B14F-4D97-AF65-F5344CB8AC3E}">
        <p14:creationId xmlns:p14="http://schemas.microsoft.com/office/powerpoint/2010/main" val="2922249702"/>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3194</TotalTime>
  <Words>1528</Words>
  <Application>Microsoft Office PowerPoint</Application>
  <PresentationFormat>On-screen Show (4:3)</PresentationFormat>
  <Paragraphs>131</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2014 Trends in Labor &amp; Employment Law  </vt:lpstr>
      <vt:lpstr> The National Labor Relations Board (NLRB) Intervenes in the Franchisor-Franchisee  Relationship </vt:lpstr>
      <vt:lpstr>The NLRB Intervenes in the Franchisor-Franchisee Relationship (continued) </vt:lpstr>
      <vt:lpstr>NLRB Allows Micro-Unions at Macy’s </vt:lpstr>
      <vt:lpstr>NLRB Allows Micro-Unions at Macy’s (continued) </vt:lpstr>
      <vt:lpstr>NLRB Allows Micro-Unions at Macy’s (continued) </vt:lpstr>
      <vt:lpstr>Congress Introduces New NLRA Legislation </vt:lpstr>
      <vt:lpstr>Congress Introduces New NLRA Legislation (continued)</vt:lpstr>
      <vt:lpstr>PowerPoint Presentation</vt:lpstr>
      <vt:lpstr>PowerPoint Presentation</vt:lpstr>
      <vt:lpstr>EEOC Criminal Background Checks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Networking:  A Liability Trap for Unsuspecting Employers</dc:title>
  <dc:creator>Ceberst</dc:creator>
  <cp:lastModifiedBy>Angela Reprieto</cp:lastModifiedBy>
  <cp:revision>225</cp:revision>
  <cp:lastPrinted>2014-09-04T17:08:04Z</cp:lastPrinted>
  <dcterms:created xsi:type="dcterms:W3CDTF">2011-04-19T13:07:44Z</dcterms:created>
  <dcterms:modified xsi:type="dcterms:W3CDTF">2014-09-04T18:18:14Z</dcterms:modified>
</cp:coreProperties>
</file>