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311" r:id="rId4"/>
    <p:sldId id="310" r:id="rId5"/>
    <p:sldId id="312" r:id="rId6"/>
    <p:sldId id="313" r:id="rId7"/>
    <p:sldId id="314" r:id="rId8"/>
    <p:sldId id="315" r:id="rId9"/>
    <p:sldId id="323" r:id="rId10"/>
    <p:sldId id="316" r:id="rId11"/>
    <p:sldId id="318" r:id="rId12"/>
    <p:sldId id="319" r:id="rId13"/>
    <p:sldId id="324" r:id="rId14"/>
    <p:sldId id="321" r:id="rId15"/>
    <p:sldId id="322" r:id="rId16"/>
    <p:sldId id="260" r:id="rId17"/>
    <p:sldId id="275" r:id="rId18"/>
    <p:sldId id="304" r:id="rId19"/>
    <p:sldId id="325" r:id="rId20"/>
    <p:sldId id="326" r:id="rId21"/>
    <p:sldId id="327" r:id="rId22"/>
    <p:sldId id="339" r:id="rId23"/>
    <p:sldId id="262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285" r:id="rId41"/>
    <p:sldId id="356" r:id="rId42"/>
    <p:sldId id="357" r:id="rId43"/>
    <p:sldId id="358" r:id="rId44"/>
    <p:sldId id="359" r:id="rId45"/>
    <p:sldId id="298" r:id="rId46"/>
    <p:sldId id="329" r:id="rId47"/>
    <p:sldId id="328" r:id="rId48"/>
    <p:sldId id="331" r:id="rId49"/>
    <p:sldId id="330" r:id="rId50"/>
    <p:sldId id="332" r:id="rId51"/>
    <p:sldId id="334" r:id="rId52"/>
    <p:sldId id="333" r:id="rId53"/>
    <p:sldId id="271" r:id="rId54"/>
    <p:sldId id="301" r:id="rId55"/>
    <p:sldId id="335" r:id="rId56"/>
    <p:sldId id="336" r:id="rId57"/>
    <p:sldId id="337" r:id="rId58"/>
    <p:sldId id="338" r:id="rId59"/>
    <p:sldId id="360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236" y="-72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325" y="762000"/>
            <a:ext cx="5111675" cy="2667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5105400" cy="2133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lowing tech background 3d ,LO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2847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03874"/>
            <a:ext cx="72390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2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1371600"/>
            <a:ext cx="1828800" cy="4953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1600"/>
            <a:ext cx="57912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73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29187"/>
            <a:ext cx="5105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733800"/>
            <a:ext cx="5105400" cy="11953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lowing tech background 3d ,LO2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31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3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335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73312"/>
            <a:ext cx="4268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9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9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14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6958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3968750" cy="4909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3236913" cy="49136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52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38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03874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68D13-5EF5-42B0-A8BE-ADA17887028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73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8AA99-7238-42D3-B68A-A4E1B56FEE7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lowing tech background 3d ,LO2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/>
          <a:srcRect l="25555" r="7778"/>
          <a:stretch/>
        </p:blipFill>
        <p:spPr>
          <a:xfrm>
            <a:off x="7239000" y="152400"/>
            <a:ext cx="1600200" cy="1600200"/>
          </a:xfrm>
          <a:prstGeom prst="roundRect">
            <a:avLst>
              <a:gd name="adj" fmla="val 18055"/>
            </a:avLst>
          </a:prstGeom>
          <a:ln>
            <a:noFill/>
          </a:ln>
          <a:effectLst/>
          <a:scene3d>
            <a:camera prst="perspectiveRelaxed" fov="7200000">
              <a:rot lat="23995" lon="3210004" rev="21299988"/>
            </a:camera>
            <a:lightRig rig="chilly" dir="t">
              <a:rot lat="0" lon="0" rev="0"/>
            </a:lightRig>
          </a:scene3d>
          <a:sp3d extrusionH="254000" prstMaterial="powder">
            <a:bevelT w="0" h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60825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VRMCA Technical Committee Update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048000"/>
            <a:ext cx="5105400" cy="3505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/>
              </a:rPr>
              <a:t>VRMCA Spring Convention May 18,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2015</a:t>
            </a:r>
          </a:p>
          <a:p>
            <a:r>
              <a:rPr lang="en-US" dirty="0" smtClean="0">
                <a:effectLst/>
              </a:rPr>
              <a:t>   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George Kuhn – Chairman</a:t>
            </a:r>
          </a:p>
          <a:p>
            <a:r>
              <a:rPr lang="en-US" dirty="0" smtClean="0">
                <a:effectLst/>
              </a:rPr>
              <a:t>     </a:t>
            </a:r>
            <a:endParaRPr lang="en-US" dirty="0">
              <a:effectLst/>
            </a:endParaRPr>
          </a:p>
          <a:p>
            <a:pPr algn="ctr"/>
            <a:r>
              <a:rPr lang="en-US" dirty="0" smtClean="0">
                <a:effectLst/>
              </a:rPr>
              <a:t>What’s the Latest </a:t>
            </a:r>
          </a:p>
          <a:p>
            <a:pPr algn="ctr"/>
            <a:r>
              <a:rPr lang="en-US" dirty="0" smtClean="0">
                <a:effectLst/>
              </a:rPr>
              <a:t>and Greatest?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35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Attendance</a:t>
            </a:r>
          </a:p>
          <a:p>
            <a:pPr lvl="1"/>
            <a:r>
              <a:rPr lang="en-US" dirty="0" smtClean="0">
                <a:effectLst/>
              </a:rPr>
              <a:t>2012 avg 11.25</a:t>
            </a:r>
          </a:p>
          <a:p>
            <a:pPr lvl="1"/>
            <a:r>
              <a:rPr lang="en-US" dirty="0" smtClean="0"/>
              <a:t>2013 avg 15.75</a:t>
            </a:r>
          </a:p>
          <a:p>
            <a:pPr lvl="1"/>
            <a:r>
              <a:rPr lang="en-US" dirty="0" smtClean="0"/>
              <a:t>2014 avg 16.33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52" y="2286000"/>
            <a:ext cx="3191256" cy="42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2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Attendance</a:t>
            </a:r>
          </a:p>
          <a:p>
            <a:pPr lvl="1"/>
            <a:r>
              <a:rPr lang="en-US" dirty="0" smtClean="0">
                <a:effectLst/>
              </a:rPr>
              <a:t>2012 avg 11.25</a:t>
            </a:r>
          </a:p>
          <a:p>
            <a:pPr lvl="1"/>
            <a:r>
              <a:rPr lang="en-US" dirty="0" smtClean="0"/>
              <a:t>2013 avg 15.75</a:t>
            </a:r>
          </a:p>
          <a:p>
            <a:pPr lvl="1"/>
            <a:r>
              <a:rPr lang="en-US" dirty="0" smtClean="0"/>
              <a:t>2014 avg 16.33</a:t>
            </a:r>
          </a:p>
          <a:p>
            <a:pPr lvl="1"/>
            <a:r>
              <a:rPr lang="en-US" dirty="0" smtClean="0"/>
              <a:t>2015 avg 22.50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29 January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16 April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52" y="2670048"/>
            <a:ext cx="3191256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Always Room For More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52" y="2670048"/>
            <a:ext cx="3191256" cy="13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effectLst/>
            </a:endParaRPr>
          </a:p>
          <a:p>
            <a:r>
              <a:rPr lang="en-US" dirty="0"/>
              <a:t>Biannual Meetings  (VRMCA / VDOT Cooperative Joint Committee Meetings)</a:t>
            </a:r>
          </a:p>
          <a:p>
            <a:pPr lvl="1"/>
            <a:r>
              <a:rPr lang="en-US" dirty="0"/>
              <a:t>VCTIR, Charlottesville, VA</a:t>
            </a:r>
          </a:p>
          <a:p>
            <a:pPr lvl="1"/>
            <a:r>
              <a:rPr lang="en-US" dirty="0" smtClean="0"/>
              <a:t>January</a:t>
            </a:r>
            <a:r>
              <a:rPr lang="en-US" dirty="0"/>
              <a:t>, </a:t>
            </a:r>
            <a:r>
              <a:rPr lang="en-US" dirty="0" smtClean="0"/>
              <a:t>July</a:t>
            </a:r>
          </a:p>
          <a:p>
            <a:pPr marL="457200" lvl="1" indent="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172968"/>
            <a:ext cx="3187212" cy="120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8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effectLst/>
            </a:endParaRPr>
          </a:p>
          <a:p>
            <a:r>
              <a:rPr lang="en-US" dirty="0"/>
              <a:t>Biannual Meetings  (VRMCA / VDOT Cooperative Joint Committee Meetings)</a:t>
            </a:r>
          </a:p>
          <a:p>
            <a:pPr lvl="1"/>
            <a:r>
              <a:rPr lang="en-US" dirty="0"/>
              <a:t>VCTIR, Charlottesville, VA</a:t>
            </a:r>
          </a:p>
          <a:p>
            <a:pPr lvl="1"/>
            <a:r>
              <a:rPr lang="en-US" dirty="0" smtClean="0"/>
              <a:t>January</a:t>
            </a:r>
            <a:r>
              <a:rPr lang="en-US" dirty="0"/>
              <a:t>, </a:t>
            </a:r>
            <a:r>
              <a:rPr lang="en-US" dirty="0" smtClean="0"/>
              <a:t>July</a:t>
            </a:r>
          </a:p>
          <a:p>
            <a:pPr lvl="1"/>
            <a:r>
              <a:rPr lang="en-US" dirty="0" smtClean="0"/>
              <a:t>2015 </a:t>
            </a:r>
            <a:r>
              <a:rPr lang="en-US" dirty="0"/>
              <a:t>Remaining Schedule</a:t>
            </a:r>
          </a:p>
          <a:p>
            <a:pPr marL="457200" lvl="1" indent="0">
              <a:buNone/>
            </a:pPr>
            <a:r>
              <a:rPr lang="en-US" dirty="0"/>
              <a:t>   July </a:t>
            </a:r>
            <a:r>
              <a:rPr lang="en-US" dirty="0" smtClean="0"/>
              <a:t>28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171642"/>
            <a:ext cx="3187212" cy="120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Education of Membership</a:t>
            </a:r>
          </a:p>
          <a:p>
            <a:r>
              <a:rPr lang="en-US" dirty="0" smtClean="0"/>
              <a:t>Liaison With VDOT</a:t>
            </a:r>
          </a:p>
          <a:p>
            <a:r>
              <a:rPr lang="en-US" dirty="0" smtClean="0"/>
              <a:t>Review/Oversight of VRMCA Website and Educational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9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Education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Education of Membership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3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Education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Education of Membership</a:t>
            </a:r>
          </a:p>
          <a:p>
            <a:pPr lvl="1"/>
            <a:r>
              <a:rPr lang="en-US" dirty="0" smtClean="0"/>
              <a:t>Concrete Works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(Bill Denison - Titan)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52" y="2670048"/>
            <a:ext cx="3191256" cy="29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3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Education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Education of Membership</a:t>
            </a:r>
          </a:p>
          <a:p>
            <a:pPr lvl="1"/>
            <a:r>
              <a:rPr lang="en-US" dirty="0" smtClean="0"/>
              <a:t>Concrete Works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(Bill Denison - Titan)</a:t>
            </a:r>
          </a:p>
          <a:p>
            <a:pPr marL="457200" lvl="1" indent="0">
              <a:buNone/>
            </a:pPr>
            <a:r>
              <a:rPr lang="en-US" dirty="0" smtClean="0"/>
              <a:t>  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predictive behavior of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different mix designs for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early age heat generation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52" y="2670048"/>
            <a:ext cx="3191256" cy="29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8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Education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Education of Membership</a:t>
            </a:r>
          </a:p>
          <a:p>
            <a:pPr lvl="1"/>
            <a:r>
              <a:rPr lang="en-US" dirty="0" smtClean="0"/>
              <a:t>Emerging Technology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For Freeze-Thaw Durability</a:t>
            </a:r>
          </a:p>
          <a:p>
            <a:pPr marL="457200" lvl="1" indent="0">
              <a:buNone/>
            </a:pPr>
            <a:r>
              <a:rPr lang="en-US" dirty="0" smtClean="0"/>
              <a:t>    (Richard Morrow – BASF)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52" y="2670048"/>
            <a:ext cx="3191256" cy="250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Membership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Producer Members</a:t>
            </a:r>
          </a:p>
          <a:p>
            <a:r>
              <a:rPr lang="en-US" dirty="0" smtClean="0"/>
              <a:t>Supplier Members</a:t>
            </a:r>
          </a:p>
          <a:p>
            <a:r>
              <a:rPr lang="en-US" dirty="0" smtClean="0"/>
              <a:t>Association Representatives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Education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Education of Membership</a:t>
            </a:r>
          </a:p>
          <a:p>
            <a:pPr lvl="1"/>
            <a:r>
              <a:rPr lang="en-US" dirty="0" smtClean="0"/>
              <a:t>Emerging Technology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For Freeze-Thaw Durability</a:t>
            </a:r>
          </a:p>
          <a:p>
            <a:pPr marL="457200" lvl="1" indent="0">
              <a:buNone/>
            </a:pPr>
            <a:r>
              <a:rPr lang="en-US" dirty="0" smtClean="0"/>
              <a:t>    (Richard Morrow – BASF)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manufactured air voids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as an AE agent replacement</a:t>
            </a:r>
          </a:p>
          <a:p>
            <a:pPr marL="457200" lvl="1" indent="0">
              <a:buNone/>
            </a:pPr>
            <a:r>
              <a:rPr lang="en-US" dirty="0" smtClean="0"/>
              <a:t>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52" y="2670047"/>
            <a:ext cx="3191256" cy="31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VDOT Liaison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Liaison With VDOT</a:t>
            </a:r>
          </a:p>
          <a:p>
            <a:pPr lvl="1"/>
            <a:r>
              <a:rPr lang="en-US" dirty="0"/>
              <a:t>Specifications/Special Provisions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  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59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VDOT Liaison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Liaison With VDOT</a:t>
            </a:r>
          </a:p>
          <a:p>
            <a:pPr lvl="1"/>
            <a:r>
              <a:rPr lang="en-US" dirty="0" smtClean="0"/>
              <a:t>Specifications/Special Provisions</a:t>
            </a:r>
          </a:p>
          <a:p>
            <a:pPr marL="457200" lvl="1" indent="0">
              <a:buNone/>
            </a:pPr>
            <a:r>
              <a:rPr lang="en-US" dirty="0" smtClean="0"/>
              <a:t> 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cooperative issues and input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837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VDOT Liaison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Liaison With VDOT</a:t>
            </a:r>
          </a:p>
          <a:p>
            <a:pPr lvl="1"/>
            <a:r>
              <a:rPr lang="en-US" dirty="0"/>
              <a:t>Specifications/Special Provisions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ERS – Option Based Mix Designs</a:t>
            </a:r>
          </a:p>
          <a:p>
            <a:pPr marL="457200" lvl="1" indent="0">
              <a:buNone/>
            </a:pPr>
            <a:r>
              <a:rPr lang="en-US" dirty="0" smtClean="0"/>
              <a:t>   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37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VDOT Liaison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Liaison With VDOT</a:t>
            </a:r>
          </a:p>
          <a:p>
            <a:pPr lvl="1"/>
            <a:r>
              <a:rPr lang="en-US" dirty="0" smtClean="0"/>
              <a:t>Specifications/Special Provisions </a:t>
            </a:r>
          </a:p>
          <a:p>
            <a:pPr marL="457200" lvl="1" indent="0">
              <a:buNone/>
            </a:pPr>
            <a:r>
              <a:rPr lang="en-US" dirty="0" smtClean="0"/>
              <a:t>    ERS – Option Based Mix Designs</a:t>
            </a:r>
          </a:p>
          <a:p>
            <a:pPr marL="457200" lvl="1" indent="0">
              <a:buNone/>
            </a:pPr>
            <a:r>
              <a:rPr lang="en-US" dirty="0" smtClean="0"/>
              <a:t>           1. Traditional ACI 211 Method</a:t>
            </a:r>
          </a:p>
          <a:p>
            <a:pPr marL="457200" lvl="1" indent="0">
              <a:buNone/>
            </a:pPr>
            <a:r>
              <a:rPr lang="en-US" dirty="0" smtClean="0"/>
              <a:t>           2. New ACI 301/318 Field Data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3. New ACI 301/318 Lab Curve</a:t>
            </a:r>
          </a:p>
          <a:p>
            <a:pPr marL="457200" lvl="1" indent="0">
              <a:buNone/>
            </a:pPr>
            <a:r>
              <a:rPr lang="en-US" dirty="0" smtClean="0"/>
              <a:t>   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19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VDOT Liaison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Liaison With VDOT</a:t>
            </a:r>
          </a:p>
          <a:p>
            <a:pPr lvl="1"/>
            <a:r>
              <a:rPr lang="en-US" dirty="0"/>
              <a:t>Specifications/Special Provisions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ERS – Option Based Mix Designs</a:t>
            </a:r>
          </a:p>
          <a:p>
            <a:pPr marL="457200" lvl="1" indent="0">
              <a:buNone/>
            </a:pPr>
            <a:r>
              <a:rPr lang="en-US" dirty="0" smtClean="0"/>
              <a:t>           1. </a:t>
            </a:r>
            <a:r>
              <a:rPr lang="en-US" b="1" dirty="0" smtClean="0">
                <a:solidFill>
                  <a:srgbClr val="FFFF00"/>
                </a:solidFill>
              </a:rPr>
              <a:t>Traditional ACI 211 Method</a:t>
            </a:r>
          </a:p>
          <a:p>
            <a:pPr marL="457200" lvl="1" indent="0">
              <a:buNone/>
            </a:pPr>
            <a:r>
              <a:rPr lang="en-US" dirty="0" smtClean="0"/>
              <a:t>           2. New ACI 301/318 Field Data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3. </a:t>
            </a:r>
            <a:r>
              <a:rPr lang="en-US" b="1" dirty="0" smtClean="0">
                <a:solidFill>
                  <a:srgbClr val="FFFF00"/>
                </a:solidFill>
              </a:rPr>
              <a:t>New ACI 301/318 Lab Curve</a:t>
            </a:r>
          </a:p>
          <a:p>
            <a:pPr marL="457200" lvl="1" indent="0">
              <a:buNone/>
            </a:pPr>
            <a:r>
              <a:rPr lang="en-US" dirty="0" smtClean="0"/>
              <a:t>   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15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VDOT Liaison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Liaison With VDOT</a:t>
            </a:r>
          </a:p>
          <a:p>
            <a:pPr lvl="1"/>
            <a:r>
              <a:rPr lang="en-US" dirty="0"/>
              <a:t>Specifications/Special Provisions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ERS – Option Based Mix Designs</a:t>
            </a:r>
          </a:p>
          <a:p>
            <a:pPr marL="457200" lvl="1" indent="0">
              <a:buNone/>
            </a:pPr>
            <a:r>
              <a:rPr lang="en-US" dirty="0" smtClean="0"/>
              <a:t>	     * Waiting on VDOT   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52" y="3657600"/>
            <a:ext cx="2514600" cy="281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VDOT Liaison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Liaison With VDOT</a:t>
            </a:r>
          </a:p>
          <a:p>
            <a:pPr lvl="1"/>
            <a:r>
              <a:rPr lang="en-US" dirty="0"/>
              <a:t>Specifications/Special Provisions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ERS – Option Based Mix Designs</a:t>
            </a:r>
          </a:p>
          <a:p>
            <a:pPr marL="457200" lvl="1" indent="0">
              <a:buNone/>
            </a:pPr>
            <a:r>
              <a:rPr lang="en-US" dirty="0" smtClean="0"/>
              <a:t>	     * Waiting on VDOT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     * Proposed Notification   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52" y="3657600"/>
            <a:ext cx="1984248" cy="302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VDOT Liaison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Liaison With VDOT</a:t>
            </a:r>
          </a:p>
          <a:p>
            <a:pPr lvl="1"/>
            <a:r>
              <a:rPr lang="en-US" dirty="0"/>
              <a:t>Specifications/Special Provisions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ERS – Option Based Mix Designs</a:t>
            </a:r>
          </a:p>
          <a:p>
            <a:pPr marL="457200" lvl="1" indent="0">
              <a:buNone/>
            </a:pPr>
            <a:r>
              <a:rPr lang="en-US" dirty="0" smtClean="0"/>
              <a:t>	     * Waiting on VDOT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     * Proposed Notification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* Win/Win   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52" y="3657600"/>
            <a:ext cx="2517648" cy="264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VDOT Liaison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Liaison With VDOT</a:t>
            </a:r>
          </a:p>
          <a:p>
            <a:pPr lvl="1"/>
            <a:r>
              <a:rPr lang="en-US" dirty="0"/>
              <a:t>Specifications/Special Provisions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ERS – Option Based Mix Designs</a:t>
            </a:r>
          </a:p>
          <a:p>
            <a:pPr marL="457200" lvl="1" indent="0">
              <a:buNone/>
            </a:pPr>
            <a:r>
              <a:rPr lang="en-US" dirty="0" smtClean="0"/>
              <a:t>    Testing </a:t>
            </a:r>
            <a:r>
              <a:rPr lang="en-US" dirty="0" err="1" smtClean="0"/>
              <a:t>Sublots</a:t>
            </a:r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655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Quarterly Meetings</a:t>
            </a:r>
          </a:p>
          <a:p>
            <a:pPr lvl="1"/>
            <a:r>
              <a:rPr lang="en-US" dirty="0" smtClean="0">
                <a:effectLst/>
              </a:rPr>
              <a:t>The Place, Richmond, VA</a:t>
            </a:r>
          </a:p>
          <a:p>
            <a:pPr lvl="1"/>
            <a:r>
              <a:rPr lang="en-US" dirty="0"/>
              <a:t>January, April, July, </a:t>
            </a:r>
            <a:r>
              <a:rPr lang="en-US" dirty="0" smtClean="0"/>
              <a:t>October</a:t>
            </a:r>
          </a:p>
          <a:p>
            <a:pPr marL="457200" lvl="1" indent="0">
              <a:buNone/>
            </a:pPr>
            <a:r>
              <a:rPr lang="en-US" dirty="0" smtClean="0"/>
              <a:t>   4</a:t>
            </a:r>
            <a:r>
              <a:rPr lang="en-US" baseline="30000" dirty="0" smtClean="0"/>
              <a:t>th</a:t>
            </a:r>
            <a:r>
              <a:rPr lang="en-US" dirty="0" smtClean="0"/>
              <a:t> Wednesday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667000"/>
            <a:ext cx="318721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4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VDOT Liaison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Liaison With VDOT</a:t>
            </a:r>
          </a:p>
          <a:p>
            <a:pPr lvl="1"/>
            <a:r>
              <a:rPr lang="en-US" dirty="0"/>
              <a:t>Specifications/Special Provisions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ERS – Option Based Mix Designs</a:t>
            </a:r>
          </a:p>
          <a:p>
            <a:pPr marL="457200" lvl="1" indent="0">
              <a:buNone/>
            </a:pPr>
            <a:r>
              <a:rPr lang="en-US" dirty="0" smtClean="0"/>
              <a:t>    Testing </a:t>
            </a:r>
            <a:r>
              <a:rPr lang="en-US" dirty="0" err="1" smtClean="0"/>
              <a:t>Sublots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* Multiple Lab Tests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51" y="4140200"/>
            <a:ext cx="3260299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VDOT Liaison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Liaison With VDOT</a:t>
            </a:r>
          </a:p>
          <a:p>
            <a:pPr lvl="1"/>
            <a:r>
              <a:rPr lang="en-US" dirty="0"/>
              <a:t>Specifications/Special Provisions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ERS – Option Based Mix Designs</a:t>
            </a:r>
          </a:p>
          <a:p>
            <a:pPr marL="457200" lvl="1" indent="0">
              <a:buNone/>
            </a:pPr>
            <a:r>
              <a:rPr lang="en-US" dirty="0" smtClean="0"/>
              <a:t>    Testing </a:t>
            </a:r>
            <a:r>
              <a:rPr lang="en-US" dirty="0" err="1" smtClean="0"/>
              <a:t>Sublots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* Multiple Lab Tests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* Hierarchy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384" y="4142231"/>
            <a:ext cx="2424854" cy="218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VDOT Liaison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Liaison With VDOT</a:t>
            </a:r>
          </a:p>
          <a:p>
            <a:pPr lvl="1"/>
            <a:r>
              <a:rPr lang="en-US" dirty="0"/>
              <a:t>Specifications/Special Provisions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ERS – Option Based Mix Designs</a:t>
            </a:r>
          </a:p>
          <a:p>
            <a:pPr marL="457200" lvl="1" indent="0">
              <a:buNone/>
            </a:pPr>
            <a:r>
              <a:rPr lang="en-US" dirty="0" smtClean="0"/>
              <a:t>    Testing </a:t>
            </a:r>
            <a:r>
              <a:rPr lang="en-US" dirty="0" err="1" smtClean="0"/>
              <a:t>Sublots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Shotcrete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257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VDOT Liaison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Liaison With VDOT</a:t>
            </a:r>
          </a:p>
          <a:p>
            <a:pPr lvl="1"/>
            <a:r>
              <a:rPr lang="en-US" dirty="0"/>
              <a:t>Specifications/Special Provisions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ERS – Option Based Mix Designs</a:t>
            </a:r>
          </a:p>
          <a:p>
            <a:pPr marL="457200" lvl="1" indent="0">
              <a:buNone/>
            </a:pPr>
            <a:r>
              <a:rPr lang="en-US" dirty="0" smtClean="0"/>
              <a:t>    Testing </a:t>
            </a:r>
            <a:r>
              <a:rPr lang="en-US" dirty="0" err="1" smtClean="0"/>
              <a:t>Sublots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Shotcrete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* Bag Mix</a:t>
            </a:r>
          </a:p>
          <a:p>
            <a:pPr marL="457200" lvl="1" indent="0">
              <a:buNone/>
            </a:pPr>
            <a:r>
              <a:rPr lang="en-US" dirty="0" smtClean="0"/>
              <a:t>           * Ready Mix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624294"/>
            <a:ext cx="3790950" cy="193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VDOT Liaison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Liaison With VDOT</a:t>
            </a:r>
          </a:p>
          <a:p>
            <a:pPr lvl="1"/>
            <a:r>
              <a:rPr lang="en-US" dirty="0"/>
              <a:t>Specifications/Special Provisions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ERS – Option Based Mix Designs</a:t>
            </a:r>
          </a:p>
          <a:p>
            <a:pPr marL="457200" lvl="1" indent="0">
              <a:buNone/>
            </a:pPr>
            <a:r>
              <a:rPr lang="en-US" dirty="0" smtClean="0"/>
              <a:t>    Testing </a:t>
            </a:r>
            <a:r>
              <a:rPr lang="en-US" dirty="0" err="1" smtClean="0"/>
              <a:t>Sublots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Shotcrete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* Bag Mix</a:t>
            </a:r>
          </a:p>
          <a:p>
            <a:pPr marL="457200" lvl="1" indent="0">
              <a:buNone/>
            </a:pPr>
            <a:r>
              <a:rPr lang="en-US" dirty="0" smtClean="0"/>
              <a:t>           * Ready Mix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624294"/>
            <a:ext cx="3790950" cy="1932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5715559"/>
            <a:ext cx="8667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VDOT Liaison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Liaison With VDOT</a:t>
            </a:r>
          </a:p>
          <a:p>
            <a:pPr lvl="1"/>
            <a:r>
              <a:rPr lang="en-US" dirty="0" smtClean="0"/>
              <a:t>Aggregate Passing the #200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2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VDOT Liaison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Liaison With VDOT</a:t>
            </a:r>
          </a:p>
          <a:p>
            <a:pPr lvl="1"/>
            <a:r>
              <a:rPr lang="en-US" dirty="0" smtClean="0"/>
              <a:t>Aggregate Passing the #200</a:t>
            </a:r>
          </a:p>
          <a:p>
            <a:pPr marL="457200" lvl="1" indent="0">
              <a:buNone/>
            </a:pPr>
            <a:r>
              <a:rPr lang="en-US" dirty="0" smtClean="0"/>
              <a:t>    * Approval to Try Out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* Pilot Mixes Approved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* Mixes in Use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* Future Change of Spec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6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VDOT Liaison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Liaison With VDOT</a:t>
            </a:r>
          </a:p>
          <a:p>
            <a:pPr lvl="1"/>
            <a:r>
              <a:rPr lang="en-US" dirty="0" smtClean="0"/>
              <a:t>Aggregate Passing the #200</a:t>
            </a:r>
          </a:p>
          <a:p>
            <a:pPr lvl="1"/>
            <a:r>
              <a:rPr lang="en-US" dirty="0" smtClean="0"/>
              <a:t>Mixer/Plant Inspection Process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77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VDOT Liaison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Liaison With VDOT</a:t>
            </a:r>
          </a:p>
          <a:p>
            <a:pPr lvl="1"/>
            <a:r>
              <a:rPr lang="en-US" dirty="0" smtClean="0"/>
              <a:t>Aggregate Passing the #200</a:t>
            </a:r>
          </a:p>
          <a:p>
            <a:pPr lvl="1"/>
            <a:r>
              <a:rPr lang="en-US" dirty="0" smtClean="0"/>
              <a:t>Mixer/Plant Inspection Process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* Feb 1, 2015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      a. NRMCA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      b. Self Inspection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4191000"/>
            <a:ext cx="17272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9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VDOT Liaison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Liaison With VDOT</a:t>
            </a:r>
          </a:p>
          <a:p>
            <a:pPr lvl="1"/>
            <a:r>
              <a:rPr lang="en-US" dirty="0" smtClean="0"/>
              <a:t>Ongoing Work</a:t>
            </a:r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96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Quarterly Meetings</a:t>
            </a:r>
          </a:p>
          <a:p>
            <a:pPr lvl="1"/>
            <a:r>
              <a:rPr lang="en-US" dirty="0" smtClean="0">
                <a:effectLst/>
              </a:rPr>
              <a:t>The Place, Richmond, VA</a:t>
            </a:r>
          </a:p>
          <a:p>
            <a:pPr lvl="1"/>
            <a:r>
              <a:rPr lang="en-US" dirty="0"/>
              <a:t>January, April, July, </a:t>
            </a:r>
            <a:r>
              <a:rPr lang="en-US" dirty="0" smtClean="0"/>
              <a:t>October</a:t>
            </a:r>
          </a:p>
          <a:p>
            <a:pPr marL="457200" lvl="1" indent="0">
              <a:buNone/>
            </a:pPr>
            <a:r>
              <a:rPr lang="en-US" dirty="0" smtClean="0"/>
              <a:t>   4</a:t>
            </a:r>
            <a:r>
              <a:rPr lang="en-US" baseline="30000" dirty="0" smtClean="0"/>
              <a:t>th</a:t>
            </a:r>
            <a:r>
              <a:rPr lang="en-US" dirty="0" smtClean="0"/>
              <a:t> Wednesday</a:t>
            </a:r>
          </a:p>
          <a:p>
            <a:pPr lvl="1"/>
            <a:r>
              <a:rPr lang="en-US" dirty="0" smtClean="0"/>
              <a:t>2015 Remaining Schedule</a:t>
            </a:r>
          </a:p>
          <a:p>
            <a:pPr marL="457200" lvl="1" indent="0">
              <a:buNone/>
            </a:pPr>
            <a:r>
              <a:rPr lang="en-US" dirty="0" smtClean="0"/>
              <a:t>    July 22, October 22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667000"/>
            <a:ext cx="318721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VDOT Liaison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Liaison With VDOT</a:t>
            </a:r>
          </a:p>
          <a:p>
            <a:pPr lvl="1"/>
            <a:r>
              <a:rPr lang="en-US" dirty="0" smtClean="0"/>
              <a:t>Ongoing Work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* Lightweight Concrete</a:t>
            </a:r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62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VDOT Liaison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Liaison With VDOT</a:t>
            </a:r>
          </a:p>
          <a:p>
            <a:pPr lvl="1"/>
            <a:r>
              <a:rPr lang="en-US" dirty="0" smtClean="0"/>
              <a:t>Ongoing Work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* Lightweight Concrete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* Mass Concrete</a:t>
            </a:r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172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VDOT Liaison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Liaison With VDOT</a:t>
            </a:r>
          </a:p>
          <a:p>
            <a:pPr lvl="1"/>
            <a:r>
              <a:rPr lang="en-US" dirty="0" smtClean="0"/>
              <a:t>Ongoing Work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* Lightweight Concrete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* Mass Concrete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* Retarder Set Times For Deck Pours</a:t>
            </a:r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83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VDOT Liaison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Liaison With VDOT</a:t>
            </a:r>
          </a:p>
          <a:p>
            <a:pPr lvl="1"/>
            <a:r>
              <a:rPr lang="en-US" dirty="0" smtClean="0"/>
              <a:t>Ongoing Work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* Lightweight Concrete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* Mass Concrete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* Retarder Set Times For Deck Pours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* Permeability Payment Penalties</a:t>
            </a:r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011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Review/Oversight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VRMCA Website and Educational Materials</a:t>
            </a:r>
          </a:p>
          <a:p>
            <a:pPr lvl="1"/>
            <a:r>
              <a:rPr lang="en-US" dirty="0" smtClean="0"/>
              <a:t>Reference Documents</a:t>
            </a:r>
          </a:p>
        </p:txBody>
      </p:sp>
    </p:spTree>
    <p:extLst>
      <p:ext uri="{BB962C8B-B14F-4D97-AF65-F5344CB8AC3E}">
        <p14:creationId xmlns:p14="http://schemas.microsoft.com/office/powerpoint/2010/main" val="616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Review/Oversight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VRMCA Website and Educational Materials</a:t>
            </a:r>
          </a:p>
          <a:p>
            <a:pPr lvl="1"/>
            <a:r>
              <a:rPr lang="en-US" dirty="0" smtClean="0"/>
              <a:t>Reference Documents</a:t>
            </a:r>
          </a:p>
          <a:p>
            <a:pPr marL="457200" lvl="1" indent="0">
              <a:buNone/>
            </a:pPr>
            <a:r>
              <a:rPr lang="en-US" dirty="0" smtClean="0"/>
              <a:t>    removed ghost articles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52" y="2667000"/>
            <a:ext cx="3191256" cy="412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Review/Oversight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VRMCA Website and Educational Materials</a:t>
            </a:r>
          </a:p>
          <a:p>
            <a:pPr lvl="1"/>
            <a:r>
              <a:rPr lang="en-US" dirty="0" smtClean="0"/>
              <a:t>Reference Documents</a:t>
            </a:r>
          </a:p>
          <a:p>
            <a:pPr lvl="1"/>
            <a:r>
              <a:rPr lang="en-US" dirty="0" smtClean="0"/>
              <a:t>Technical Bulletins</a:t>
            </a:r>
          </a:p>
          <a:p>
            <a:pPr marL="457200" lvl="1" indent="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Review/Oversight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VRMCA Website and Educational Materials</a:t>
            </a:r>
          </a:p>
          <a:p>
            <a:pPr lvl="1"/>
            <a:r>
              <a:rPr lang="en-US" dirty="0" smtClean="0"/>
              <a:t>Reference Documents</a:t>
            </a:r>
          </a:p>
          <a:p>
            <a:pPr lvl="1"/>
            <a:r>
              <a:rPr lang="en-US" dirty="0" smtClean="0"/>
              <a:t>Technical Bulletins</a:t>
            </a:r>
          </a:p>
          <a:p>
            <a:pPr marL="457200" lvl="1" indent="0">
              <a:buNone/>
            </a:pPr>
            <a:r>
              <a:rPr lang="en-US" dirty="0" smtClean="0"/>
              <a:t>    updated #5 – within test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strength variability </a:t>
            </a:r>
          </a:p>
          <a:p>
            <a:pPr marL="457200" lvl="1" indent="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52" y="2670048"/>
            <a:ext cx="3191256" cy="414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Review/Oversight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VRMCA Website and Educational Materials</a:t>
            </a:r>
          </a:p>
          <a:p>
            <a:pPr lvl="1"/>
            <a:r>
              <a:rPr lang="en-US" dirty="0" smtClean="0"/>
              <a:t>Reference Documents</a:t>
            </a:r>
          </a:p>
          <a:p>
            <a:pPr lvl="1"/>
            <a:r>
              <a:rPr lang="en-US" dirty="0" smtClean="0"/>
              <a:t>Technical Bulletins</a:t>
            </a:r>
          </a:p>
          <a:p>
            <a:pPr lvl="1"/>
            <a:r>
              <a:rPr lang="en-US" dirty="0" smtClean="0"/>
              <a:t>Committee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Review/Oversight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VRMCA Website and Educational Materials</a:t>
            </a:r>
          </a:p>
          <a:p>
            <a:pPr lvl="1"/>
            <a:r>
              <a:rPr lang="en-US" dirty="0" smtClean="0"/>
              <a:t>Reference Documents</a:t>
            </a:r>
          </a:p>
          <a:p>
            <a:pPr lvl="1"/>
            <a:r>
              <a:rPr lang="en-US" dirty="0" smtClean="0"/>
              <a:t>Technical Bulletins</a:t>
            </a:r>
          </a:p>
          <a:p>
            <a:pPr lvl="1"/>
            <a:r>
              <a:rPr lang="en-US" dirty="0" smtClean="0"/>
              <a:t>Committee Minutes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52" y="2670048"/>
            <a:ext cx="3191256" cy="400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Quarterly Meetings</a:t>
            </a:r>
          </a:p>
          <a:p>
            <a:pPr lvl="1"/>
            <a:r>
              <a:rPr lang="en-US" dirty="0" smtClean="0">
                <a:effectLst/>
              </a:rPr>
              <a:t>The Place, Richmond, VA</a:t>
            </a:r>
          </a:p>
          <a:p>
            <a:pPr lvl="1"/>
            <a:r>
              <a:rPr lang="en-US" dirty="0"/>
              <a:t>January, April, July, </a:t>
            </a:r>
            <a:r>
              <a:rPr lang="en-US" dirty="0" smtClean="0"/>
              <a:t>October</a:t>
            </a:r>
          </a:p>
          <a:p>
            <a:pPr marL="457200" lvl="1" indent="0">
              <a:buNone/>
            </a:pPr>
            <a:r>
              <a:rPr lang="en-US" dirty="0" smtClean="0"/>
              <a:t>   4</a:t>
            </a:r>
            <a:r>
              <a:rPr lang="en-US" baseline="30000" dirty="0" smtClean="0"/>
              <a:t>th</a:t>
            </a:r>
            <a:r>
              <a:rPr lang="en-US" dirty="0" smtClean="0"/>
              <a:t> Wednesday</a:t>
            </a:r>
          </a:p>
          <a:p>
            <a:pPr lvl="1"/>
            <a:r>
              <a:rPr lang="en-US" dirty="0" smtClean="0"/>
              <a:t>2015 Remaining Schedule</a:t>
            </a:r>
          </a:p>
          <a:p>
            <a:pPr marL="457200" lvl="1" indent="0">
              <a:buNone/>
            </a:pPr>
            <a:r>
              <a:rPr lang="en-US" dirty="0" smtClean="0"/>
              <a:t>    July </a:t>
            </a:r>
            <a:r>
              <a:rPr lang="en-US" dirty="0"/>
              <a:t>22, October 22</a:t>
            </a:r>
            <a:endParaRPr lang="en-US" dirty="0" smtClean="0"/>
          </a:p>
          <a:p>
            <a:pPr lvl="1"/>
            <a:r>
              <a:rPr lang="en-US" dirty="0"/>
              <a:t>10am to 12 </a:t>
            </a:r>
            <a:r>
              <a:rPr lang="en-US" dirty="0" smtClean="0"/>
              <a:t>noon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667000"/>
            <a:ext cx="318721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4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Review/Oversight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VRMCA Website and Educational Materials</a:t>
            </a:r>
          </a:p>
          <a:p>
            <a:pPr lvl="1"/>
            <a:r>
              <a:rPr lang="en-US" dirty="0" smtClean="0"/>
              <a:t>Reference Documents</a:t>
            </a:r>
          </a:p>
          <a:p>
            <a:pPr lvl="1"/>
            <a:r>
              <a:rPr lang="en-US" dirty="0" smtClean="0"/>
              <a:t>Technical Bulletins</a:t>
            </a:r>
          </a:p>
          <a:p>
            <a:pPr lvl="1"/>
            <a:r>
              <a:rPr lang="en-US" dirty="0" smtClean="0"/>
              <a:t>Committee Minutes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filled in missing gaps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52" y="2670048"/>
            <a:ext cx="3191256" cy="400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5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Review/Oversight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VRMCA Website and Educational Materials</a:t>
            </a:r>
          </a:p>
          <a:p>
            <a:pPr lvl="1"/>
            <a:r>
              <a:rPr lang="en-US" dirty="0" smtClean="0"/>
              <a:t>Reference Documents</a:t>
            </a:r>
          </a:p>
          <a:p>
            <a:pPr lvl="1"/>
            <a:r>
              <a:rPr lang="en-US" dirty="0" smtClean="0"/>
              <a:t>Technical Bulletins</a:t>
            </a:r>
          </a:p>
          <a:p>
            <a:pPr lvl="1"/>
            <a:r>
              <a:rPr lang="en-US" dirty="0" smtClean="0"/>
              <a:t>Committee Minutes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filled in missing gaps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complete – June 2010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52" y="2670048"/>
            <a:ext cx="3191256" cy="31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5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Continued Progress &amp; Success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81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Continued Progress &amp; Success</a:t>
            </a:r>
          </a:p>
          <a:p>
            <a:r>
              <a:rPr lang="en-US" dirty="0" smtClean="0"/>
              <a:t>Invitation to Join Group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003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Continued Progress &amp; Success</a:t>
            </a:r>
          </a:p>
          <a:p>
            <a:r>
              <a:rPr lang="en-US" dirty="0" smtClean="0"/>
              <a:t>Invitation to Join Group</a:t>
            </a:r>
          </a:p>
          <a:p>
            <a:r>
              <a:rPr lang="en-US" dirty="0" smtClean="0"/>
              <a:t>Welcome Participation, Ideas and Topics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462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670048"/>
            <a:ext cx="3191256" cy="239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3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572" y="2670048"/>
            <a:ext cx="3191256" cy="240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36" y="2670048"/>
            <a:ext cx="3191256" cy="31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2743200" lvl="6" indent="0">
              <a:buNone/>
            </a:pPr>
            <a:endParaRPr lang="en-US" dirty="0"/>
          </a:p>
          <a:p>
            <a:pPr marL="2743200" lvl="6" indent="0">
              <a:buNone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239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Quarterly Meetings</a:t>
            </a:r>
          </a:p>
          <a:p>
            <a:pPr lvl="1"/>
            <a:r>
              <a:rPr lang="en-US" dirty="0" smtClean="0">
                <a:effectLst/>
              </a:rPr>
              <a:t>The Place, Richmond, VA</a:t>
            </a:r>
          </a:p>
          <a:p>
            <a:pPr lvl="1"/>
            <a:r>
              <a:rPr lang="en-US" dirty="0"/>
              <a:t>January, April, July, </a:t>
            </a:r>
            <a:r>
              <a:rPr lang="en-US" dirty="0" smtClean="0"/>
              <a:t>October</a:t>
            </a:r>
          </a:p>
          <a:p>
            <a:pPr marL="457200" lvl="1" indent="0">
              <a:buNone/>
            </a:pPr>
            <a:r>
              <a:rPr lang="en-US" dirty="0" smtClean="0"/>
              <a:t>   4</a:t>
            </a:r>
            <a:r>
              <a:rPr lang="en-US" baseline="30000" dirty="0" smtClean="0"/>
              <a:t>th</a:t>
            </a:r>
            <a:r>
              <a:rPr lang="en-US" dirty="0" smtClean="0"/>
              <a:t> Wednesday</a:t>
            </a:r>
          </a:p>
          <a:p>
            <a:pPr lvl="1"/>
            <a:r>
              <a:rPr lang="en-US" dirty="0" smtClean="0"/>
              <a:t>2015 Remaining Schedule</a:t>
            </a:r>
          </a:p>
          <a:p>
            <a:pPr marL="457200" lvl="1" indent="0">
              <a:buNone/>
            </a:pPr>
            <a:r>
              <a:rPr lang="en-US" dirty="0" smtClean="0"/>
              <a:t>    July </a:t>
            </a:r>
            <a:r>
              <a:rPr lang="en-US" dirty="0"/>
              <a:t>22, October 22</a:t>
            </a:r>
            <a:endParaRPr lang="en-US" dirty="0" smtClean="0"/>
          </a:p>
          <a:p>
            <a:pPr lvl="1"/>
            <a:r>
              <a:rPr lang="en-US" dirty="0"/>
              <a:t>10am to 12 </a:t>
            </a:r>
            <a:r>
              <a:rPr lang="en-US" dirty="0" smtClean="0"/>
              <a:t>noon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lunch provided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52" y="2670048"/>
            <a:ext cx="3187212" cy="20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5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Attendance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52" y="2670047"/>
            <a:ext cx="3191256" cy="21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2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Attendance</a:t>
            </a:r>
          </a:p>
          <a:p>
            <a:pPr lvl="1"/>
            <a:r>
              <a:rPr lang="en-US" dirty="0" smtClean="0">
                <a:effectLst/>
              </a:rPr>
              <a:t>2012 avg 11.25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52" y="2670048"/>
            <a:ext cx="3191256" cy="21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Attendance</a:t>
            </a:r>
          </a:p>
          <a:p>
            <a:pPr lvl="1"/>
            <a:r>
              <a:rPr lang="en-US" dirty="0" smtClean="0">
                <a:effectLst/>
              </a:rPr>
              <a:t>2012 avg 11.25</a:t>
            </a:r>
          </a:p>
          <a:p>
            <a:pPr lvl="1"/>
            <a:r>
              <a:rPr lang="en-US" dirty="0" smtClean="0"/>
              <a:t>2013 avg 15.75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52" y="2670048"/>
            <a:ext cx="3191256" cy="21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4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Pro_GlowingTechVide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FAEC0E0-4ABC-4077-8922-293239654A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4420</TotalTime>
  <Words>1022</Words>
  <Application>Microsoft Office PowerPoint</Application>
  <PresentationFormat>On-screen Show (4:3)</PresentationFormat>
  <Paragraphs>375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PresentationPro_GlowingTechVideo</vt:lpstr>
      <vt:lpstr>VRMCA Technical Committee Update</vt:lpstr>
      <vt:lpstr>Membership</vt:lpstr>
      <vt:lpstr>Meetings</vt:lpstr>
      <vt:lpstr>Meetings</vt:lpstr>
      <vt:lpstr>Meetings</vt:lpstr>
      <vt:lpstr>Meetings</vt:lpstr>
      <vt:lpstr>Meetings</vt:lpstr>
      <vt:lpstr>Meetings</vt:lpstr>
      <vt:lpstr>Meetings</vt:lpstr>
      <vt:lpstr>Meetings</vt:lpstr>
      <vt:lpstr>Meetings</vt:lpstr>
      <vt:lpstr>Meetings</vt:lpstr>
      <vt:lpstr>Meetings</vt:lpstr>
      <vt:lpstr>Meetings</vt:lpstr>
      <vt:lpstr>Purpose</vt:lpstr>
      <vt:lpstr>Purpose: Education</vt:lpstr>
      <vt:lpstr>Purpose: Education</vt:lpstr>
      <vt:lpstr>Purpose: Education</vt:lpstr>
      <vt:lpstr>Purpose: Education</vt:lpstr>
      <vt:lpstr>Purpose: Education</vt:lpstr>
      <vt:lpstr>Purpose: VDOT Liaison</vt:lpstr>
      <vt:lpstr>Purpose: VDOT Liaison</vt:lpstr>
      <vt:lpstr>Purpose: VDOT Liaison</vt:lpstr>
      <vt:lpstr>Purpose: VDOT Liaison</vt:lpstr>
      <vt:lpstr>Purpose: VDOT Liaison</vt:lpstr>
      <vt:lpstr>Purpose: VDOT Liaison</vt:lpstr>
      <vt:lpstr>Purpose: VDOT Liaison</vt:lpstr>
      <vt:lpstr>Purpose: VDOT Liaison</vt:lpstr>
      <vt:lpstr>Purpose: VDOT Liaison</vt:lpstr>
      <vt:lpstr>Purpose: VDOT Liaison</vt:lpstr>
      <vt:lpstr>Purpose: VDOT Liaison</vt:lpstr>
      <vt:lpstr>Purpose: VDOT Liaison</vt:lpstr>
      <vt:lpstr>Purpose: VDOT Liaison</vt:lpstr>
      <vt:lpstr>Purpose: VDOT Liaison</vt:lpstr>
      <vt:lpstr>Purpose: VDOT Liaison</vt:lpstr>
      <vt:lpstr>Purpose: VDOT Liaison</vt:lpstr>
      <vt:lpstr>Purpose: VDOT Liaison</vt:lpstr>
      <vt:lpstr>Purpose: VDOT Liaison</vt:lpstr>
      <vt:lpstr>Purpose: VDOT Liaison</vt:lpstr>
      <vt:lpstr>Purpose: VDOT Liaison</vt:lpstr>
      <vt:lpstr>Purpose: VDOT Liaison</vt:lpstr>
      <vt:lpstr>Purpose: VDOT Liaison</vt:lpstr>
      <vt:lpstr>Purpose: VDOT Liaison</vt:lpstr>
      <vt:lpstr>Purpose: Review/Oversight</vt:lpstr>
      <vt:lpstr>Purpose: Review/Oversight</vt:lpstr>
      <vt:lpstr>Purpose: Review/Oversight</vt:lpstr>
      <vt:lpstr>Purpose: Review/Oversight</vt:lpstr>
      <vt:lpstr>Purpose: Review/Oversight</vt:lpstr>
      <vt:lpstr>Purpose: Review/Oversight</vt:lpstr>
      <vt:lpstr>Purpose: Review/Oversight</vt:lpstr>
      <vt:lpstr>Purpose: Review/Oversight</vt:lpstr>
      <vt:lpstr>Summary</vt:lpstr>
      <vt:lpstr>Summary</vt:lpstr>
      <vt:lpstr>Summary</vt:lpstr>
      <vt:lpstr>Questions</vt:lpstr>
      <vt:lpstr>Questions</vt:lpstr>
      <vt:lpstr>Questions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</dc:creator>
  <dc:description>2010 animated abstract template from Presentationpro.com</dc:description>
  <cp:lastModifiedBy>George</cp:lastModifiedBy>
  <cp:revision>52</cp:revision>
  <dcterms:created xsi:type="dcterms:W3CDTF">2013-10-15T01:32:45Z</dcterms:created>
  <dcterms:modified xsi:type="dcterms:W3CDTF">2015-05-17T15:10:39Z</dcterms:modified>
  <cp:category>2010 abstract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TC018813529991</vt:lpwstr>
  </property>
</Properties>
</file>