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57" r:id="rId2"/>
    <p:sldMasterId id="2147483873" r:id="rId3"/>
    <p:sldMasterId id="2147483916" r:id="rId4"/>
  </p:sldMasterIdLst>
  <p:notesMasterIdLst>
    <p:notesMasterId r:id="rId65"/>
  </p:notesMasterIdLst>
  <p:handoutMasterIdLst>
    <p:handoutMasterId r:id="rId66"/>
  </p:handoutMasterIdLst>
  <p:sldIdLst>
    <p:sldId id="475" r:id="rId5"/>
    <p:sldId id="569" r:id="rId6"/>
    <p:sldId id="572" r:id="rId7"/>
    <p:sldId id="592" r:id="rId8"/>
    <p:sldId id="296" r:id="rId9"/>
    <p:sldId id="514" r:id="rId10"/>
    <p:sldId id="529" r:id="rId11"/>
    <p:sldId id="580" r:id="rId12"/>
    <p:sldId id="593" r:id="rId13"/>
    <p:sldId id="547" r:id="rId14"/>
    <p:sldId id="548" r:id="rId15"/>
    <p:sldId id="553" r:id="rId16"/>
    <p:sldId id="554" r:id="rId17"/>
    <p:sldId id="556" r:id="rId18"/>
    <p:sldId id="557" r:id="rId19"/>
    <p:sldId id="555" r:id="rId20"/>
    <p:sldId id="594" r:id="rId21"/>
    <p:sldId id="533" r:id="rId22"/>
    <p:sldId id="558" r:id="rId23"/>
    <p:sldId id="545" r:id="rId24"/>
    <p:sldId id="588" r:id="rId25"/>
    <p:sldId id="541" r:id="rId26"/>
    <p:sldId id="566" r:id="rId27"/>
    <p:sldId id="542" r:id="rId28"/>
    <p:sldId id="598" r:id="rId29"/>
    <p:sldId id="599" r:id="rId30"/>
    <p:sldId id="600" r:id="rId31"/>
    <p:sldId id="595" r:id="rId32"/>
    <p:sldId id="543" r:id="rId33"/>
    <p:sldId id="544" r:id="rId34"/>
    <p:sldId id="560" r:id="rId35"/>
    <p:sldId id="561" r:id="rId36"/>
    <p:sldId id="546" r:id="rId37"/>
    <p:sldId id="596" r:id="rId38"/>
    <p:sldId id="601" r:id="rId39"/>
    <p:sldId id="602" r:id="rId40"/>
    <p:sldId id="603" r:id="rId41"/>
    <p:sldId id="604" r:id="rId42"/>
    <p:sldId id="605" r:id="rId43"/>
    <p:sldId id="606" r:id="rId44"/>
    <p:sldId id="607" r:id="rId45"/>
    <p:sldId id="608" r:id="rId46"/>
    <p:sldId id="609" r:id="rId47"/>
    <p:sldId id="610" r:id="rId48"/>
    <p:sldId id="611" r:id="rId49"/>
    <p:sldId id="582" r:id="rId50"/>
    <p:sldId id="583" r:id="rId51"/>
    <p:sldId id="584" r:id="rId52"/>
    <p:sldId id="564" r:id="rId53"/>
    <p:sldId id="567" r:id="rId54"/>
    <p:sldId id="568" r:id="rId55"/>
    <p:sldId id="535" r:id="rId56"/>
    <p:sldId id="597" r:id="rId57"/>
    <p:sldId id="531" r:id="rId58"/>
    <p:sldId id="562" r:id="rId59"/>
    <p:sldId id="532" r:id="rId60"/>
    <p:sldId id="534" r:id="rId61"/>
    <p:sldId id="540" r:id="rId62"/>
    <p:sldId id="565" r:id="rId63"/>
    <p:sldId id="585" r:id="rId6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3EBFF"/>
    <a:srgbClr val="6DD9FF"/>
    <a:srgbClr val="090907"/>
    <a:srgbClr val="FF3300"/>
    <a:srgbClr val="003399"/>
    <a:srgbClr val="D3D2BF"/>
    <a:srgbClr val="9398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246" autoAdjust="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8" d="100"/>
          <a:sy n="68" d="100"/>
        </p:scale>
        <p:origin x="-3258"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38475" cy="463550"/>
          </a:xfrm>
          <a:prstGeom prst="rect">
            <a:avLst/>
          </a:prstGeom>
          <a:noFill/>
          <a:ln w="9525">
            <a:noFill/>
            <a:miter lim="800000"/>
            <a:headEnd/>
            <a:tailEnd/>
          </a:ln>
        </p:spPr>
        <p:txBody>
          <a:bodyPr vert="horz" wrap="square" lIns="93118" tIns="46559" rIns="93118" bIns="46559" numCol="1" anchor="t" anchorCtr="0" compatLnSpc="1">
            <a:prstTxWarp prst="textNoShape">
              <a:avLst/>
            </a:prstTxWarp>
          </a:bodyPr>
          <a:lstStyle>
            <a:lvl1pPr defTabSz="931863" eaLnBrk="1" hangingPunct="1">
              <a:defRPr sz="1300">
                <a:latin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p:spPr>
        <p:txBody>
          <a:bodyPr vert="horz" wrap="square" lIns="93118" tIns="46559" rIns="93118" bIns="46559" numCol="1" anchor="t" anchorCtr="0" compatLnSpc="1">
            <a:prstTxWarp prst="textNoShape">
              <a:avLst/>
            </a:prstTxWarp>
          </a:bodyPr>
          <a:lstStyle>
            <a:lvl1pPr algn="r" defTabSz="931863" eaLnBrk="1" hangingPunct="1">
              <a:defRPr sz="1300">
                <a:latin typeface="Arial" charset="0"/>
              </a:defRPr>
            </a:lvl1pPr>
          </a:lstStyle>
          <a:p>
            <a:pPr>
              <a:defRPr/>
            </a:pPr>
            <a:endParaRPr lang="en-US"/>
          </a:p>
        </p:txBody>
      </p:sp>
      <p:sp>
        <p:nvSpPr>
          <p:cNvPr id="45060"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p:spPr>
        <p:txBody>
          <a:bodyPr vert="horz" wrap="square" lIns="93118" tIns="46559" rIns="93118" bIns="46559" numCol="1" anchor="b" anchorCtr="0" compatLnSpc="1">
            <a:prstTxWarp prst="textNoShape">
              <a:avLst/>
            </a:prstTxWarp>
          </a:bodyPr>
          <a:lstStyle>
            <a:lvl1pPr defTabSz="931863" eaLnBrk="1" hangingPunct="1">
              <a:defRPr sz="1300">
                <a:latin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p:spPr>
        <p:txBody>
          <a:bodyPr vert="horz" wrap="square" lIns="93118" tIns="46559" rIns="93118" bIns="46559" numCol="1" anchor="b" anchorCtr="0" compatLnSpc="1">
            <a:prstTxWarp prst="textNoShape">
              <a:avLst/>
            </a:prstTxWarp>
          </a:bodyPr>
          <a:lstStyle>
            <a:lvl1pPr algn="r" defTabSz="931863" eaLnBrk="1" hangingPunct="1">
              <a:defRPr sz="1300">
                <a:latin typeface="Arial" charset="0"/>
              </a:defRPr>
            </a:lvl1pPr>
          </a:lstStyle>
          <a:p>
            <a:pPr>
              <a:defRPr/>
            </a:pPr>
            <a:fld id="{B9F36FE5-01CC-48D9-9DB0-046F686B9111}" type="slidenum">
              <a:rPr lang="en-US"/>
              <a:pPr>
                <a:defRPr/>
              </a:pPr>
              <a:t>‹#›</a:t>
            </a:fld>
            <a:endParaRPr lang="en-US"/>
          </a:p>
        </p:txBody>
      </p:sp>
    </p:spTree>
    <p:extLst>
      <p:ext uri="{BB962C8B-B14F-4D97-AF65-F5344CB8AC3E}">
        <p14:creationId xmlns:p14="http://schemas.microsoft.com/office/powerpoint/2010/main" val="3098410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038475" cy="463550"/>
          </a:xfrm>
          <a:prstGeom prst="rect">
            <a:avLst/>
          </a:prstGeom>
          <a:noFill/>
          <a:ln w="9525">
            <a:noFill/>
            <a:miter lim="800000"/>
            <a:headEnd/>
            <a:tailEnd/>
          </a:ln>
        </p:spPr>
        <p:txBody>
          <a:bodyPr vert="horz" wrap="square" lIns="93118" tIns="46559" rIns="93118" bIns="46559" numCol="1" anchor="t" anchorCtr="0" compatLnSpc="1">
            <a:prstTxWarp prst="textNoShape">
              <a:avLst/>
            </a:prstTxWarp>
          </a:bodyPr>
          <a:lstStyle>
            <a:lvl1pPr defTabSz="931863" eaLnBrk="1" hangingPunct="1">
              <a:defRPr sz="1300">
                <a:latin typeface="Arial" charset="0"/>
              </a:defRPr>
            </a:lvl1pPr>
          </a:lstStyle>
          <a:p>
            <a:pPr>
              <a:defRPr/>
            </a:pPr>
            <a:endParaRPr lang="en-US"/>
          </a:p>
        </p:txBody>
      </p:sp>
      <p:sp>
        <p:nvSpPr>
          <p:cNvPr id="38915" name="Rectangle 3"/>
          <p:cNvSpPr>
            <a:spLocks noGrp="1" noChangeArrowheads="1"/>
          </p:cNvSpPr>
          <p:nvPr>
            <p:ph type="dt" idx="1"/>
          </p:nvPr>
        </p:nvSpPr>
        <p:spPr bwMode="auto">
          <a:xfrm>
            <a:off x="3970338" y="0"/>
            <a:ext cx="3038475" cy="463550"/>
          </a:xfrm>
          <a:prstGeom prst="rect">
            <a:avLst/>
          </a:prstGeom>
          <a:noFill/>
          <a:ln w="9525">
            <a:noFill/>
            <a:miter lim="800000"/>
            <a:headEnd/>
            <a:tailEnd/>
          </a:ln>
        </p:spPr>
        <p:txBody>
          <a:bodyPr vert="horz" wrap="square" lIns="93118" tIns="46559" rIns="93118" bIns="46559" numCol="1" anchor="t" anchorCtr="0" compatLnSpc="1">
            <a:prstTxWarp prst="textNoShape">
              <a:avLst/>
            </a:prstTxWarp>
          </a:bodyPr>
          <a:lstStyle>
            <a:lvl1pPr algn="r" defTabSz="931863" eaLnBrk="1" hangingPunct="1">
              <a:defRPr sz="1300">
                <a:latin typeface="Arial"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18" tIns="46559" rIns="93118" bIns="465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p:spPr>
        <p:txBody>
          <a:bodyPr vert="horz" wrap="square" lIns="93118" tIns="46559" rIns="93118" bIns="46559" numCol="1" anchor="b" anchorCtr="0" compatLnSpc="1">
            <a:prstTxWarp prst="textNoShape">
              <a:avLst/>
            </a:prstTxWarp>
          </a:bodyPr>
          <a:lstStyle>
            <a:lvl1pPr defTabSz="931863" eaLnBrk="1" hangingPunct="1">
              <a:defRPr sz="13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118" tIns="46559" rIns="93118" bIns="46559" numCol="1" anchor="b" anchorCtr="0" compatLnSpc="1">
            <a:prstTxWarp prst="textNoShape">
              <a:avLst/>
            </a:prstTxWarp>
          </a:bodyPr>
          <a:lstStyle>
            <a:lvl1pPr algn="r" defTabSz="931863" eaLnBrk="1" hangingPunct="1">
              <a:defRPr sz="1300">
                <a:latin typeface="Arial" charset="0"/>
              </a:defRPr>
            </a:lvl1pPr>
          </a:lstStyle>
          <a:p>
            <a:pPr>
              <a:defRPr/>
            </a:pPr>
            <a:fld id="{090B6F5C-D781-41A2-9989-B716B7845F01}" type="slidenum">
              <a:rPr lang="en-US"/>
              <a:pPr>
                <a:defRPr/>
              </a:pPr>
              <a:t>‹#›</a:t>
            </a:fld>
            <a:endParaRPr lang="en-US"/>
          </a:p>
        </p:txBody>
      </p:sp>
    </p:spTree>
    <p:extLst>
      <p:ext uri="{BB962C8B-B14F-4D97-AF65-F5344CB8AC3E}">
        <p14:creationId xmlns:p14="http://schemas.microsoft.com/office/powerpoint/2010/main" val="1933888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Chester_River" TargetMode="External"/><Relationship Id="rId13" Type="http://schemas.openxmlformats.org/officeDocument/2006/relationships/hyperlink" Target="http://en.wikipedia.org/wiki/Pocomoke_River" TargetMode="External"/><Relationship Id="rId3" Type="http://schemas.openxmlformats.org/officeDocument/2006/relationships/hyperlink" Target="http://en.wikipedia.org/wiki/Ria" TargetMode="External"/><Relationship Id="rId7" Type="http://schemas.openxmlformats.org/officeDocument/2006/relationships/hyperlink" Target="http://en.wikipedia.org/wiki/Patapsco_River" TargetMode="External"/><Relationship Id="rId12" Type="http://schemas.openxmlformats.org/officeDocument/2006/relationships/hyperlink" Target="http://en.wikipedia.org/wiki/Potomac_River" TargetMode="External"/><Relationship Id="rId2" Type="http://schemas.openxmlformats.org/officeDocument/2006/relationships/slide" Target="../slides/slide12.xml"/><Relationship Id="rId16" Type="http://schemas.openxmlformats.org/officeDocument/2006/relationships/hyperlink" Target="http://en.wikipedia.org/wiki/James_River_(Virginia)" TargetMode="External"/><Relationship Id="rId1" Type="http://schemas.openxmlformats.org/officeDocument/2006/relationships/notesMaster" Target="../notesMasters/notesMaster1.xml"/><Relationship Id="rId6" Type="http://schemas.openxmlformats.org/officeDocument/2006/relationships/hyperlink" Target="http://en.wikipedia.org/wiki/Susquehanna_River" TargetMode="External"/><Relationship Id="rId11" Type="http://schemas.openxmlformats.org/officeDocument/2006/relationships/hyperlink" Target="http://en.wikipedia.org/wiki/Nanticoke_River" TargetMode="External"/><Relationship Id="rId5" Type="http://schemas.openxmlformats.org/officeDocument/2006/relationships/hyperlink" Target="http://en.wikipedia.org/wiki/Coastal_plain" TargetMode="External"/><Relationship Id="rId15" Type="http://schemas.openxmlformats.org/officeDocument/2006/relationships/hyperlink" Target="http://en.wikipedia.org/wiki/York_River_(Virginia)" TargetMode="External"/><Relationship Id="rId10" Type="http://schemas.openxmlformats.org/officeDocument/2006/relationships/hyperlink" Target="http://en.wikipedia.org/wiki/Patuxent_River" TargetMode="External"/><Relationship Id="rId4" Type="http://schemas.openxmlformats.org/officeDocument/2006/relationships/hyperlink" Target="http://en.wikipedia.org/wiki/Piedmont" TargetMode="External"/><Relationship Id="rId9" Type="http://schemas.openxmlformats.org/officeDocument/2006/relationships/hyperlink" Target="http://en.wikipedia.org/wiki/Choptank_River" TargetMode="External"/><Relationship Id="rId14" Type="http://schemas.openxmlformats.org/officeDocument/2006/relationships/hyperlink" Target="http://en.wikipedia.org/wiki/Rappahannock_Riv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hesapeake-bay.org/index.php/tag/sedi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lis.virginia.gov/cgi-bin/legp604.exe?000+reg+4VAC50-60-124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a:t>
            </a:fld>
            <a:endParaRPr lang="en-US"/>
          </a:p>
        </p:txBody>
      </p:sp>
    </p:spTree>
    <p:extLst>
      <p:ext uri="{BB962C8B-B14F-4D97-AF65-F5344CB8AC3E}">
        <p14:creationId xmlns:p14="http://schemas.microsoft.com/office/powerpoint/2010/main" val="202596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11</a:t>
            </a:fld>
            <a:endParaRPr lang="en-US"/>
          </a:p>
        </p:txBody>
      </p:sp>
    </p:spTree>
    <p:extLst>
      <p:ext uri="{BB962C8B-B14F-4D97-AF65-F5344CB8AC3E}">
        <p14:creationId xmlns:p14="http://schemas.microsoft.com/office/powerpoint/2010/main" val="25193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Majestic – Great waters , home of the great blue heron, blue crab, striped bass – bald eagle </a:t>
            </a:r>
          </a:p>
          <a:p>
            <a:endParaRPr lang="en-US" dirty="0"/>
          </a:p>
          <a:p>
            <a:r>
              <a:rPr lang="en-US" dirty="0" smtClean="0"/>
              <a:t>In terms of H &amp; H:</a:t>
            </a:r>
          </a:p>
          <a:p>
            <a:pPr marL="171450" indent="-171450">
              <a:buFontTx/>
              <a:buChar char="-"/>
            </a:pPr>
            <a:r>
              <a:rPr lang="en-US" dirty="0" smtClean="0"/>
              <a:t>64000 SQ miles</a:t>
            </a:r>
          </a:p>
          <a:p>
            <a:pPr marL="171450" indent="-171450">
              <a:buFontTx/>
              <a:buChar char="-"/>
            </a:pPr>
            <a:r>
              <a:rPr lang="en-US" dirty="0" smtClean="0"/>
              <a:t>150 major rivers and streams</a:t>
            </a:r>
          </a:p>
          <a:p>
            <a:endParaRPr lang="en-US" dirty="0"/>
          </a:p>
          <a:p>
            <a:r>
              <a:rPr lang="en-US" dirty="0" smtClean="0"/>
              <a:t>The </a:t>
            </a:r>
            <a:r>
              <a:rPr lang="en-US" dirty="0"/>
              <a:t>Chesapeake Bay is the </a:t>
            </a:r>
            <a:r>
              <a:rPr lang="en-US" dirty="0" err="1">
                <a:hlinkClick r:id="rId3" action="ppaction://hlinkfile" tooltip="Ria"/>
              </a:rPr>
              <a:t>ria</a:t>
            </a:r>
            <a:r>
              <a:rPr lang="en-US" dirty="0"/>
              <a:t>, or drowned valley, of the Susquehanna, meaning that it was where the river flowed when the sea level was lower. </a:t>
            </a:r>
            <a:endParaRPr lang="en-US" dirty="0" smtClean="0"/>
          </a:p>
          <a:p>
            <a:r>
              <a:rPr lang="en-US" dirty="0" smtClean="0"/>
              <a:t>North </a:t>
            </a:r>
            <a:r>
              <a:rPr lang="en-US" dirty="0"/>
              <a:t>of Baltimore, the western shore borders the hilly </a:t>
            </a:r>
            <a:r>
              <a:rPr lang="en-US" dirty="0">
                <a:hlinkClick r:id="rId4" action="ppaction://hlinkfile" tooltip="Piedmont"/>
              </a:rPr>
              <a:t>Piedmont</a:t>
            </a:r>
            <a:r>
              <a:rPr lang="en-US" dirty="0"/>
              <a:t> region of Maryland; south of the city the Bay lies within the state's low-lying </a:t>
            </a:r>
            <a:r>
              <a:rPr lang="en-US" dirty="0">
                <a:hlinkClick r:id="rId5" action="ppaction://hlinkfile" tooltip="Coastal plain"/>
              </a:rPr>
              <a:t>coastal plain</a:t>
            </a:r>
            <a:r>
              <a:rPr lang="en-US" dirty="0"/>
              <a:t>, with sedimentary cliffs to the west, and flat islands, winding creeks and marshes to the east. </a:t>
            </a:r>
            <a:endParaRPr lang="en-US" dirty="0" smtClean="0"/>
          </a:p>
          <a:p>
            <a:endParaRPr lang="en-US" dirty="0" smtClean="0"/>
          </a:p>
          <a:p>
            <a:r>
              <a:rPr lang="en-US" dirty="0" smtClean="0"/>
              <a:t>The </a:t>
            </a:r>
            <a:r>
              <a:rPr lang="en-US" dirty="0"/>
              <a:t>largest rivers flowing directly into the bay, from north to south, are:</a:t>
            </a:r>
          </a:p>
          <a:p>
            <a:r>
              <a:rPr lang="en-US" dirty="0">
                <a:hlinkClick r:id="rId6" action="ppaction://hlinkfile" tooltip="Susquehanna River"/>
              </a:rPr>
              <a:t>Susquehanna River</a:t>
            </a:r>
            <a:endParaRPr lang="en-US" dirty="0"/>
          </a:p>
          <a:p>
            <a:r>
              <a:rPr lang="en-US" dirty="0">
                <a:hlinkClick r:id="rId7" action="ppaction://hlinkfile" tooltip="Patapsco River"/>
              </a:rPr>
              <a:t>Patapsco River</a:t>
            </a:r>
            <a:endParaRPr lang="en-US" dirty="0"/>
          </a:p>
          <a:p>
            <a:r>
              <a:rPr lang="en-US" dirty="0">
                <a:hlinkClick r:id="rId8" action="ppaction://hlinkfile" tooltip="Chester River"/>
              </a:rPr>
              <a:t>Chester River</a:t>
            </a:r>
            <a:endParaRPr lang="en-US" dirty="0"/>
          </a:p>
          <a:p>
            <a:r>
              <a:rPr lang="en-US" dirty="0" err="1">
                <a:hlinkClick r:id="rId9" action="ppaction://hlinkfile" tooltip="Choptank River"/>
              </a:rPr>
              <a:t>Choptank</a:t>
            </a:r>
            <a:r>
              <a:rPr lang="en-US" dirty="0">
                <a:hlinkClick r:id="rId9" action="ppaction://hlinkfile" tooltip="Choptank River"/>
              </a:rPr>
              <a:t> River</a:t>
            </a:r>
            <a:endParaRPr lang="en-US" dirty="0"/>
          </a:p>
          <a:p>
            <a:r>
              <a:rPr lang="en-US" dirty="0">
                <a:hlinkClick r:id="rId10" action="ppaction://hlinkfile" tooltip="Patuxent River"/>
              </a:rPr>
              <a:t>Patuxent River</a:t>
            </a:r>
            <a:endParaRPr lang="en-US" dirty="0"/>
          </a:p>
          <a:p>
            <a:r>
              <a:rPr lang="en-US" dirty="0">
                <a:hlinkClick r:id="rId11" action="ppaction://hlinkfile" tooltip="Nanticoke River"/>
              </a:rPr>
              <a:t>Nanticoke River</a:t>
            </a:r>
            <a:endParaRPr lang="en-US" dirty="0"/>
          </a:p>
          <a:p>
            <a:r>
              <a:rPr lang="en-US" dirty="0">
                <a:hlinkClick r:id="rId12" action="ppaction://hlinkfile" tooltip="Potomac River"/>
              </a:rPr>
              <a:t>Potomac River</a:t>
            </a:r>
            <a:endParaRPr lang="en-US" dirty="0"/>
          </a:p>
          <a:p>
            <a:r>
              <a:rPr lang="en-US" dirty="0">
                <a:hlinkClick r:id="rId13" action="ppaction://hlinkfile" tooltip="Pocomoke River"/>
              </a:rPr>
              <a:t>Pocomoke River</a:t>
            </a:r>
            <a:endParaRPr lang="en-US" dirty="0"/>
          </a:p>
          <a:p>
            <a:r>
              <a:rPr lang="en-US" dirty="0">
                <a:hlinkClick r:id="rId14" action="ppaction://hlinkfile" tooltip="Rappahannock River"/>
              </a:rPr>
              <a:t>Rappahannock River</a:t>
            </a:r>
            <a:endParaRPr lang="en-US" dirty="0"/>
          </a:p>
          <a:p>
            <a:r>
              <a:rPr lang="en-US" dirty="0">
                <a:hlinkClick r:id="rId15" action="ppaction://hlinkfile" tooltip="York River (Virginia)"/>
              </a:rPr>
              <a:t>York River</a:t>
            </a:r>
            <a:endParaRPr lang="en-US" dirty="0"/>
          </a:p>
          <a:p>
            <a:r>
              <a:rPr lang="en-US" dirty="0">
                <a:hlinkClick r:id="rId16" action="ppaction://hlinkfile" tooltip="James River (Virginia)"/>
              </a:rPr>
              <a:t>James River</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3982771-15E0-4940-964D-BC3EEDB12A59}" type="slidenum">
              <a:rPr lang="en-US" smtClean="0"/>
              <a:pPr>
                <a:defRPr/>
              </a:pPr>
              <a:t>12</a:t>
            </a:fld>
            <a:endParaRPr lang="en-US" dirty="0"/>
          </a:p>
        </p:txBody>
      </p:sp>
    </p:spTree>
    <p:extLst>
      <p:ext uri="{BB962C8B-B14F-4D97-AF65-F5344CB8AC3E}">
        <p14:creationId xmlns:p14="http://schemas.microsoft.com/office/powerpoint/2010/main" val="201380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B3982771-15E0-4940-964D-BC3EEDB12A59}" type="slidenum">
              <a:rPr lang="en-US" smtClean="0"/>
              <a:pPr>
                <a:defRPr/>
              </a:pPr>
              <a:t>13</a:t>
            </a:fld>
            <a:endParaRPr lang="en-US" dirty="0"/>
          </a:p>
        </p:txBody>
      </p:sp>
      <p:sp>
        <p:nvSpPr>
          <p:cNvPr id="5" name="Rectangle 3"/>
          <p:cNvSpPr>
            <a:spLocks noGrp="1" noChangeArrowheads="1"/>
          </p:cNvSpPr>
          <p:nvPr>
            <p:ph type="body" idx="1"/>
          </p:nvPr>
        </p:nvSpPr>
        <p:spPr bwMode="auto">
          <a:prstGeom prst="rect">
            <a:avLst/>
          </a:prstGeom>
          <a:noFill/>
          <a:ln w="9525">
            <a:noFill/>
            <a:miter lim="800000"/>
            <a:headEnd/>
            <a:tailEnd/>
          </a:ln>
        </p:spPr>
        <p:txBody>
          <a:bodyPr lIns="88751" tIns="44376" rIns="88751" bIns="44376"/>
          <a:lstStyle/>
          <a:p>
            <a:r>
              <a:rPr lang="en-US" sz="1400" b="1" dirty="0" smtClean="0"/>
              <a:t>Resiliency </a:t>
            </a:r>
          </a:p>
          <a:p>
            <a:r>
              <a:rPr lang="en-US" sz="1400" dirty="0" smtClean="0"/>
              <a:t>Forces of Nature that affect regionally, nationally and globally – without getting into political aspects of climate and its relationship to human population – fact of the matter is disasters happen – often involving the fundamental aspects of Water Resources.</a:t>
            </a:r>
          </a:p>
          <a:p>
            <a:r>
              <a:rPr lang="en-US" sz="1400" dirty="0" smtClean="0"/>
              <a:t>In additional to being in a “</a:t>
            </a:r>
            <a:r>
              <a:rPr lang="en-US" sz="1400" b="1" dirty="0" smtClean="0"/>
              <a:t>response’ </a:t>
            </a:r>
            <a:r>
              <a:rPr lang="en-US" sz="1400" dirty="0" smtClean="0"/>
              <a:t>mode – water resources also presents the technical tools to be in a </a:t>
            </a:r>
            <a:r>
              <a:rPr lang="en-US" sz="1400" b="1" dirty="0" smtClean="0"/>
              <a:t>preparedness</a:t>
            </a:r>
            <a:r>
              <a:rPr lang="en-US" sz="1400" dirty="0" smtClean="0"/>
              <a:t> mode. </a:t>
            </a:r>
            <a:endParaRPr lang="en-US" sz="1400" dirty="0"/>
          </a:p>
          <a:p>
            <a:endParaRPr lang="en-US" sz="1400" dirty="0"/>
          </a:p>
          <a:p>
            <a:r>
              <a:rPr lang="en-US" sz="1400" i="1" dirty="0" smtClean="0"/>
              <a:t>Now relating back to H&amp;H – </a:t>
            </a:r>
          </a:p>
          <a:p>
            <a:r>
              <a:rPr lang="en-US" sz="1400" b="1" dirty="0"/>
              <a:t>Rainfall</a:t>
            </a:r>
            <a:r>
              <a:rPr lang="en-US" sz="1400" dirty="0"/>
              <a:t> amounts of 10 to 14 inches have already occurred over a large portion of eastern North Carolina and extreme southeastern Virginia, with the highest amount so far, 14 inches, reported at Bunyan, N.C</a:t>
            </a:r>
            <a:r>
              <a:rPr lang="en-US" sz="1400" dirty="0" smtClean="0"/>
              <a:t>.</a:t>
            </a:r>
            <a:endParaRPr lang="en-US" sz="1400" dirty="0"/>
          </a:p>
          <a:p>
            <a:r>
              <a:rPr lang="en-US" sz="1400" dirty="0" smtClean="0"/>
              <a:t>The </a:t>
            </a:r>
            <a:r>
              <a:rPr lang="en-US" sz="1400" dirty="0"/>
              <a:t>preliminary </a:t>
            </a:r>
            <a:r>
              <a:rPr lang="en-US" sz="1400" b="1" dirty="0"/>
              <a:t>water level at the Chesapeake Bay Bridge Tunnel </a:t>
            </a:r>
            <a:r>
              <a:rPr lang="en-US" sz="1400" dirty="0"/>
              <a:t>has recently peaked near the record level that was established during Hurricane Isabel in 2003. </a:t>
            </a:r>
          </a:p>
        </p:txBody>
      </p:sp>
    </p:spTree>
    <p:extLst>
      <p:ext uri="{BB962C8B-B14F-4D97-AF65-F5344CB8AC3E}">
        <p14:creationId xmlns:p14="http://schemas.microsoft.com/office/powerpoint/2010/main" val="307310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14</a:t>
            </a:fld>
            <a:endParaRPr lang="en-US"/>
          </a:p>
        </p:txBody>
      </p:sp>
    </p:spTree>
    <p:extLst>
      <p:ext uri="{BB962C8B-B14F-4D97-AF65-F5344CB8AC3E}">
        <p14:creationId xmlns:p14="http://schemas.microsoft.com/office/powerpoint/2010/main" val="211438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15</a:t>
            </a:fld>
            <a:endParaRPr lang="en-US"/>
          </a:p>
        </p:txBody>
      </p:sp>
    </p:spTree>
    <p:extLst>
      <p:ext uri="{BB962C8B-B14F-4D97-AF65-F5344CB8AC3E}">
        <p14:creationId xmlns:p14="http://schemas.microsoft.com/office/powerpoint/2010/main" val="343909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a little different view or aspect of water resources – now shifting slightly to the inter relationship of water QUANTITY to </a:t>
            </a:r>
            <a:r>
              <a:rPr lang="en-US" dirty="0"/>
              <a:t>water </a:t>
            </a:r>
            <a:r>
              <a:rPr lang="en-US" dirty="0" smtClean="0"/>
              <a:t>QUALITY</a:t>
            </a:r>
          </a:p>
          <a:p>
            <a:endParaRPr lang="en-US" dirty="0"/>
          </a:p>
          <a:p>
            <a:r>
              <a:rPr lang="en-US" sz="1100" dirty="0" smtClean="0"/>
              <a:t>According </a:t>
            </a:r>
            <a:r>
              <a:rPr lang="en-US" sz="1100" dirty="0"/>
              <a:t>to a new USGS report, the Susquehanna River delivered more phosphorus and sediment to the Bay during 2011 than from than any other year since monitoring began in 1978.</a:t>
            </a:r>
          </a:p>
          <a:p>
            <a:r>
              <a:rPr lang="en-US" sz="1100" dirty="0"/>
              <a:t>Flooding from Tropical Storm Lee made up a large fraction of the Susquehanna River’s inputs to the Bay for both 2011 and over the last decade. During the flooding the Susquehanna River delivered about 2 percent of total water to the Bay for the last decade; however, it delivered 5 percent of the nitrogen, 22 percent of the phosphorus, and 39 percent of the suspended sediment</a:t>
            </a:r>
            <a:r>
              <a:rPr lang="en-US" sz="1100" dirty="0" smtClean="0"/>
              <a:t>.</a:t>
            </a:r>
          </a:p>
          <a:p>
            <a:endParaRPr lang="en-US" sz="1100" dirty="0"/>
          </a:p>
          <a:p>
            <a:r>
              <a:rPr lang="en-US" sz="1100" dirty="0" smtClean="0"/>
              <a:t>Lets look UPSTREAM</a:t>
            </a:r>
            <a:endParaRPr lang="en-US" sz="1100" dirty="0"/>
          </a:p>
          <a:p>
            <a:r>
              <a:rPr lang="en-US" sz="1100" dirty="0" smtClean="0"/>
              <a:t>The </a:t>
            </a:r>
            <a:r>
              <a:rPr lang="en-US" sz="1100" dirty="0"/>
              <a:t>lower reaches of the Susquehanna River, just upstream from Chesapeake Bay, include three reservoirs: Safe Harbor Dam and </a:t>
            </a:r>
            <a:r>
              <a:rPr lang="en-US" sz="1100" dirty="0" err="1"/>
              <a:t>Holtwood</a:t>
            </a:r>
            <a:r>
              <a:rPr lang="en-US" sz="1100" dirty="0"/>
              <a:t> Dam in Pennsylvania and </a:t>
            </a:r>
            <a:r>
              <a:rPr lang="en-US" sz="1100" dirty="0" err="1"/>
              <a:t>Conowingo</a:t>
            </a:r>
            <a:r>
              <a:rPr lang="en-US" sz="1100" dirty="0"/>
              <a:t> Dam in Maryland. Over the past several decades these reservoirs have been gradually filling with sediment.</a:t>
            </a:r>
          </a:p>
          <a:p>
            <a:r>
              <a:rPr lang="en-US" sz="1100" dirty="0"/>
              <a:t>“The upstream reservoirs have served previously to help reduce nutrient pollutant loads to the Chesapeake Bay by trapping sediment and the pollutants attached to them behind dams,” explained USGS Director Marcia McNutt. “Now that these reservoirs are filling to capacity with sediment, they have become much less effective at preventing nutrient-rich sediments from reaching the Bay. </a:t>
            </a:r>
            <a:endParaRPr lang="en-US" sz="1100" dirty="0" smtClean="0"/>
          </a:p>
          <a:p>
            <a:r>
              <a:rPr lang="en-US" dirty="0">
                <a:hlinkClick r:id="rId3"/>
              </a:rPr>
              <a:t>http://www.chesapeake-bay.org/index.php/tag/sediment</a:t>
            </a:r>
            <a:r>
              <a:rPr lang="en-US" dirty="0" smtClean="0">
                <a:hlinkClick r:id="rId3"/>
              </a:rPr>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16</a:t>
            </a:fld>
            <a:endParaRPr lang="en-US"/>
          </a:p>
        </p:txBody>
      </p:sp>
    </p:spTree>
    <p:extLst>
      <p:ext uri="{BB962C8B-B14F-4D97-AF65-F5344CB8AC3E}">
        <p14:creationId xmlns:p14="http://schemas.microsoft.com/office/powerpoint/2010/main" val="190602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17</a:t>
            </a:fld>
            <a:endParaRPr lang="en-US"/>
          </a:p>
        </p:txBody>
      </p:sp>
    </p:spTree>
    <p:extLst>
      <p:ext uri="{BB962C8B-B14F-4D97-AF65-F5344CB8AC3E}">
        <p14:creationId xmlns:p14="http://schemas.microsoft.com/office/powerpoint/2010/main" val="346346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based maximum daily loads are derived for each of the 92 tidal segments and for each of the three pollutants—nitrogen, phosphorus, and sediment—as a direct product of the Chesapeake Bay TMDL and associated modeling. </a:t>
            </a:r>
            <a:endParaRPr lang="en-US" dirty="0" smtClean="0"/>
          </a:p>
          <a:p>
            <a:r>
              <a:rPr lang="en-US" b="1" dirty="0" smtClean="0"/>
              <a:t>Principles </a:t>
            </a:r>
            <a:r>
              <a:rPr lang="en-US" b="1" dirty="0"/>
              <a:t>and Guidelines </a:t>
            </a:r>
            <a:endParaRPr lang="en-US" dirty="0"/>
          </a:p>
          <a:p>
            <a:r>
              <a:rPr lang="en-US" dirty="0"/>
              <a:t>The nitrogen and phosphorus basin-jurisdiction allocation methodology was developed to be consistent with the following guidelines adopted by the partnership: </a:t>
            </a:r>
          </a:p>
          <a:p>
            <a:r>
              <a:rPr lang="en-US" dirty="0"/>
              <a:t>The allocated loads should protect the living resources of the Bay and its tidal tributaries and result in all segments of the Bay </a:t>
            </a:r>
            <a:r>
              <a:rPr lang="en-US" dirty="0" err="1"/>
              <a:t>mainstem</a:t>
            </a:r>
            <a:r>
              <a:rPr lang="en-US" dirty="0"/>
              <a:t>, tidal tributaries, and </a:t>
            </a:r>
            <a:r>
              <a:rPr lang="en-US" dirty="0" err="1"/>
              <a:t>embayments</a:t>
            </a:r>
            <a:r>
              <a:rPr lang="en-US" dirty="0"/>
              <a:t> meeting WQS for DO, chlorophyll </a:t>
            </a:r>
            <a:r>
              <a:rPr lang="en-US" i="1" dirty="0"/>
              <a:t>a</a:t>
            </a:r>
            <a:r>
              <a:rPr lang="en-US" dirty="0"/>
              <a:t>, and water clarity. </a:t>
            </a:r>
          </a:p>
          <a:p>
            <a:r>
              <a:rPr lang="en-US" dirty="0"/>
              <a:t>Major river basins that contribute the most to the Bay water quality problems must do the most to resolve those problems (on a pound-per-pound basis). </a:t>
            </a:r>
          </a:p>
          <a:p>
            <a:r>
              <a:rPr lang="en-US" dirty="0"/>
              <a:t>All tracked and reported reductions in nitrogen and phosphorus loads are credited toward achieving final assigned loads. </a:t>
            </a:r>
          </a:p>
          <a:p>
            <a:r>
              <a:rPr lang="en-US" dirty="0"/>
              <a:t>Actions are being taken across six states and the District of Columbia to reduce water pollution in local streams and rivers in connection with EPA's Total Maximum Daily Load to restore the Chesapeake Bay.</a:t>
            </a:r>
          </a:p>
          <a:p>
            <a:r>
              <a:rPr lang="en-US" dirty="0"/>
              <a:t>The Bay TMDL, a historic and comprehensive "pollution diet," was established in December 2010 based largely on implementation plans</a:t>
            </a:r>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18</a:t>
            </a:fld>
            <a:endParaRPr lang="en-US"/>
          </a:p>
        </p:txBody>
      </p:sp>
    </p:spTree>
    <p:extLst>
      <p:ext uri="{BB962C8B-B14F-4D97-AF65-F5344CB8AC3E}">
        <p14:creationId xmlns:p14="http://schemas.microsoft.com/office/powerpoint/2010/main" val="455424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000" dirty="0" smtClean="0"/>
              <a:t>Using </a:t>
            </a:r>
            <a:r>
              <a:rPr lang="en-US" sz="1000" dirty="0"/>
              <a:t>the 1991 to 2000 hydrologic period, calibrate the Bay Water Quality Model to Bay water quality monitoring data. </a:t>
            </a:r>
          </a:p>
          <a:p>
            <a:r>
              <a:rPr lang="en-US" sz="1000" dirty="0"/>
              <a:t>Run a model simulation for a given loading scenario (usually a management scenario resulting in lower loads relative to the calibration scenario) through the Phase 5.3 Chesapeake Bay Watershed Model (Bay Watershed Model) and Bay Water Quality Model. </a:t>
            </a:r>
          </a:p>
          <a:p>
            <a:r>
              <a:rPr lang="en-US" sz="1000" dirty="0"/>
              <a:t>Determine the model simulated change in water quality from the calibration scenario to the given loading scenario. </a:t>
            </a:r>
          </a:p>
          <a:p>
            <a:r>
              <a:rPr lang="en-US" sz="1000" dirty="0"/>
              <a:t>Apply the change in water quality as predicted by the Bay Water Quality Model to the actual historical water quality monitoring data used for calibration and evaluate attainment on the basis of that scenario-modified data set. </a:t>
            </a:r>
          </a:p>
          <a:p>
            <a:r>
              <a:rPr lang="en-US" sz="1000" dirty="0"/>
              <a:t>If WQS are met, use the </a:t>
            </a:r>
            <a:r>
              <a:rPr lang="en-US" sz="1000" dirty="0" smtClean="0"/>
              <a:t>allocations, if not, re input a  new scenario </a:t>
            </a:r>
          </a:p>
          <a:p>
            <a:endParaRPr lang="en-US" dirty="0"/>
          </a:p>
          <a:p>
            <a:r>
              <a:rPr lang="en-US" sz="800" dirty="0" smtClean="0"/>
              <a:t>The </a:t>
            </a:r>
            <a:r>
              <a:rPr lang="en-US" sz="800" dirty="0"/>
              <a:t>full process for establishing the nitrogen and phosphorus basin-jurisdiction allocations is described below: </a:t>
            </a:r>
          </a:p>
          <a:p>
            <a:r>
              <a:rPr lang="en-US" sz="800" dirty="0"/>
              <a:t>Established the atmospheric deposition allocations on the basis of addressing the requirements of the CAA to meet existing national air quality standards out through 2020. </a:t>
            </a:r>
          </a:p>
          <a:p>
            <a:r>
              <a:rPr lang="en-US" sz="800" dirty="0"/>
              <a:t>Set the </a:t>
            </a:r>
            <a:r>
              <a:rPr lang="en-US" sz="800" dirty="0" err="1"/>
              <a:t>basinwide</a:t>
            </a:r>
            <a:r>
              <a:rPr lang="en-US" sz="800" dirty="0"/>
              <a:t> nitrogen and phosphorus loads on the basis of attaining the applicable DO criteria in those Bay segments (middle Chesapeake Bay </a:t>
            </a:r>
            <a:r>
              <a:rPr lang="en-US" sz="800" dirty="0" err="1"/>
              <a:t>mainstem</a:t>
            </a:r>
            <a:r>
              <a:rPr lang="en-US" sz="800" dirty="0"/>
              <a:t> and the lower tidal Potomac River) and designated uses (deep-water and deep-channel) whose water quality </a:t>
            </a:r>
            <a:r>
              <a:rPr lang="en-US" sz="800" dirty="0" smtClean="0"/>
              <a:t>conditions </a:t>
            </a:r>
            <a:r>
              <a:rPr lang="en-US" sz="800" dirty="0"/>
              <a:t>are influenced by major river basins and jurisdictions throughout the Bay watershed. </a:t>
            </a:r>
            <a:r>
              <a:rPr lang="en-US" sz="800" dirty="0" smtClean="0"/>
              <a:t> </a:t>
            </a:r>
            <a:endParaRPr lang="en-US" sz="800" dirty="0"/>
          </a:p>
          <a:p>
            <a:r>
              <a:rPr lang="en-US" sz="800" dirty="0"/>
              <a:t>Distributed the </a:t>
            </a:r>
            <a:r>
              <a:rPr lang="en-US" sz="800" dirty="0" err="1"/>
              <a:t>basinwide</a:t>
            </a:r>
            <a:r>
              <a:rPr lang="en-US" sz="800" dirty="0"/>
              <a:t> nitrogen and phosphorus loads by major river basin and jurisdiction following the methodology developed by the partnership (see Section 6.2). </a:t>
            </a:r>
            <a:r>
              <a:rPr lang="en-US" sz="800" dirty="0" smtClean="0"/>
              <a:t> </a:t>
            </a:r>
            <a:endParaRPr lang="en-US" sz="800" dirty="0"/>
          </a:p>
          <a:p>
            <a:r>
              <a:rPr lang="en-US" sz="800" dirty="0"/>
              <a:t>Made certain discretionary adjustments to the allocations to New York and West Virginia. </a:t>
            </a:r>
            <a:r>
              <a:rPr lang="en-US" sz="800" dirty="0" smtClean="0"/>
              <a:t> </a:t>
            </a:r>
            <a:endParaRPr lang="en-US" sz="800" dirty="0"/>
          </a:p>
          <a:p>
            <a:r>
              <a:rPr lang="en-US" sz="800" dirty="0"/>
              <a:t>Allowed for individual jurisdictions to exchange nitrogen and phosphorus loads within and between their major river basins using specific exchange ratios, as long as the exchanges still resulted in attainment of all WQS. </a:t>
            </a:r>
            <a:r>
              <a:rPr lang="en-US" sz="800" dirty="0" smtClean="0"/>
              <a:t> </a:t>
            </a:r>
            <a:endParaRPr lang="en-US" sz="800" dirty="0"/>
          </a:p>
          <a:p>
            <a:r>
              <a:rPr lang="en-US" sz="800" dirty="0"/>
              <a:t>Identified those individual Bay segments still not attaining their applicable DO/chlorophyll </a:t>
            </a:r>
            <a:r>
              <a:rPr lang="en-US" sz="800" i="1" dirty="0"/>
              <a:t>a </a:t>
            </a:r>
            <a:r>
              <a:rPr lang="en-US" sz="800" dirty="0"/>
              <a:t>WQS at the allocated </a:t>
            </a:r>
            <a:r>
              <a:rPr lang="en-US" sz="800" dirty="0" err="1"/>
              <a:t>basinwide</a:t>
            </a:r>
            <a:r>
              <a:rPr lang="en-US" sz="800" dirty="0"/>
              <a:t> nitrogen and phosphorus loads and addressed the remaining nonattainment segments. </a:t>
            </a:r>
          </a:p>
          <a:p>
            <a:r>
              <a:rPr lang="en-US" sz="800" dirty="0" smtClean="0"/>
              <a:t>Derived </a:t>
            </a:r>
            <a:r>
              <a:rPr lang="en-US" sz="800" dirty="0"/>
              <a:t>the final basin-jurisdiction nitrogen and phosphorus allocations to achieve the applicable WQS for DO and chlorophyll </a:t>
            </a:r>
            <a:r>
              <a:rPr lang="en-US" sz="800" i="1" dirty="0"/>
              <a:t>a </a:t>
            </a:r>
            <a:r>
              <a:rPr lang="en-US" sz="800" dirty="0"/>
              <a:t>in all 92 Bay segments.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19</a:t>
            </a:fld>
            <a:endParaRPr lang="en-US"/>
          </a:p>
        </p:txBody>
      </p:sp>
    </p:spTree>
    <p:extLst>
      <p:ext uri="{BB962C8B-B14F-4D97-AF65-F5344CB8AC3E}">
        <p14:creationId xmlns:p14="http://schemas.microsoft.com/office/powerpoint/2010/main" val="387270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1" dirty="0" smtClean="0"/>
          </a:p>
          <a:p>
            <a:r>
              <a:rPr lang="en-US" sz="800" b="1" dirty="0" smtClean="0"/>
              <a:t>Individual </a:t>
            </a:r>
            <a:r>
              <a:rPr lang="en-US" sz="800" b="1" dirty="0"/>
              <a:t>Permits</a:t>
            </a:r>
          </a:p>
          <a:p>
            <a:r>
              <a:rPr lang="en-US" sz="800" dirty="0" err="1"/>
              <a:t>Stormwater</a:t>
            </a:r>
            <a:r>
              <a:rPr lang="en-US" sz="800" dirty="0"/>
              <a:t> discharges from Phase I (large and medium) municipal separate storm sewer systems are authorized under individual permits. Under these permits, the MS4 owner/operator must implement a collective series of programs to reduce the discharge of pollutants from the given storm sewer system to the maximum extent practicable in a manner that protects the water quality of nearby streams, rivers, wetlands and bays.</a:t>
            </a:r>
          </a:p>
          <a:p>
            <a:r>
              <a:rPr lang="en-US" sz="800" dirty="0"/>
              <a:t>The programs must include elements to:</a:t>
            </a:r>
          </a:p>
          <a:p>
            <a:r>
              <a:rPr lang="en-US" sz="800" dirty="0"/>
              <a:t>Operate and maintain structural </a:t>
            </a:r>
            <a:r>
              <a:rPr lang="en-US" sz="800" dirty="0" err="1"/>
              <a:t>stormwater</a:t>
            </a:r>
            <a:r>
              <a:rPr lang="en-US" sz="800" dirty="0"/>
              <a:t> controls </a:t>
            </a:r>
          </a:p>
          <a:p>
            <a:r>
              <a:rPr lang="en-US" sz="800" dirty="0"/>
              <a:t>Control discharges from areas of development and significant redevelopment </a:t>
            </a:r>
          </a:p>
          <a:p>
            <a:r>
              <a:rPr lang="en-US" sz="800" dirty="0"/>
              <a:t>Operate and maintain public streets, roads and highways </a:t>
            </a:r>
          </a:p>
          <a:p>
            <a:r>
              <a:rPr lang="en-US" sz="800" dirty="0"/>
              <a:t>Identify, monitor and control discharges from municipal waste treatment, storage or disposal facilities </a:t>
            </a:r>
          </a:p>
          <a:p>
            <a:r>
              <a:rPr lang="en-US" sz="800" dirty="0"/>
              <a:t>Control pollutants related to application of pesticides, herbicides and fertilizers </a:t>
            </a:r>
          </a:p>
          <a:p>
            <a:r>
              <a:rPr lang="en-US" sz="800" dirty="0"/>
              <a:t>Implement an inspection program to enforce ordinances, which prohibit illicit connections and illegal dumping into the MS4 </a:t>
            </a:r>
          </a:p>
          <a:p>
            <a:r>
              <a:rPr lang="en-US" sz="800" dirty="0"/>
              <a:t>Screen the MS4 for illicit connections and illegal dumping </a:t>
            </a:r>
          </a:p>
          <a:p>
            <a:r>
              <a:rPr lang="en-US" sz="800" dirty="0"/>
              <a:t>Implement standard investigative procedures to identify and terminate sources of illicit connections or discharges </a:t>
            </a:r>
          </a:p>
          <a:p>
            <a:r>
              <a:rPr lang="en-US" sz="800" dirty="0"/>
              <a:t>Prevent, contain and respond to spills that may discharge into the MS4 </a:t>
            </a:r>
          </a:p>
          <a:p>
            <a:r>
              <a:rPr lang="en-US" sz="800" dirty="0"/>
              <a:t>Limit the infiltration of sanitary seepage into the MS4 </a:t>
            </a:r>
          </a:p>
          <a:p>
            <a:r>
              <a:rPr lang="en-US" sz="800" dirty="0"/>
              <a:t>Identify, monitor and control discharges from municipal landfills; hazardous waste treatment, storage, disposal and recovery facilities; facilities subject to EPCRA Title III, Section 313; and any other industrial or commercial discharge the </a:t>
            </a:r>
            <a:r>
              <a:rPr lang="en-US" sz="800" dirty="0" err="1"/>
              <a:t>permittee</a:t>
            </a:r>
            <a:r>
              <a:rPr lang="en-US" sz="800" dirty="0"/>
              <a:t> determines to be contributing a substantial pollutant loading to the MS4 </a:t>
            </a:r>
          </a:p>
          <a:p>
            <a:r>
              <a:rPr lang="en-US" sz="800" dirty="0"/>
              <a:t>Control pollutants in construction site runoff </a:t>
            </a:r>
          </a:p>
          <a:p>
            <a:r>
              <a:rPr lang="en-US" sz="800" dirty="0"/>
              <a:t>Conduct public education on </a:t>
            </a:r>
            <a:r>
              <a:rPr lang="en-US" sz="800" dirty="0" err="1" smtClean="0"/>
              <a:t>stormwater</a:t>
            </a:r>
            <a:endParaRPr lang="en-US" sz="800"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20</a:t>
            </a:fld>
            <a:endParaRPr lang="en-US"/>
          </a:p>
        </p:txBody>
      </p:sp>
    </p:spTree>
    <p:extLst>
      <p:ext uri="{BB962C8B-B14F-4D97-AF65-F5344CB8AC3E}">
        <p14:creationId xmlns:p14="http://schemas.microsoft.com/office/powerpoint/2010/main" val="405601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To get started, we’d like to share a safety moment &lt;customize – e.g., fire exits, etc.&gt;  </a:t>
            </a:r>
          </a:p>
          <a:p>
            <a:pPr defTabSz="931774" eaLnBrk="1" fontAlgn="auto" hangingPunct="1">
              <a:spcBef>
                <a:spcPts val="0"/>
              </a:spcBef>
              <a:spcAft>
                <a:spcPts val="0"/>
              </a:spcAft>
              <a:defRPr/>
            </a:pPr>
            <a:endParaRPr lang="en-US" dirty="0"/>
          </a:p>
          <a:p>
            <a:pPr defTabSz="931774" eaLnBrk="1" fontAlgn="auto" hangingPunct="1">
              <a:spcBef>
                <a:spcPts val="0"/>
              </a:spcBef>
              <a:spcAft>
                <a:spcPts val="0"/>
              </a:spcAft>
              <a:defRPr/>
            </a:pPr>
            <a:r>
              <a:rPr lang="en-US" dirty="0" smtClean="0">
                <a:effectLst/>
              </a:rPr>
              <a:t>We are committed to best-in-class health, safety, and environmental standards that protect our employees, our clients, and our environment.</a:t>
            </a:r>
            <a:endParaRPr lang="en-US" dirty="0" smtClean="0"/>
          </a:p>
          <a:p>
            <a:endParaRPr lang="en-US" dirty="0"/>
          </a:p>
        </p:txBody>
      </p:sp>
      <p:sp>
        <p:nvSpPr>
          <p:cNvPr id="4" name="Slide Number Placeholder 3"/>
          <p:cNvSpPr>
            <a:spLocks noGrp="1"/>
          </p:cNvSpPr>
          <p:nvPr>
            <p:ph type="sldNum" sz="quarter" idx="10"/>
          </p:nvPr>
        </p:nvSpPr>
        <p:spPr/>
        <p:txBody>
          <a:bodyPr/>
          <a:lstStyle/>
          <a:p>
            <a:fld id="{609A5FA8-CB2F-4917-9664-D06D71D3981E}" type="slidenum">
              <a:rPr lang="en-US" smtClean="0"/>
              <a:t>2</a:t>
            </a:fld>
            <a:endParaRPr lang="en-US"/>
          </a:p>
        </p:txBody>
      </p:sp>
    </p:spTree>
    <p:extLst>
      <p:ext uri="{BB962C8B-B14F-4D97-AF65-F5344CB8AC3E}">
        <p14:creationId xmlns:p14="http://schemas.microsoft.com/office/powerpoint/2010/main" val="3795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5000"/>
              </a:lnSpc>
              <a:spcBef>
                <a:spcPct val="20000"/>
              </a:spcBef>
              <a:buClr>
                <a:schemeClr val="tx1"/>
              </a:buClr>
              <a:buSzPct val="60000"/>
              <a:defRPr/>
            </a:pPr>
            <a:r>
              <a:rPr lang="en-US" b="1" dirty="0" smtClean="0"/>
              <a:t>General </a:t>
            </a:r>
            <a:r>
              <a:rPr lang="en-US" b="1" dirty="0"/>
              <a:t>Permits</a:t>
            </a:r>
          </a:p>
          <a:p>
            <a:r>
              <a:rPr lang="en-US" sz="1000" dirty="0" err="1"/>
              <a:t>Stormwater</a:t>
            </a:r>
            <a:r>
              <a:rPr lang="en-US" sz="1000" dirty="0"/>
              <a:t> discharges from Phase II (small) MS4s are regulated under the </a:t>
            </a:r>
            <a:r>
              <a:rPr lang="en-US" sz="1000" dirty="0">
                <a:hlinkClick r:id="rId3"/>
              </a:rPr>
              <a:t>General Permit for the Discharge of </a:t>
            </a:r>
            <a:r>
              <a:rPr lang="en-US" sz="1000" dirty="0" err="1">
                <a:hlinkClick r:id="rId3"/>
              </a:rPr>
              <a:t>Stormwater</a:t>
            </a:r>
            <a:r>
              <a:rPr lang="en-US" sz="1000" dirty="0">
                <a:hlinkClick r:id="rId3"/>
              </a:rPr>
              <a:t> from Small Municipal Separate Storm Sewer Systems</a:t>
            </a:r>
            <a:r>
              <a:rPr lang="en-US" sz="1000" dirty="0"/>
              <a:t>. Small MS4s include storm sewer systems operated by cities, counties, towns, federal facilities such as military bases, Veteran’s Affairs hospitals and research facilities, Department of Defense facilities and parkways, and state facilities such as VDOT, community colleges and public universities. </a:t>
            </a:r>
          </a:p>
          <a:p>
            <a:r>
              <a:rPr lang="en-US" sz="1000" dirty="0"/>
              <a:t>Under the general permit, small MS4s must develop, implement and enforce a program that includes the following “six minimum control measures":</a:t>
            </a:r>
          </a:p>
          <a:p>
            <a:r>
              <a:rPr lang="en-US" sz="1000" dirty="0"/>
              <a:t>Public education and outreach on </a:t>
            </a:r>
            <a:r>
              <a:rPr lang="en-US" sz="1000" dirty="0" err="1"/>
              <a:t>stormwater</a:t>
            </a:r>
            <a:r>
              <a:rPr lang="en-US" sz="1000" dirty="0"/>
              <a:t> impacts </a:t>
            </a:r>
          </a:p>
          <a:p>
            <a:r>
              <a:rPr lang="en-US" sz="1000" dirty="0"/>
              <a:t>Public involvement and participation </a:t>
            </a:r>
          </a:p>
          <a:p>
            <a:r>
              <a:rPr lang="en-US" sz="1000" dirty="0"/>
              <a:t>Illicit discharge detection and elimination </a:t>
            </a:r>
          </a:p>
          <a:p>
            <a:r>
              <a:rPr lang="en-US" sz="1000" dirty="0"/>
              <a:t>Construction site </a:t>
            </a:r>
            <a:r>
              <a:rPr lang="en-US" sz="1000" dirty="0" err="1"/>
              <a:t>stormwater</a:t>
            </a:r>
            <a:r>
              <a:rPr lang="en-US" sz="1000" dirty="0"/>
              <a:t> runoff control </a:t>
            </a:r>
          </a:p>
          <a:p>
            <a:r>
              <a:rPr lang="en-US" sz="1000" dirty="0"/>
              <a:t>Post-construction </a:t>
            </a:r>
            <a:r>
              <a:rPr lang="en-US" sz="1000" dirty="0" err="1"/>
              <a:t>stormwater</a:t>
            </a:r>
            <a:r>
              <a:rPr lang="en-US" sz="1000" dirty="0"/>
              <a:t> management in new development and redevelopment </a:t>
            </a:r>
          </a:p>
          <a:p>
            <a:r>
              <a:rPr lang="en-US" sz="1000" dirty="0"/>
              <a:t>Pollution prevention/good housekeeping for municipal operations </a:t>
            </a:r>
          </a:p>
          <a:p>
            <a:r>
              <a:rPr lang="en-US" sz="1000" dirty="0"/>
              <a:t>Similar to the Phase I programs, small MS4 programs must be designed and implemented to control the discharge of pollutants from their storm sewer system to the maximum extent practicable in a manner that protects the water quality in nearby streams, rivers, wetlands and bays.</a:t>
            </a:r>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21</a:t>
            </a:fld>
            <a:endParaRPr lang="en-US" dirty="0"/>
          </a:p>
        </p:txBody>
      </p:sp>
    </p:spTree>
    <p:extLst>
      <p:ext uri="{BB962C8B-B14F-4D97-AF65-F5344CB8AC3E}">
        <p14:creationId xmlns:p14="http://schemas.microsoft.com/office/powerpoint/2010/main" val="4056015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IS 0.41 LBS/AC YEAR</a:t>
            </a:r>
          </a:p>
          <a:p>
            <a:endParaRPr lang="en-US" dirty="0"/>
          </a:p>
          <a:p>
            <a:r>
              <a:rPr lang="en-US" dirty="0"/>
              <a:t>Virginia </a:t>
            </a:r>
            <a:r>
              <a:rPr lang="en-US" dirty="0" err="1"/>
              <a:t>Stormwater</a:t>
            </a:r>
            <a:r>
              <a:rPr lang="en-US" dirty="0"/>
              <a:t> Management Program" or "VSMP" means a program approved by the Soil and Water Conservation Board after September 13, 2011, and until June 30, 2013, or the State Water Control Board on and after June 30, 2013, that has been established by a VSMP authority to manage the quality and quantity of runoff resulting from land-disturbing activities and shall include such items as local ordinances, rules, permit requirements, annual standards and specifications, policies and guidelines, technical materials, and requirements for plan review, inspection, enforcement, where authorized in this article, and evaluation consistent with the requirements of this article and associated regulations. </a:t>
            </a:r>
            <a:endParaRPr lang="en-US" dirty="0" smtClean="0"/>
          </a:p>
          <a:p>
            <a:endParaRPr lang="en-US" dirty="0"/>
          </a:p>
          <a:p>
            <a:r>
              <a:rPr lang="en-US" dirty="0"/>
              <a:t>Fairfax County is </a:t>
            </a:r>
            <a:r>
              <a:rPr lang="en-US" b="1" dirty="0"/>
              <a:t>preparing a </a:t>
            </a:r>
            <a:r>
              <a:rPr lang="en-US" b="1" dirty="0" err="1"/>
              <a:t>Stormwater</a:t>
            </a:r>
            <a:r>
              <a:rPr lang="en-US" b="1" dirty="0"/>
              <a:t> Management Ordinance</a:t>
            </a:r>
            <a:r>
              <a:rPr lang="en-US" dirty="0"/>
              <a:t> in response to state regulations requiring localities to adopt ordinances and take over reviews and inspections for Virginia </a:t>
            </a:r>
            <a:r>
              <a:rPr lang="en-US" dirty="0" err="1"/>
              <a:t>Stormwater</a:t>
            </a:r>
            <a:r>
              <a:rPr lang="en-US" dirty="0"/>
              <a:t> Management Program (VSMP) general permits relating to </a:t>
            </a:r>
            <a:r>
              <a:rPr lang="en-US" dirty="0" err="1"/>
              <a:t>stormwater</a:t>
            </a:r>
            <a:r>
              <a:rPr lang="en-US" dirty="0"/>
              <a:t> runoff from construction sites effective July 1, 2014. </a:t>
            </a:r>
          </a:p>
          <a:p>
            <a:endParaRPr lang="en-US" dirty="0" smtClean="0"/>
          </a:p>
          <a:p>
            <a:r>
              <a:rPr lang="en-US" dirty="0" smtClean="0"/>
              <a:t>ASK attorney  for Grandfathering </a:t>
            </a:r>
          </a:p>
          <a:p>
            <a:r>
              <a:rPr lang="en-US" dirty="0" smtClean="0"/>
              <a:t>Pull permit before July 2014 – continue for 2 cycles…</a:t>
            </a:r>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22</a:t>
            </a:fld>
            <a:endParaRPr lang="en-US"/>
          </a:p>
        </p:txBody>
      </p:sp>
    </p:spTree>
    <p:extLst>
      <p:ext uri="{BB962C8B-B14F-4D97-AF65-F5344CB8AC3E}">
        <p14:creationId xmlns:p14="http://schemas.microsoft.com/office/powerpoint/2010/main" val="110889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 2014 – 2019</a:t>
            </a:r>
          </a:p>
          <a:p>
            <a:r>
              <a:rPr lang="en-US" dirty="0" smtClean="0"/>
              <a:t>Continued Coverage – must get registration statement in by 6/1/14</a:t>
            </a:r>
          </a:p>
          <a:p>
            <a:r>
              <a:rPr lang="en-US" dirty="0" smtClean="0"/>
              <a:t>By 4//14 DEQ should be ready to receive</a:t>
            </a:r>
          </a:p>
          <a:p>
            <a:r>
              <a:rPr lang="en-US" dirty="0" smtClean="0"/>
              <a:t>Locally Administered – all  City’s and County’s  (+ some towns) &amp; MS4s are required to become an ‘authority’</a:t>
            </a:r>
          </a:p>
          <a:p>
            <a:r>
              <a:rPr lang="en-US" dirty="0" smtClean="0"/>
              <a:t>SWPPP – new template, localities will be reviewing  - new language says it must be “approved” E&amp;S plans and SWM plans </a:t>
            </a:r>
          </a:p>
          <a:p>
            <a:r>
              <a:rPr lang="en-US" dirty="0"/>
              <a:t>	</a:t>
            </a:r>
            <a:r>
              <a:rPr lang="en-US" dirty="0" smtClean="0"/>
              <a:t>- very tricky for  phased developments – continued coverage? </a:t>
            </a:r>
          </a:p>
          <a:p>
            <a:r>
              <a:rPr lang="en-US" dirty="0" smtClean="0"/>
              <a:t>Inspection Frequency</a:t>
            </a:r>
          </a:p>
          <a:p>
            <a:r>
              <a:rPr lang="en-US" dirty="0"/>
              <a:t>	</a:t>
            </a:r>
            <a:r>
              <a:rPr lang="en-US" dirty="0" smtClean="0"/>
              <a:t>old every 5 days or 10 days within 48 </a:t>
            </a:r>
            <a:r>
              <a:rPr lang="en-US" dirty="0" err="1" smtClean="0"/>
              <a:t>hrs</a:t>
            </a:r>
            <a:r>
              <a:rPr lang="en-US" dirty="0" smtClean="0"/>
              <a:t> after measurable event</a:t>
            </a:r>
          </a:p>
          <a:p>
            <a:r>
              <a:rPr lang="en-US" dirty="0" smtClean="0"/>
              <a:t>Enhanced: new every 4 days or 5 days within 48 </a:t>
            </a:r>
            <a:r>
              <a:rPr lang="en-US" dirty="0" err="1" smtClean="0"/>
              <a:t>hrs</a:t>
            </a:r>
            <a:r>
              <a:rPr lang="en-US" dirty="0" smtClean="0"/>
              <a:t> of measurable event (enhanced is likely all TMDL watershed)</a:t>
            </a:r>
          </a:p>
          <a:p>
            <a:r>
              <a:rPr lang="en-US" dirty="0" smtClean="0"/>
              <a:t>Fees (see fee table) -&gt;100 acres  9K+</a:t>
            </a:r>
          </a:p>
          <a:p>
            <a:r>
              <a:rPr lang="en-US" dirty="0" smtClean="0"/>
              <a:t>Single family lots – not required to have </a:t>
            </a:r>
            <a:r>
              <a:rPr lang="en-US" dirty="0" err="1" smtClean="0"/>
              <a:t>reg</a:t>
            </a:r>
            <a:r>
              <a:rPr lang="en-US" dirty="0" smtClean="0"/>
              <a:t> statement and SWPPP if part of a common form of development </a:t>
            </a:r>
          </a:p>
          <a:p>
            <a:r>
              <a:rPr lang="en-US" dirty="0" smtClean="0"/>
              <a:t>Record Drawings/</a:t>
            </a:r>
            <a:r>
              <a:rPr lang="en-US" dirty="0" err="1" smtClean="0"/>
              <a:t>Eng</a:t>
            </a:r>
            <a:r>
              <a:rPr lang="en-US" dirty="0" smtClean="0"/>
              <a:t> Cert: maintenance agreement required to approval, record drawings for all SWM facilities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23</a:t>
            </a:fld>
            <a:endParaRPr lang="en-US"/>
          </a:p>
        </p:txBody>
      </p:sp>
    </p:spTree>
    <p:extLst>
      <p:ext uri="{BB962C8B-B14F-4D97-AF65-F5344CB8AC3E}">
        <p14:creationId xmlns:p14="http://schemas.microsoft.com/office/powerpoint/2010/main" val="110889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and Security Independence Act of  2007</a:t>
            </a:r>
          </a:p>
          <a:p>
            <a:r>
              <a:rPr lang="en-US" dirty="0" smtClean="0"/>
              <a:t>5000 SF or greater to maintain or restore pre development hydrology</a:t>
            </a:r>
          </a:p>
          <a:p>
            <a:endParaRPr lang="en-US" dirty="0" smtClean="0"/>
          </a:p>
          <a:p>
            <a:r>
              <a:rPr lang="en-US" dirty="0" smtClean="0"/>
              <a:t>Retaining rainfall on site through infiltration, re use, ET</a:t>
            </a:r>
          </a:p>
          <a:p>
            <a:r>
              <a:rPr lang="en-US" dirty="0" smtClean="0"/>
              <a:t>1.) retain on site the total volume from the 95</a:t>
            </a:r>
            <a:r>
              <a:rPr lang="en-US" baseline="30000" dirty="0" smtClean="0"/>
              <a:t>th</a:t>
            </a:r>
            <a:r>
              <a:rPr lang="en-US" dirty="0" smtClean="0"/>
              <a:t> percentile rainfall event </a:t>
            </a:r>
          </a:p>
          <a:p>
            <a:r>
              <a:rPr lang="en-US" dirty="0" smtClean="0"/>
              <a:t>2.) site specific hydrologic analysis </a:t>
            </a:r>
          </a:p>
          <a:p>
            <a:endParaRPr lang="en-US" dirty="0"/>
          </a:p>
          <a:p>
            <a:r>
              <a:rPr lang="en-US" dirty="0" smtClean="0"/>
              <a:t>Green infrastructure and LID</a:t>
            </a:r>
          </a:p>
          <a:p>
            <a:r>
              <a:rPr lang="en-US" dirty="0" smtClean="0"/>
              <a:t>EO 13514 – October 5</a:t>
            </a:r>
            <a:r>
              <a:rPr lang="en-US" baseline="30000" dirty="0" smtClean="0"/>
              <a:t>th</a:t>
            </a:r>
            <a:r>
              <a:rPr lang="en-US" dirty="0" smtClean="0"/>
              <a:t> 2009 required EPA to develop technical  guidance </a:t>
            </a:r>
          </a:p>
          <a:p>
            <a:endParaRPr lang="en-US" dirty="0" smtClean="0"/>
          </a:p>
          <a:p>
            <a:r>
              <a:rPr lang="en-US" dirty="0" smtClean="0"/>
              <a:t>Atlas 14 historic rainfall dataset</a:t>
            </a:r>
            <a:endParaRPr lang="en-US" dirty="0"/>
          </a:p>
          <a:p>
            <a:r>
              <a:rPr lang="en-US" dirty="0" smtClean="0"/>
              <a:t>Portland OR 1 inch</a:t>
            </a:r>
          </a:p>
          <a:p>
            <a:r>
              <a:rPr lang="en-US" dirty="0" smtClean="0"/>
              <a:t>DC 1.7 inches </a:t>
            </a:r>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24</a:t>
            </a:fld>
            <a:endParaRPr lang="en-US"/>
          </a:p>
        </p:txBody>
      </p:sp>
    </p:spTree>
    <p:extLst>
      <p:ext uri="{BB962C8B-B14F-4D97-AF65-F5344CB8AC3E}">
        <p14:creationId xmlns:p14="http://schemas.microsoft.com/office/powerpoint/2010/main" val="186776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28</a:t>
            </a:fld>
            <a:endParaRPr lang="en-US"/>
          </a:p>
        </p:txBody>
      </p:sp>
    </p:spTree>
    <p:extLst>
      <p:ext uri="{BB962C8B-B14F-4D97-AF65-F5344CB8AC3E}">
        <p14:creationId xmlns:p14="http://schemas.microsoft.com/office/powerpoint/2010/main" val="3112096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Total Phosphorus (TP) </a:t>
            </a:r>
            <a:r>
              <a:rPr lang="en-US" sz="1000" dirty="0"/>
              <a:t>is used as the target pollutant for compliance with </a:t>
            </a:r>
            <a:r>
              <a:rPr lang="en-US" sz="1000" dirty="0" smtClean="0"/>
              <a:t>proposed </a:t>
            </a:r>
            <a:r>
              <a:rPr lang="en-US" sz="1000" b="1" dirty="0" smtClean="0"/>
              <a:t>Water </a:t>
            </a:r>
            <a:r>
              <a:rPr lang="en-US" sz="1000" b="1" dirty="0"/>
              <a:t>Quality </a:t>
            </a:r>
            <a:r>
              <a:rPr lang="en-US" sz="1000" dirty="0"/>
              <a:t>criteria (4 VAC50-60-63 through 65). Total Nitrogen (TN) is </a:t>
            </a:r>
            <a:r>
              <a:rPr lang="en-US" sz="1000" dirty="0" smtClean="0"/>
              <a:t>also calculated </a:t>
            </a:r>
            <a:r>
              <a:rPr lang="en-US" sz="1000" dirty="0"/>
              <a:t>and BMP designs address TN removal, as well as the removal of </a:t>
            </a:r>
            <a:r>
              <a:rPr lang="en-US" sz="1000" dirty="0" smtClean="0"/>
              <a:t>other </a:t>
            </a:r>
            <a:r>
              <a:rPr lang="en-US" sz="1000" dirty="0" err="1" smtClean="0"/>
              <a:t>stormwater</a:t>
            </a:r>
            <a:r>
              <a:rPr lang="en-US" sz="1000" dirty="0" smtClean="0"/>
              <a:t> </a:t>
            </a:r>
            <a:r>
              <a:rPr lang="en-US" sz="1000" dirty="0"/>
              <a:t>pollutants.</a:t>
            </a:r>
          </a:p>
          <a:p>
            <a:r>
              <a:rPr lang="en-US" sz="1000" dirty="0" smtClean="0"/>
              <a:t>  </a:t>
            </a:r>
            <a:r>
              <a:rPr lang="en-US" sz="1000" dirty="0"/>
              <a:t>Compliance is based on the overall site; however, </a:t>
            </a:r>
            <a:r>
              <a:rPr lang="en-US" sz="1000" dirty="0" err="1"/>
              <a:t>stormwater</a:t>
            </a:r>
            <a:r>
              <a:rPr lang="en-US" sz="1000" dirty="0"/>
              <a:t> BMP planning can </a:t>
            </a:r>
            <a:r>
              <a:rPr lang="en-US" sz="1000" dirty="0" smtClean="0"/>
              <a:t>be done </a:t>
            </a:r>
            <a:r>
              <a:rPr lang="en-US" sz="1000" dirty="0"/>
              <a:t>on a drainage area basis. The spreadsheet has tabs for multiple </a:t>
            </a:r>
            <a:r>
              <a:rPr lang="en-US" sz="1000" dirty="0" smtClean="0"/>
              <a:t>drainage areas</a:t>
            </a:r>
            <a:r>
              <a:rPr lang="en-US" sz="1000" dirty="0"/>
              <a:t>.</a:t>
            </a:r>
          </a:p>
          <a:p>
            <a:r>
              <a:rPr lang="en-US" sz="1000" dirty="0"/>
              <a:t> Each site also has a </a:t>
            </a:r>
            <a:r>
              <a:rPr lang="en-US" sz="1000" b="1" dirty="0"/>
              <a:t>Treatment Volume (</a:t>
            </a:r>
            <a:r>
              <a:rPr lang="en-US" sz="1000" b="1" dirty="0" err="1"/>
              <a:t>Tv</a:t>
            </a:r>
            <a:r>
              <a:rPr lang="en-US" sz="1000" b="1" dirty="0"/>
              <a:t>)</a:t>
            </a:r>
            <a:r>
              <a:rPr lang="en-US" sz="1000" dirty="0"/>
              <a:t>. The method uses </a:t>
            </a:r>
            <a:r>
              <a:rPr lang="en-US" sz="1000" dirty="0" smtClean="0"/>
              <a:t>post-development land </a:t>
            </a:r>
            <a:r>
              <a:rPr lang="en-US" sz="1000" dirty="0"/>
              <a:t>covers (forest and open space, managed turf, impervious cover) to compute </a:t>
            </a:r>
            <a:r>
              <a:rPr lang="en-US" sz="1000" dirty="0" smtClean="0"/>
              <a:t>the </a:t>
            </a:r>
            <a:r>
              <a:rPr lang="en-US" sz="1000" dirty="0" err="1" smtClean="0"/>
              <a:t>Tv</a:t>
            </a:r>
            <a:r>
              <a:rPr lang="en-US" sz="1000" dirty="0"/>
              <a:t>.</a:t>
            </a:r>
          </a:p>
          <a:p>
            <a:r>
              <a:rPr lang="en-US" sz="1000" dirty="0"/>
              <a:t> </a:t>
            </a:r>
            <a:r>
              <a:rPr lang="en-US" sz="1000" dirty="0" err="1"/>
              <a:t>Stormwater</a:t>
            </a:r>
            <a:r>
              <a:rPr lang="en-US" sz="1000" dirty="0"/>
              <a:t> BMPs are assigned </a:t>
            </a:r>
            <a:r>
              <a:rPr lang="en-US" sz="1000" b="1" dirty="0"/>
              <a:t>Runoff Reduction (RR) </a:t>
            </a:r>
            <a:r>
              <a:rPr lang="en-US" sz="1000" dirty="0"/>
              <a:t>and </a:t>
            </a:r>
            <a:r>
              <a:rPr lang="en-US" sz="1000" b="1" dirty="0"/>
              <a:t>Pollutant </a:t>
            </a:r>
            <a:r>
              <a:rPr lang="en-US" sz="1000" b="1" dirty="0" smtClean="0"/>
              <a:t>Removal (PR</a:t>
            </a:r>
            <a:r>
              <a:rPr lang="en-US" sz="1000" b="1" dirty="0"/>
              <a:t>) </a:t>
            </a:r>
            <a:r>
              <a:rPr lang="en-US" sz="1000" dirty="0"/>
              <a:t>rates. These rates vary based on the “level of design” used. Level 1 </a:t>
            </a:r>
            <a:r>
              <a:rPr lang="en-US" sz="1000" dirty="0" smtClean="0"/>
              <a:t>designs represent </a:t>
            </a:r>
            <a:r>
              <a:rPr lang="en-US" sz="1000" dirty="0"/>
              <a:t>good, current design standards with regard to sizing and BMP features.</a:t>
            </a:r>
          </a:p>
          <a:p>
            <a:r>
              <a:rPr lang="en-US" sz="1000" dirty="0"/>
              <a:t>Level 2 BMPs have design enhancements to boost runoff reduction and </a:t>
            </a:r>
            <a:r>
              <a:rPr lang="en-US" sz="1000" dirty="0" smtClean="0"/>
              <a:t>pollutant removal </a:t>
            </a:r>
            <a:r>
              <a:rPr lang="en-US" sz="1000" dirty="0"/>
              <a:t>performance. Each Level 1 and 2 design has associated design </a:t>
            </a:r>
            <a:r>
              <a:rPr lang="en-US" sz="1000" dirty="0" smtClean="0"/>
              <a:t>standards and </a:t>
            </a:r>
            <a:r>
              <a:rPr lang="en-US" sz="1000" dirty="0"/>
              <a:t>specifications that should be followed to achieve the assigned RR and PR rates.</a:t>
            </a:r>
          </a:p>
          <a:p>
            <a:r>
              <a:rPr lang="en-US" sz="1000" dirty="0"/>
              <a:t> There is a tab in the spreadsheet for </a:t>
            </a:r>
            <a:r>
              <a:rPr lang="en-US" sz="1000" b="1" dirty="0"/>
              <a:t>Channel and Flood Protection. </a:t>
            </a:r>
            <a:endParaRPr lang="en-US" sz="1000" b="1" dirty="0" smtClean="0"/>
          </a:p>
          <a:p>
            <a:r>
              <a:rPr lang="en-US" sz="1000" dirty="0" smtClean="0"/>
              <a:t>The </a:t>
            </a:r>
            <a:r>
              <a:rPr lang="en-US" sz="1000" dirty="0"/>
              <a:t>spreadsheet assists users </a:t>
            </a:r>
            <a:r>
              <a:rPr lang="en-US" sz="1000" dirty="0" smtClean="0"/>
              <a:t>with computing </a:t>
            </a:r>
            <a:r>
              <a:rPr lang="en-US" sz="1000" dirty="0"/>
              <a:t>runoff volumes and Curve Numbers (CN). The user must then </a:t>
            </a:r>
            <a:r>
              <a:rPr lang="en-US" sz="1000" dirty="0" smtClean="0"/>
              <a:t>use available </a:t>
            </a:r>
            <a:r>
              <a:rPr lang="en-US" sz="1000" dirty="0"/>
              <a:t>hydrologic and hydraulic models and programs to calculate </a:t>
            </a:r>
            <a:r>
              <a:rPr lang="en-US" sz="1000" dirty="0" smtClean="0"/>
              <a:t>peak discharges </a:t>
            </a:r>
            <a:r>
              <a:rPr lang="en-US" sz="1000" dirty="0"/>
              <a:t>for various design storms and verify compliance with the </a:t>
            </a:r>
            <a:r>
              <a:rPr lang="en-US" sz="1000" dirty="0" smtClean="0"/>
              <a:t>various conditions </a:t>
            </a:r>
            <a:r>
              <a:rPr lang="en-US" sz="1000" dirty="0"/>
              <a:t>of the Water Quantity section. If Runoff Reduction practices are used </a:t>
            </a:r>
            <a:r>
              <a:rPr lang="en-US" sz="1000" dirty="0" smtClean="0"/>
              <a:t>for Water </a:t>
            </a:r>
            <a:r>
              <a:rPr lang="en-US" sz="1000" dirty="0"/>
              <a:t>Quality compliance, then these are given credit for Channel Protection </a:t>
            </a:r>
            <a:r>
              <a:rPr lang="en-US" sz="1000" dirty="0" smtClean="0"/>
              <a:t>and Flood </a:t>
            </a:r>
            <a:r>
              <a:rPr lang="en-US" sz="1000" dirty="0"/>
              <a:t>Control, chiefly by allowing the user to compute an Adjusted CN. </a:t>
            </a:r>
            <a:r>
              <a:rPr lang="en-US" sz="1000" dirty="0" smtClean="0"/>
              <a:t>The designer</a:t>
            </a:r>
            <a:r>
              <a:rPr lang="en-US" sz="1000" dirty="0"/>
              <a:t>, with concurrence from the local program authority, may also take </a:t>
            </a:r>
            <a:r>
              <a:rPr lang="en-US" sz="1000" dirty="0" smtClean="0"/>
              <a:t>other hydrologic </a:t>
            </a:r>
            <a:r>
              <a:rPr lang="en-US" sz="1000" dirty="0"/>
              <a:t>“credits” for RR practices, such as increasing the time of </a:t>
            </a:r>
            <a:r>
              <a:rPr lang="en-US" sz="1000" dirty="0" smtClean="0"/>
              <a:t>concentration (</a:t>
            </a:r>
            <a:r>
              <a:rPr lang="en-US" sz="1000" dirty="0" err="1" smtClean="0"/>
              <a:t>Tc</a:t>
            </a:r>
            <a:r>
              <a:rPr lang="en-US" sz="1000" dirty="0"/>
              <a:t>).</a:t>
            </a:r>
          </a:p>
          <a:p>
            <a:r>
              <a:rPr lang="en-US" sz="1000" b="1" dirty="0"/>
              <a:t> In the spreadsheet</a:t>
            </a:r>
            <a:r>
              <a:rPr lang="en-US" sz="1000" b="1" dirty="0" smtClean="0"/>
              <a:t>,…..covered later on  in presentation</a:t>
            </a:r>
            <a:endParaRPr lang="en-US" sz="1000" b="1"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29</a:t>
            </a:fld>
            <a:endParaRPr lang="en-US"/>
          </a:p>
        </p:txBody>
      </p:sp>
    </p:spTree>
    <p:extLst>
      <p:ext uri="{BB962C8B-B14F-4D97-AF65-F5344CB8AC3E}">
        <p14:creationId xmlns:p14="http://schemas.microsoft.com/office/powerpoint/2010/main" val="658118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endParaRPr lang="en-US" dirty="0"/>
          </a:p>
          <a:p>
            <a:r>
              <a:rPr lang="en-US" dirty="0"/>
              <a:t>I.F. (Improvement Factor) = 0.8 for sites &gt; 1 acre or 0.9 for sites &lt; 1 acre</a:t>
            </a:r>
          </a:p>
          <a:p>
            <a:r>
              <a:rPr lang="en-US" dirty="0"/>
              <a:t>Allowable </a:t>
            </a:r>
            <a:r>
              <a:rPr lang="en-US" dirty="0" err="1"/>
              <a:t>Q</a:t>
            </a:r>
            <a:r>
              <a:rPr lang="en-US" sz="800" dirty="0" err="1"/>
              <a:t>Developed</a:t>
            </a:r>
            <a:r>
              <a:rPr lang="en-US" sz="800" dirty="0"/>
              <a:t> </a:t>
            </a:r>
            <a:r>
              <a:rPr lang="en-US" dirty="0"/>
              <a:t>= the maximum allowable peak flow rate of runoff for the</a:t>
            </a:r>
          </a:p>
          <a:p>
            <a:r>
              <a:rPr lang="en-US" dirty="0"/>
              <a:t>drainage area in the developed condition (cubic feet per second)</a:t>
            </a:r>
          </a:p>
          <a:p>
            <a:r>
              <a:rPr lang="en-US" dirty="0" err="1"/>
              <a:t>Q</a:t>
            </a:r>
            <a:r>
              <a:rPr lang="en-US" sz="800" dirty="0" err="1"/>
              <a:t>Pre</a:t>
            </a:r>
            <a:r>
              <a:rPr lang="en-US" sz="800" dirty="0"/>
              <a:t>-Developed </a:t>
            </a:r>
            <a:r>
              <a:rPr lang="en-US" dirty="0"/>
              <a:t>= the peak flow rate of runoff for the drainage area in the </a:t>
            </a:r>
            <a:r>
              <a:rPr lang="en-US" dirty="0" err="1"/>
              <a:t>predeveloped</a:t>
            </a:r>
            <a:endParaRPr lang="en-US" dirty="0"/>
          </a:p>
          <a:p>
            <a:r>
              <a:rPr lang="en-US" dirty="0"/>
              <a:t>condition (cubic feet per second)</a:t>
            </a:r>
          </a:p>
          <a:p>
            <a:r>
              <a:rPr lang="en-US" dirty="0" err="1"/>
              <a:t>RV</a:t>
            </a:r>
            <a:r>
              <a:rPr lang="en-US" sz="800" dirty="0" err="1"/>
              <a:t>Pre</a:t>
            </a:r>
            <a:r>
              <a:rPr lang="en-US" sz="800" dirty="0"/>
              <a:t>-Developed </a:t>
            </a:r>
            <a:r>
              <a:rPr lang="en-US" dirty="0"/>
              <a:t>= the volume of runoff from the site in the pre-developed condition</a:t>
            </a:r>
          </a:p>
          <a:p>
            <a:r>
              <a:rPr lang="en-US" dirty="0"/>
              <a:t>(inches)</a:t>
            </a:r>
          </a:p>
          <a:p>
            <a:r>
              <a:rPr lang="en-US" dirty="0" err="1"/>
              <a:t>RV</a:t>
            </a:r>
            <a:r>
              <a:rPr lang="en-US" sz="800" dirty="0" err="1"/>
              <a:t>Developed</a:t>
            </a:r>
            <a:r>
              <a:rPr lang="en-US" sz="800" dirty="0"/>
              <a:t> </a:t>
            </a:r>
            <a:r>
              <a:rPr lang="en-US" dirty="0"/>
              <a:t>= the volume of runoff from the site in the developed condition including</a:t>
            </a:r>
          </a:p>
          <a:p>
            <a:r>
              <a:rPr lang="en-US" dirty="0"/>
              <a:t>runoff reduction (inches</a:t>
            </a:r>
            <a:r>
              <a:rPr lang="en-US" dirty="0" smtClean="0"/>
              <a:t>)</a:t>
            </a:r>
          </a:p>
          <a:p>
            <a:r>
              <a:rPr lang="en-US" kern="0" dirty="0" smtClean="0"/>
              <a:t>3x = 1/3 </a:t>
            </a:r>
          </a:p>
          <a:p>
            <a:r>
              <a:rPr lang="en-US" kern="0" dirty="0" smtClean="0"/>
              <a:t>2x = ½</a:t>
            </a:r>
          </a:p>
          <a:p>
            <a:r>
              <a:rPr lang="en-US" kern="0" dirty="0" smtClean="0"/>
              <a:t>Net improvement </a:t>
            </a:r>
            <a:endParaRPr lang="en-US" kern="0" dirty="0"/>
          </a:p>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30</a:t>
            </a:fld>
            <a:endParaRPr lang="en-US"/>
          </a:p>
        </p:txBody>
      </p:sp>
    </p:spTree>
    <p:extLst>
      <p:ext uri="{BB962C8B-B14F-4D97-AF65-F5344CB8AC3E}">
        <p14:creationId xmlns:p14="http://schemas.microsoft.com/office/powerpoint/2010/main" val="3835200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31</a:t>
            </a:fld>
            <a:endParaRPr lang="en-US"/>
          </a:p>
        </p:txBody>
      </p:sp>
    </p:spTree>
    <p:extLst>
      <p:ext uri="{BB962C8B-B14F-4D97-AF65-F5344CB8AC3E}">
        <p14:creationId xmlns:p14="http://schemas.microsoft.com/office/powerpoint/2010/main" val="359778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32</a:t>
            </a:fld>
            <a:endParaRPr lang="en-US"/>
          </a:p>
        </p:txBody>
      </p:sp>
    </p:spTree>
    <p:extLst>
      <p:ext uri="{BB962C8B-B14F-4D97-AF65-F5344CB8AC3E}">
        <p14:creationId xmlns:p14="http://schemas.microsoft.com/office/powerpoint/2010/main" val="2385432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33</a:t>
            </a:fld>
            <a:endParaRPr lang="en-US"/>
          </a:p>
        </p:txBody>
      </p:sp>
    </p:spTree>
    <p:extLst>
      <p:ext uri="{BB962C8B-B14F-4D97-AF65-F5344CB8AC3E}">
        <p14:creationId xmlns:p14="http://schemas.microsoft.com/office/powerpoint/2010/main" val="360244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a:t>
            </a:fld>
            <a:endParaRPr lang="en-US"/>
          </a:p>
        </p:txBody>
      </p:sp>
    </p:spTree>
    <p:extLst>
      <p:ext uri="{BB962C8B-B14F-4D97-AF65-F5344CB8AC3E}">
        <p14:creationId xmlns:p14="http://schemas.microsoft.com/office/powerpoint/2010/main" val="391201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34</a:t>
            </a:fld>
            <a:endParaRPr lang="en-US"/>
          </a:p>
        </p:txBody>
      </p:sp>
    </p:spTree>
    <p:extLst>
      <p:ext uri="{BB962C8B-B14F-4D97-AF65-F5344CB8AC3E}">
        <p14:creationId xmlns:p14="http://schemas.microsoft.com/office/powerpoint/2010/main" val="3406727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46</a:t>
            </a:fld>
            <a:endParaRPr lang="en-US"/>
          </a:p>
        </p:txBody>
      </p:sp>
    </p:spTree>
    <p:extLst>
      <p:ext uri="{BB962C8B-B14F-4D97-AF65-F5344CB8AC3E}">
        <p14:creationId xmlns:p14="http://schemas.microsoft.com/office/powerpoint/2010/main" val="763245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47</a:t>
            </a:fld>
            <a:endParaRPr lang="en-US"/>
          </a:p>
        </p:txBody>
      </p:sp>
    </p:spTree>
    <p:extLst>
      <p:ext uri="{BB962C8B-B14F-4D97-AF65-F5344CB8AC3E}">
        <p14:creationId xmlns:p14="http://schemas.microsoft.com/office/powerpoint/2010/main" val="394545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48</a:t>
            </a:fld>
            <a:endParaRPr lang="en-US"/>
          </a:p>
        </p:txBody>
      </p:sp>
    </p:spTree>
    <p:extLst>
      <p:ext uri="{BB962C8B-B14F-4D97-AF65-F5344CB8AC3E}">
        <p14:creationId xmlns:p14="http://schemas.microsoft.com/office/powerpoint/2010/main" val="355137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49</a:t>
            </a:fld>
            <a:endParaRPr lang="en-US"/>
          </a:p>
        </p:txBody>
      </p:sp>
    </p:spTree>
    <p:extLst>
      <p:ext uri="{BB962C8B-B14F-4D97-AF65-F5344CB8AC3E}">
        <p14:creationId xmlns:p14="http://schemas.microsoft.com/office/powerpoint/2010/main" val="2615701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50</a:t>
            </a:fld>
            <a:endParaRPr lang="en-US"/>
          </a:p>
        </p:txBody>
      </p:sp>
    </p:spTree>
    <p:extLst>
      <p:ext uri="{BB962C8B-B14F-4D97-AF65-F5344CB8AC3E}">
        <p14:creationId xmlns:p14="http://schemas.microsoft.com/office/powerpoint/2010/main" val="419713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51</a:t>
            </a:fld>
            <a:endParaRPr lang="en-US"/>
          </a:p>
        </p:txBody>
      </p:sp>
    </p:spTree>
    <p:extLst>
      <p:ext uri="{BB962C8B-B14F-4D97-AF65-F5344CB8AC3E}">
        <p14:creationId xmlns:p14="http://schemas.microsoft.com/office/powerpoint/2010/main" val="3103323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52</a:t>
            </a:fld>
            <a:endParaRPr lang="en-US"/>
          </a:p>
        </p:txBody>
      </p:sp>
    </p:spTree>
    <p:extLst>
      <p:ext uri="{BB962C8B-B14F-4D97-AF65-F5344CB8AC3E}">
        <p14:creationId xmlns:p14="http://schemas.microsoft.com/office/powerpoint/2010/main" val="2965079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53</a:t>
            </a:fld>
            <a:endParaRPr lang="en-US"/>
          </a:p>
        </p:txBody>
      </p:sp>
    </p:spTree>
    <p:extLst>
      <p:ext uri="{BB962C8B-B14F-4D97-AF65-F5344CB8AC3E}">
        <p14:creationId xmlns:p14="http://schemas.microsoft.com/office/powerpoint/2010/main" val="2075841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54</a:t>
            </a:fld>
            <a:endParaRPr lang="en-US"/>
          </a:p>
        </p:txBody>
      </p:sp>
    </p:spTree>
    <p:extLst>
      <p:ext uri="{BB962C8B-B14F-4D97-AF65-F5344CB8AC3E}">
        <p14:creationId xmlns:p14="http://schemas.microsoft.com/office/powerpoint/2010/main" val="78735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a:t>
            </a:fld>
            <a:endParaRPr lang="en-US"/>
          </a:p>
        </p:txBody>
      </p:sp>
    </p:spTree>
    <p:extLst>
      <p:ext uri="{BB962C8B-B14F-4D97-AF65-F5344CB8AC3E}">
        <p14:creationId xmlns:p14="http://schemas.microsoft.com/office/powerpoint/2010/main" val="609843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55</a:t>
            </a:fld>
            <a:endParaRPr lang="en-US"/>
          </a:p>
        </p:txBody>
      </p:sp>
    </p:spTree>
    <p:extLst>
      <p:ext uri="{BB962C8B-B14F-4D97-AF65-F5344CB8AC3E}">
        <p14:creationId xmlns:p14="http://schemas.microsoft.com/office/powerpoint/2010/main" val="1284150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56</a:t>
            </a:fld>
            <a:endParaRPr lang="en-US"/>
          </a:p>
        </p:txBody>
      </p:sp>
    </p:spTree>
    <p:extLst>
      <p:ext uri="{BB962C8B-B14F-4D97-AF65-F5344CB8AC3E}">
        <p14:creationId xmlns:p14="http://schemas.microsoft.com/office/powerpoint/2010/main" val="4289788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57</a:t>
            </a:fld>
            <a:endParaRPr lang="en-US"/>
          </a:p>
        </p:txBody>
      </p:sp>
    </p:spTree>
    <p:extLst>
      <p:ext uri="{BB962C8B-B14F-4D97-AF65-F5344CB8AC3E}">
        <p14:creationId xmlns:p14="http://schemas.microsoft.com/office/powerpoint/2010/main" val="2125932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58</a:t>
            </a:fld>
            <a:endParaRPr lang="en-US"/>
          </a:p>
        </p:txBody>
      </p:sp>
    </p:spTree>
    <p:extLst>
      <p:ext uri="{BB962C8B-B14F-4D97-AF65-F5344CB8AC3E}">
        <p14:creationId xmlns:p14="http://schemas.microsoft.com/office/powerpoint/2010/main" val="372776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59</a:t>
            </a:fld>
            <a:endParaRPr lang="en-US"/>
          </a:p>
        </p:txBody>
      </p:sp>
    </p:spTree>
    <p:extLst>
      <p:ext uri="{BB962C8B-B14F-4D97-AF65-F5344CB8AC3E}">
        <p14:creationId xmlns:p14="http://schemas.microsoft.com/office/powerpoint/2010/main" val="1999281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60</a:t>
            </a:fld>
            <a:endParaRPr lang="en-US"/>
          </a:p>
        </p:txBody>
      </p:sp>
    </p:spTree>
    <p:extLst>
      <p:ext uri="{BB962C8B-B14F-4D97-AF65-F5344CB8AC3E}">
        <p14:creationId xmlns:p14="http://schemas.microsoft.com/office/powerpoint/2010/main" val="201042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6</a:t>
            </a:fld>
            <a:endParaRPr lang="en-US"/>
          </a:p>
        </p:txBody>
      </p:sp>
    </p:spTree>
    <p:extLst>
      <p:ext uri="{BB962C8B-B14F-4D97-AF65-F5344CB8AC3E}">
        <p14:creationId xmlns:p14="http://schemas.microsoft.com/office/powerpoint/2010/main" val="3967384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7</a:t>
            </a:fld>
            <a:endParaRPr lang="en-US"/>
          </a:p>
        </p:txBody>
      </p:sp>
    </p:spTree>
    <p:extLst>
      <p:ext uri="{BB962C8B-B14F-4D97-AF65-F5344CB8AC3E}">
        <p14:creationId xmlns:p14="http://schemas.microsoft.com/office/powerpoint/2010/main" val="191672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0CA580-F36F-45B4-B439-4E1A16272804}" type="slidenum">
              <a:rPr lang="en-US" smtClean="0"/>
              <a:t>8</a:t>
            </a:fld>
            <a:endParaRPr lang="en-US" dirty="0"/>
          </a:p>
        </p:txBody>
      </p:sp>
    </p:spTree>
    <p:extLst>
      <p:ext uri="{BB962C8B-B14F-4D97-AF65-F5344CB8AC3E}">
        <p14:creationId xmlns:p14="http://schemas.microsoft.com/office/powerpoint/2010/main" val="387593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9</a:t>
            </a:fld>
            <a:endParaRPr lang="en-US"/>
          </a:p>
        </p:txBody>
      </p:sp>
    </p:spTree>
    <p:extLst>
      <p:ext uri="{BB962C8B-B14F-4D97-AF65-F5344CB8AC3E}">
        <p14:creationId xmlns:p14="http://schemas.microsoft.com/office/powerpoint/2010/main" val="163706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0B6F5C-D781-41A2-9989-B716B7845F01}" type="slidenum">
              <a:rPr lang="en-US" smtClean="0"/>
              <a:pPr>
                <a:defRPr/>
              </a:pPr>
              <a:t>10</a:t>
            </a:fld>
            <a:endParaRPr lang="en-US"/>
          </a:p>
        </p:txBody>
      </p:sp>
    </p:spTree>
    <p:extLst>
      <p:ext uri="{BB962C8B-B14F-4D97-AF65-F5344CB8AC3E}">
        <p14:creationId xmlns:p14="http://schemas.microsoft.com/office/powerpoint/2010/main" val="141386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4027446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3583264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rgbClr val="8B8376"/>
                </a:solidFill>
                <a:latin typeface="Century Gothic"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rgbClr val="8B8376"/>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5052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6096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8006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901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Color Picture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chemeClr val="bg1"/>
                </a:solidFill>
                <a:latin typeface="Century Gothic"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3140043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Gray Picture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chemeClr val="bg1"/>
                </a:solidFill>
                <a:latin typeface="Century Gothic"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5334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73483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lor 2 Pictures">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dirty="0"/>
          </a:p>
        </p:txBody>
      </p:sp>
      <p:sp>
        <p:nvSpPr>
          <p:cNvPr id="13" name="Picture Placeholder 11"/>
          <p:cNvSpPr>
            <a:spLocks noGrp="1"/>
          </p:cNvSpPr>
          <p:nvPr>
            <p:ph type="pic" sz="quarter" idx="13"/>
          </p:nvPr>
        </p:nvSpPr>
        <p:spPr>
          <a:xfrm>
            <a:off x="464820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4"/>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5"/>
          </p:nvPr>
        </p:nvSpPr>
        <p:spPr>
          <a:xfrm>
            <a:off x="4648200" y="6096000"/>
            <a:ext cx="25146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5176186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ay 2 Pictures">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dirty="0"/>
          </a:p>
        </p:txBody>
      </p:sp>
      <p:sp>
        <p:nvSpPr>
          <p:cNvPr id="13" name="Picture Placeholder 11"/>
          <p:cNvSpPr>
            <a:spLocks noGrp="1"/>
          </p:cNvSpPr>
          <p:nvPr>
            <p:ph type="pic" sz="quarter" idx="13"/>
          </p:nvPr>
        </p:nvSpPr>
        <p:spPr>
          <a:xfrm>
            <a:off x="464820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4"/>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5"/>
          </p:nvPr>
        </p:nvSpPr>
        <p:spPr>
          <a:xfrm>
            <a:off x="4648200" y="6096000"/>
            <a:ext cx="25146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3213551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lor Multi Pictures 2">
    <p:spTree>
      <p:nvGrpSpPr>
        <p:cNvPr id="1" name=""/>
        <p:cNvGrpSpPr/>
        <p:nvPr/>
      </p:nvGrpSpPr>
      <p:grpSpPr>
        <a:xfrm>
          <a:off x="0" y="0"/>
          <a:ext cx="0" cy="0"/>
          <a:chOff x="0" y="0"/>
          <a:chExt cx="0" cy="0"/>
        </a:xfrm>
      </p:grpSpPr>
      <p:sp>
        <p:nvSpPr>
          <p:cNvPr id="13"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15" name="Picture Placeholder 14"/>
          <p:cNvSpPr>
            <a:spLocks noGrp="1"/>
          </p:cNvSpPr>
          <p:nvPr>
            <p:ph type="pic" sz="quarter" idx="13"/>
          </p:nvPr>
        </p:nvSpPr>
        <p:spPr>
          <a:xfrm>
            <a:off x="4648200" y="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6" name="Picture Placeholder 14"/>
          <p:cNvSpPr>
            <a:spLocks noGrp="1"/>
          </p:cNvSpPr>
          <p:nvPr>
            <p:ph type="pic" sz="quarter" idx="14"/>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9" name="Text Placeholder 6"/>
          <p:cNvSpPr>
            <a:spLocks noGrp="1"/>
          </p:cNvSpPr>
          <p:nvPr>
            <p:ph type="body" sz="quarter" idx="17"/>
          </p:nvPr>
        </p:nvSpPr>
        <p:spPr>
          <a:xfrm>
            <a:off x="464820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6"/>
          </p:nvPr>
        </p:nvSpPr>
        <p:spPr>
          <a:xfrm>
            <a:off x="4648200" y="25908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7" name="Text Placeholder 6"/>
          <p:cNvSpPr>
            <a:spLocks noGrp="1"/>
          </p:cNvSpPr>
          <p:nvPr>
            <p:ph type="body" sz="quarter" idx="15"/>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30624465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y Multi Pictures 2">
    <p:spTree>
      <p:nvGrpSpPr>
        <p:cNvPr id="1" name=""/>
        <p:cNvGrpSpPr/>
        <p:nvPr/>
      </p:nvGrpSpPr>
      <p:grpSpPr>
        <a:xfrm>
          <a:off x="0" y="0"/>
          <a:ext cx="0" cy="0"/>
          <a:chOff x="0" y="0"/>
          <a:chExt cx="0" cy="0"/>
        </a:xfrm>
      </p:grpSpPr>
      <p:sp>
        <p:nvSpPr>
          <p:cNvPr id="13"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dirty="0" smtClean="0"/>
              <a:t>Click icon to add picture</a:t>
            </a:r>
            <a:endParaRPr lang="en-US" dirty="0"/>
          </a:p>
        </p:txBody>
      </p:sp>
      <p:sp>
        <p:nvSpPr>
          <p:cNvPr id="15" name="Picture Placeholder 14"/>
          <p:cNvSpPr>
            <a:spLocks noGrp="1"/>
          </p:cNvSpPr>
          <p:nvPr>
            <p:ph type="pic" sz="quarter" idx="13"/>
          </p:nvPr>
        </p:nvSpPr>
        <p:spPr>
          <a:xfrm>
            <a:off x="4648200" y="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6" name="Picture Placeholder 14"/>
          <p:cNvSpPr>
            <a:spLocks noGrp="1"/>
          </p:cNvSpPr>
          <p:nvPr>
            <p:ph type="pic" sz="quarter" idx="14"/>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9" name="Text Placeholder 6"/>
          <p:cNvSpPr>
            <a:spLocks noGrp="1"/>
          </p:cNvSpPr>
          <p:nvPr>
            <p:ph type="body" sz="quarter" idx="17"/>
          </p:nvPr>
        </p:nvSpPr>
        <p:spPr>
          <a:xfrm>
            <a:off x="464820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6"/>
          </p:nvPr>
        </p:nvSpPr>
        <p:spPr>
          <a:xfrm>
            <a:off x="4648200" y="25908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7" name="Text Placeholder 6"/>
          <p:cNvSpPr>
            <a:spLocks noGrp="1"/>
          </p:cNvSpPr>
          <p:nvPr>
            <p:ph type="body" sz="quarter" idx="15"/>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344922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or Multi Pictures">
    <p:spTree>
      <p:nvGrpSpPr>
        <p:cNvPr id="1" name=""/>
        <p:cNvGrpSpPr/>
        <p:nvPr/>
      </p:nvGrpSpPr>
      <p:grpSpPr>
        <a:xfrm>
          <a:off x="0" y="0"/>
          <a:ext cx="0" cy="0"/>
          <a:chOff x="0" y="0"/>
          <a:chExt cx="0" cy="0"/>
        </a:xfrm>
      </p:grpSpPr>
      <p:sp>
        <p:nvSpPr>
          <p:cNvPr id="13" name="Picture Placeholder 14"/>
          <p:cNvSpPr>
            <a:spLocks noGrp="1"/>
          </p:cNvSpPr>
          <p:nvPr>
            <p:ph type="pic" sz="quarter" idx="13"/>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4" name="Picture Placeholder 14"/>
          <p:cNvSpPr>
            <a:spLocks noGrp="1"/>
          </p:cNvSpPr>
          <p:nvPr>
            <p:ph type="pic" sz="quarter" idx="14"/>
          </p:nvPr>
        </p:nvSpPr>
        <p:spPr>
          <a:xfrm>
            <a:off x="0" y="3505200"/>
            <a:ext cx="4495800" cy="3352800"/>
          </a:xfrm>
        </p:spPr>
        <p:txBody>
          <a:bodyPr anchor="t"/>
          <a:lstStyle>
            <a:lvl1pPr>
              <a:defRPr>
                <a:latin typeface="Century Gothic" pitchFamily="34" charset="0"/>
              </a:defRPr>
            </a:lvl1pPr>
          </a:lstStyle>
          <a:p>
            <a:r>
              <a:rPr lang="en-US" dirty="0" smtClean="0"/>
              <a:t>Click icon to add picture</a:t>
            </a:r>
            <a:endParaRPr lang="en-US" dirty="0"/>
          </a:p>
        </p:txBody>
      </p:sp>
      <p:sp>
        <p:nvSpPr>
          <p:cNvPr id="16" name="Picture Placeholder 15"/>
          <p:cNvSpPr>
            <a:spLocks noGrp="1"/>
          </p:cNvSpPr>
          <p:nvPr>
            <p:ph type="pic" sz="quarter" idx="15"/>
          </p:nvPr>
        </p:nvSpPr>
        <p:spPr>
          <a:xfrm>
            <a:off x="0" y="0"/>
            <a:ext cx="9144000" cy="33528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6"/>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9" name="Text Placeholder 6"/>
          <p:cNvSpPr>
            <a:spLocks noGrp="1"/>
          </p:cNvSpPr>
          <p:nvPr>
            <p:ph type="body" sz="quarter" idx="18"/>
          </p:nvPr>
        </p:nvSpPr>
        <p:spPr>
          <a:xfrm>
            <a:off x="464820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7"/>
          </p:nvPr>
        </p:nvSpPr>
        <p:spPr>
          <a:xfrm>
            <a:off x="0" y="25908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783690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ay Multi Pictures">
    <p:spTree>
      <p:nvGrpSpPr>
        <p:cNvPr id="1" name=""/>
        <p:cNvGrpSpPr/>
        <p:nvPr/>
      </p:nvGrpSpPr>
      <p:grpSpPr>
        <a:xfrm>
          <a:off x="0" y="0"/>
          <a:ext cx="0" cy="0"/>
          <a:chOff x="0" y="0"/>
          <a:chExt cx="0" cy="0"/>
        </a:xfrm>
      </p:grpSpPr>
      <p:sp>
        <p:nvSpPr>
          <p:cNvPr id="13" name="Picture Placeholder 14"/>
          <p:cNvSpPr>
            <a:spLocks noGrp="1"/>
          </p:cNvSpPr>
          <p:nvPr>
            <p:ph type="pic" sz="quarter" idx="13"/>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4" name="Picture Placeholder 14"/>
          <p:cNvSpPr>
            <a:spLocks noGrp="1"/>
          </p:cNvSpPr>
          <p:nvPr>
            <p:ph type="pic" sz="quarter" idx="14"/>
          </p:nvPr>
        </p:nvSpPr>
        <p:spPr>
          <a:xfrm>
            <a:off x="0" y="3505200"/>
            <a:ext cx="4495800" cy="3352800"/>
          </a:xfrm>
        </p:spPr>
        <p:txBody>
          <a:bodyPr anchor="t"/>
          <a:lstStyle>
            <a:lvl1pPr>
              <a:defRPr>
                <a:latin typeface="Century Gothic" pitchFamily="34" charset="0"/>
              </a:defRPr>
            </a:lvl1pPr>
          </a:lstStyle>
          <a:p>
            <a:r>
              <a:rPr lang="en-US" smtClean="0"/>
              <a:t>Click icon to add picture</a:t>
            </a:r>
            <a:endParaRPr lang="en-US" dirty="0"/>
          </a:p>
        </p:txBody>
      </p:sp>
      <p:sp>
        <p:nvSpPr>
          <p:cNvPr id="16" name="Picture Placeholder 15"/>
          <p:cNvSpPr>
            <a:spLocks noGrp="1"/>
          </p:cNvSpPr>
          <p:nvPr>
            <p:ph type="pic" sz="quarter" idx="15"/>
          </p:nvPr>
        </p:nvSpPr>
        <p:spPr>
          <a:xfrm>
            <a:off x="0" y="0"/>
            <a:ext cx="9144000" cy="33528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6"/>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9" name="Text Placeholder 6"/>
          <p:cNvSpPr>
            <a:spLocks noGrp="1"/>
          </p:cNvSpPr>
          <p:nvPr>
            <p:ph type="body" sz="quarter" idx="18"/>
          </p:nvPr>
        </p:nvSpPr>
        <p:spPr>
          <a:xfrm>
            <a:off x="464820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
        <p:nvSpPr>
          <p:cNvPr id="8" name="Text Placeholder 6"/>
          <p:cNvSpPr>
            <a:spLocks noGrp="1"/>
          </p:cNvSpPr>
          <p:nvPr>
            <p:ph type="body" sz="quarter" idx="17"/>
          </p:nvPr>
        </p:nvSpPr>
        <p:spPr>
          <a:xfrm>
            <a:off x="0" y="25908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4209342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103653"/>
            <a:ext cx="1371600" cy="36446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Tree>
    <p:extLst>
      <p:ext uri="{BB962C8B-B14F-4D97-AF65-F5344CB8AC3E}">
        <p14:creationId xmlns:p14="http://schemas.microsoft.com/office/powerpoint/2010/main" val="1551838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356331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300325"/>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97830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14490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178609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90775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161DEB-001D-4496-BAC0-ECFC30196B58}" type="datetimeFigureOut">
              <a:rPr lang="en-US" smtClean="0"/>
              <a:t>9/16/2014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998187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161DEB-001D-4496-BAC0-ECFC30196B58}" type="datetimeFigureOut">
              <a:rPr lang="en-US" smtClean="0"/>
              <a:t>9/16/2014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989211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161DEB-001D-4496-BAC0-ECFC30196B58}" type="datetimeFigureOut">
              <a:rPr lang="en-US" smtClean="0"/>
              <a:t>9/16/2014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336454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4024639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60085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1412925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132389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898987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ay Section Title #">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1"/>
          <p:cNvSpPr>
            <a:spLocks noGrp="1"/>
          </p:cNvSpPr>
          <p:nvPr>
            <p:ph type="title"/>
          </p:nvPr>
        </p:nvSpPr>
        <p:spPr>
          <a:xfrm>
            <a:off x="1524000" y="511314"/>
            <a:ext cx="76200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8" name="Text Placeholder 13"/>
          <p:cNvSpPr>
            <a:spLocks noGrp="1"/>
          </p:cNvSpPr>
          <p:nvPr>
            <p:ph type="body" sz="quarter" idx="10"/>
          </p:nvPr>
        </p:nvSpPr>
        <p:spPr>
          <a:xfrm>
            <a:off x="685800" y="1524000"/>
            <a:ext cx="8153400" cy="2923877"/>
          </a:xfrm>
          <a:noFill/>
        </p:spPr>
        <p:txBody>
          <a:bodyPr wrap="square" rtlCol="0">
            <a:spAutoFit/>
          </a:bodyPr>
          <a:lstStyle>
            <a:lvl1pPr marL="0" algn="l" defTabSz="914400" rtl="0" eaLnBrk="1" latinLnBrk="0" hangingPunct="1">
              <a:buNone/>
              <a:defRPr lang="en-US" sz="4000" kern="1200" smtClean="0">
                <a:solidFill>
                  <a:schemeClr val="bg1"/>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chemeClr val="bg1"/>
                </a:solidFill>
                <a:latin typeface="Century Gothic" pitchFamily="34" charset="0"/>
                <a:ea typeface="+mn-ea"/>
                <a:cs typeface="+mn-cs"/>
              </a:defRPr>
            </a:lvl3pPr>
            <a:lvl4pPr marL="1825625" indent="-228600" algn="l" defTabSz="914400" rtl="0" eaLnBrk="1" latinLnBrk="0" hangingPunct="1">
              <a:defRPr lang="en-US" sz="4000" kern="1200" smtClean="0">
                <a:solidFill>
                  <a:schemeClr val="bg1"/>
                </a:solidFill>
                <a:latin typeface="Century Gothic" pitchFamily="34" charset="0"/>
                <a:ea typeface="+mn-ea"/>
                <a:cs typeface="+mn-cs"/>
              </a:defRPr>
            </a:lvl4pPr>
            <a:lvl5pPr marL="2740025" indent="-228600" algn="l" defTabSz="1651000" rtl="0" eaLnBrk="1" latinLnBrk="0" hangingPunct="1">
              <a:defRPr lang="en-US" sz="4000" kern="1200" dirty="0" smtClean="0">
                <a:solidFill>
                  <a:schemeClr val="bg1"/>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7"/>
          <p:cNvSpPr>
            <a:spLocks noGrp="1"/>
          </p:cNvSpPr>
          <p:nvPr>
            <p:ph type="body" sz="quarter" idx="11" hasCustomPrompt="1"/>
          </p:nvPr>
        </p:nvSpPr>
        <p:spPr>
          <a:xfrm>
            <a:off x="685800" y="228600"/>
            <a:ext cx="1447800" cy="990600"/>
          </a:xfrm>
        </p:spPr>
        <p:txBody>
          <a:bodyPr>
            <a:noAutofit/>
          </a:bodyPr>
          <a:lstStyle>
            <a:lvl1pPr>
              <a:buNone/>
              <a:defRPr sz="6000" b="1">
                <a:solidFill>
                  <a:schemeClr val="bg1"/>
                </a:solidFill>
              </a:defRPr>
            </a:lvl1pPr>
          </a:lstStyle>
          <a:p>
            <a:pPr lvl="0"/>
            <a:r>
              <a:rPr lang="en-US" dirty="0" smtClean="0"/>
              <a:t>#</a:t>
            </a:r>
          </a:p>
        </p:txBody>
      </p:sp>
      <p:pic>
        <p:nvPicPr>
          <p:cNvPr id="7"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61033848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lor Bullets">
    <p:spTree>
      <p:nvGrpSpPr>
        <p:cNvPr id="1" name=""/>
        <p:cNvGrpSpPr/>
        <p:nvPr/>
      </p:nvGrpSpPr>
      <p:grpSpPr>
        <a:xfrm>
          <a:off x="0" y="0"/>
          <a:ext cx="0" cy="0"/>
          <a:chOff x="0" y="0"/>
          <a:chExt cx="0" cy="0"/>
        </a:xfrm>
      </p:grpSpPr>
      <p:sp>
        <p:nvSpPr>
          <p:cNvPr id="15" name="Title 14"/>
          <p:cNvSpPr>
            <a:spLocks noGrp="1"/>
          </p:cNvSpPr>
          <p:nvPr>
            <p:ph type="title"/>
          </p:nvPr>
        </p:nvSpPr>
        <p:spPr>
          <a:xfrm>
            <a:off x="457200" y="492195"/>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1"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6"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7"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pPr/>
              <a:t>‹#›</a:t>
            </a:fld>
            <a:endParaRPr lang="en-US"/>
          </a:p>
        </p:txBody>
      </p:sp>
      <p:sp>
        <p:nvSpPr>
          <p:cNvPr id="14" name="Text Placeholder 17"/>
          <p:cNvSpPr>
            <a:spLocks noGrp="1"/>
          </p:cNvSpPr>
          <p:nvPr>
            <p:ph type="body" sz="quarter" idx="19"/>
          </p:nvPr>
        </p:nvSpPr>
        <p:spPr>
          <a:xfrm>
            <a:off x="457200" y="1905000"/>
            <a:ext cx="8305800" cy="4343400"/>
          </a:xfrm>
        </p:spPr>
        <p:txBody>
          <a:bodyPr/>
          <a:lstStyle>
            <a:lvl1pPr>
              <a:buFont typeface="Arial" pitchFamily="34" charset="0"/>
              <a:buChar char="•"/>
              <a:defRPr>
                <a:solidFill>
                  <a:srgbClr val="FF9B26"/>
                </a:solidFill>
              </a:defRPr>
            </a:lvl1pPr>
            <a:lvl2pPr>
              <a:buFont typeface="Arial" pitchFamily="34" charset="0"/>
              <a:buChar char="•"/>
              <a:defRPr>
                <a:solidFill>
                  <a:srgbClr val="FF9B26"/>
                </a:solidFill>
              </a:defRPr>
            </a:lvl2pPr>
            <a:lvl3pPr>
              <a:buFont typeface="Arial" pitchFamily="34" charset="0"/>
              <a:buChar char="•"/>
              <a:defRPr>
                <a:solidFill>
                  <a:srgbClr val="FF9B26"/>
                </a:solidFill>
              </a:defRPr>
            </a:lvl3pPr>
            <a:lvl4pPr>
              <a:buFont typeface="Arial" pitchFamily="34" charset="0"/>
              <a:buChar char="•"/>
              <a:defRPr>
                <a:solidFill>
                  <a:srgbClr val="FF9B26"/>
                </a:solidFill>
              </a:defRPr>
            </a:lvl4pPr>
            <a:lvl5pPr>
              <a:buFont typeface="Arial" pitchFamily="34" charset="0"/>
              <a:buChar char="•"/>
              <a:defRPr>
                <a:solidFill>
                  <a:srgbClr val="FF9B2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3215707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103653"/>
            <a:ext cx="1371600" cy="36446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pic>
        <p:nvPicPr>
          <p:cNvPr id="7" name="Picture 13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46171679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Intro">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6"/>
          </p:nvPr>
        </p:nvSpPr>
        <p:spPr>
          <a:xfrm>
            <a:off x="0" y="0"/>
            <a:ext cx="9144000" cy="6858000"/>
          </a:xfrm>
        </p:spPr>
        <p:txBody>
          <a:bodyPr/>
          <a:lstStyle/>
          <a:p>
            <a:r>
              <a:rPr lang="en-US" smtClean="0"/>
              <a:t>Click icon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Text Placeholder 8"/>
          <p:cNvSpPr>
            <a:spLocks noGrp="1"/>
          </p:cNvSpPr>
          <p:nvPr>
            <p:ph type="body" sz="quarter" idx="14"/>
          </p:nvPr>
        </p:nvSpPr>
        <p:spPr>
          <a:xfrm>
            <a:off x="304800" y="2057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rgbClr val="FF9B26"/>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sp>
        <p:nvSpPr>
          <p:cNvPr id="12" name="Text Placeholder 8"/>
          <p:cNvSpPr>
            <a:spLocks noGrp="1"/>
          </p:cNvSpPr>
          <p:nvPr>
            <p:ph type="body" sz="quarter" idx="15"/>
          </p:nvPr>
        </p:nvSpPr>
        <p:spPr>
          <a:xfrm>
            <a:off x="304800" y="6248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chemeClr val="bg1"/>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4" name="Text Placeholder 13"/>
          <p:cNvSpPr>
            <a:spLocks noGrp="1"/>
          </p:cNvSpPr>
          <p:nvPr>
            <p:ph type="body" sz="quarter" idx="17"/>
          </p:nvPr>
        </p:nvSpPr>
        <p:spPr>
          <a:xfrm>
            <a:off x="304800" y="457200"/>
            <a:ext cx="8229600" cy="1447800"/>
          </a:xfrm>
        </p:spPr>
        <p:txBody>
          <a:bodyPr>
            <a:normAutofit/>
          </a:bodyPr>
          <a:lstStyle>
            <a:lvl1pPr marL="0" indent="0">
              <a:defRPr sz="4400"/>
            </a:lvl1pPr>
          </a:lstStyle>
          <a:p>
            <a:pPr lvl="0"/>
            <a:r>
              <a:rPr lang="en-US" smtClean="0"/>
              <a:t>Click to edit Master text styles</a:t>
            </a:r>
          </a:p>
        </p:txBody>
      </p:sp>
      <p:pic>
        <p:nvPicPr>
          <p:cNvPr id="15" name="Picture 13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402734535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r Intro">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6"/>
          </p:nvPr>
        </p:nvSpPr>
        <p:spPr>
          <a:xfrm>
            <a:off x="0" y="0"/>
            <a:ext cx="9144000" cy="6858000"/>
          </a:xfrm>
        </p:spPr>
        <p:txBody>
          <a:bodyPr/>
          <a:lstStyle/>
          <a:p>
            <a:r>
              <a:rPr lang="en-US" smtClean="0"/>
              <a:t>Click icon to add picture</a:t>
            </a:r>
            <a:endParaRPr lang="en-US" dirty="0"/>
          </a:p>
        </p:txBody>
      </p:sp>
      <p:sp>
        <p:nvSpPr>
          <p:cNvPr id="10" name="Text Placeholder 8"/>
          <p:cNvSpPr>
            <a:spLocks noGrp="1"/>
          </p:cNvSpPr>
          <p:nvPr>
            <p:ph type="body" sz="quarter" idx="14"/>
          </p:nvPr>
        </p:nvSpPr>
        <p:spPr>
          <a:xfrm>
            <a:off x="304800" y="19050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rgbClr val="FF9B26"/>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sp>
        <p:nvSpPr>
          <p:cNvPr id="12" name="Text Placeholder 8"/>
          <p:cNvSpPr>
            <a:spLocks noGrp="1"/>
          </p:cNvSpPr>
          <p:nvPr>
            <p:ph type="body" sz="quarter" idx="15"/>
          </p:nvPr>
        </p:nvSpPr>
        <p:spPr>
          <a:xfrm>
            <a:off x="304800" y="6248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chemeClr val="bg1"/>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7" name="Text Placeholder 13"/>
          <p:cNvSpPr>
            <a:spLocks noGrp="1"/>
          </p:cNvSpPr>
          <p:nvPr>
            <p:ph type="body" sz="quarter" idx="17"/>
          </p:nvPr>
        </p:nvSpPr>
        <p:spPr>
          <a:xfrm>
            <a:off x="304800" y="457200"/>
            <a:ext cx="8229600" cy="762000"/>
          </a:xfrm>
        </p:spPr>
        <p:txBody>
          <a:bodyPr>
            <a:normAutofit/>
          </a:bodyPr>
          <a:lstStyle>
            <a:lvl1pPr>
              <a:defRPr sz="4400"/>
            </a:lvl1pPr>
          </a:lstStyle>
          <a:p>
            <a:pPr lvl="0"/>
            <a:r>
              <a:rPr lang="en-US" smtClean="0"/>
              <a:t>Click to edit Master text styles</a:t>
            </a:r>
          </a:p>
        </p:txBody>
      </p:sp>
      <p:pic>
        <p:nvPicPr>
          <p:cNvPr id="14"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162602062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rgbClr val="8B8376"/>
                </a:solidFill>
                <a:latin typeface="Century Gothic" pitchFamily="34" charset="0"/>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7"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rgbClr val="8B8376"/>
                </a:solidFill>
              </a:defRPr>
            </a:lvl1pPr>
          </a:lstStyle>
          <a:p>
            <a:pPr lvl="0"/>
            <a:r>
              <a:rPr lang="en-US" dirty="0" smtClean="0"/>
              <a:t>Click to edit text </a:t>
            </a:r>
            <a:endParaRPr lang="en-US" dirty="0"/>
          </a:p>
        </p:txBody>
      </p:sp>
      <p:sp>
        <p:nvSpPr>
          <p:cNvPr id="8" name="Text Placeholder 8"/>
          <p:cNvSpPr>
            <a:spLocks noGrp="1"/>
          </p:cNvSpPr>
          <p:nvPr>
            <p:ph type="body" sz="quarter" idx="14" hasCustomPrompt="1"/>
          </p:nvPr>
        </p:nvSpPr>
        <p:spPr>
          <a:xfrm>
            <a:off x="457200" y="4953000"/>
            <a:ext cx="3048000" cy="914400"/>
          </a:xfrm>
        </p:spPr>
        <p:txBody>
          <a:bodyPr>
            <a:normAutofit/>
          </a:bodyPr>
          <a:lstStyle>
            <a:lvl1pPr>
              <a:buNone/>
              <a:defRPr sz="1400">
                <a:solidFill>
                  <a:srgbClr val="8B8376"/>
                </a:solidFill>
              </a:defRPr>
            </a:lvl1pPr>
          </a:lstStyle>
          <a:p>
            <a:pPr lvl="0"/>
            <a:r>
              <a:rPr lang="en-US" dirty="0" smtClean="0"/>
              <a:t>Click to edit text </a:t>
            </a:r>
            <a:endParaRPr lang="en-US" dirty="0"/>
          </a:p>
        </p:txBody>
      </p:sp>
      <p:pic>
        <p:nvPicPr>
          <p:cNvPr id="11"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424095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161DEB-001D-4496-BAC0-ECFC30196B58}"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390233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r Title Only">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
        <p:nvSpPr>
          <p:cNvPr id="10" name="Text Placeholder 8"/>
          <p:cNvSpPr>
            <a:spLocks noGrp="1"/>
          </p:cNvSpPr>
          <p:nvPr>
            <p:ph type="body" sz="quarter" idx="14" hasCustomPrompt="1"/>
          </p:nvPr>
        </p:nvSpPr>
        <p:spPr>
          <a:xfrm>
            <a:off x="457200" y="50292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120881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Title Only">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
        <p:nvSpPr>
          <p:cNvPr id="10" name="Text Placeholder 8"/>
          <p:cNvSpPr>
            <a:spLocks noGrp="1"/>
          </p:cNvSpPr>
          <p:nvPr>
            <p:ph type="body" sz="quarter" idx="14" hasCustomPrompt="1"/>
          </p:nvPr>
        </p:nvSpPr>
        <p:spPr>
          <a:xfrm>
            <a:off x="457200" y="50292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93175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52800" y="6324600"/>
            <a:ext cx="1295400" cy="365125"/>
          </a:xfrm>
          <a:prstGeom prst="rect">
            <a:avLst/>
          </a:prstGeom>
        </p:spPr>
        <p:txBody>
          <a:bodyPr anchor="t"/>
          <a:lstStyle>
            <a:lvl1pPr>
              <a:defRPr>
                <a:latin typeface="Century Gothic" pitchFamily="34" charset="0"/>
              </a:defRPr>
            </a:lvl1pPr>
          </a:lstStyle>
          <a:p>
            <a:fld id="{5620D1E8-036D-45B0-B442-4169D32A137A}" type="datetimeFigureOut">
              <a:rPr lang="en-US" smtClean="0"/>
              <a:pPr/>
              <a:t>9/16/2014</a:t>
            </a:fld>
            <a:endParaRPr lang="en-US"/>
          </a:p>
        </p:txBody>
      </p:sp>
      <p:sp>
        <p:nvSpPr>
          <p:cNvPr id="3" name="Footer Placeholder 2"/>
          <p:cNvSpPr>
            <a:spLocks noGrp="1"/>
          </p:cNvSpPr>
          <p:nvPr>
            <p:ph type="ftr" sz="quarter" idx="11"/>
          </p:nvPr>
        </p:nvSpPr>
        <p:spPr>
          <a:xfrm>
            <a:off x="457200" y="6324600"/>
            <a:ext cx="2895600" cy="365125"/>
          </a:xfrm>
          <a:prstGeom prst="rect">
            <a:avLst/>
          </a:prstGeom>
        </p:spPr>
        <p:txBody>
          <a:bodyPr anchor="t"/>
          <a:lstStyle>
            <a:lvl1pPr>
              <a:defRPr>
                <a:latin typeface="Century Gothic" pitchFamily="34" charset="0"/>
              </a:defRPr>
            </a:lvl1pPr>
          </a:lstStyle>
          <a:p>
            <a:endParaRPr lang="en-US"/>
          </a:p>
        </p:txBody>
      </p:sp>
      <p:sp>
        <p:nvSpPr>
          <p:cNvPr id="4" name="Slide Number Placeholder 3"/>
          <p:cNvSpPr>
            <a:spLocks noGrp="1"/>
          </p:cNvSpPr>
          <p:nvPr>
            <p:ph type="sldNum" sz="quarter" idx="12"/>
          </p:nvPr>
        </p:nvSpPr>
        <p:spPr>
          <a:xfrm>
            <a:off x="4648200" y="6324600"/>
            <a:ext cx="1295400" cy="365125"/>
          </a:xfrm>
          <a:prstGeom prst="rect">
            <a:avLst/>
          </a:prstGeom>
        </p:spPr>
        <p:txBody>
          <a:bodyPr anchor="t"/>
          <a:lstStyle>
            <a:lvl1pPr>
              <a:defRPr>
                <a:latin typeface="Century Gothic" pitchFamily="34" charset="0"/>
              </a:defRPr>
            </a:lvl1pPr>
          </a:lstStyle>
          <a:p>
            <a:fld id="{3178CFF5-1EF5-4FDA-A119-3041D8D196A5}"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pic>
        <p:nvPicPr>
          <p:cNvPr id="8"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96294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olor Blank">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3"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889326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Gray Blank">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3"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4"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7"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912826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229600" cy="1470025"/>
          </a:xfrm>
          <a:prstGeom prst="rect">
            <a:avLst/>
          </a:prstGeom>
        </p:spPr>
        <p:txBody>
          <a:bodyPr anchor="t"/>
          <a:lstStyle>
            <a:lvl1pPr algn="l">
              <a:defRPr>
                <a:solidFill>
                  <a:srgbClr val="8B8376"/>
                </a:solidFill>
                <a:latin typeface="Century Gothic"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8229600" cy="1752600"/>
          </a:xfrm>
        </p:spPr>
        <p:txBody>
          <a:bodyPr anchor="t"/>
          <a:lstStyle>
            <a:lvl1pPr marL="0" indent="0" algn="l">
              <a:buNone/>
              <a:defRPr>
                <a:solidFill>
                  <a:srgbClr val="8B8376"/>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352800" y="6324600"/>
            <a:ext cx="1295400" cy="365125"/>
          </a:xfrm>
          <a:prstGeom prst="rect">
            <a:avLst/>
          </a:prstGeom>
        </p:spPr>
        <p:txBody>
          <a:bodyPr anchor="t"/>
          <a:lstStyle>
            <a:lvl1pPr>
              <a:defRPr>
                <a:latin typeface="Century Gothic" pitchFamily="34" charset="0"/>
              </a:defRPr>
            </a:lvl1pPr>
          </a:lstStyle>
          <a:p>
            <a:fld id="{5620D1E8-036D-45B0-B442-4169D32A137A}" type="datetimeFigureOut">
              <a:rPr lang="en-US" smtClean="0"/>
              <a:pPr/>
              <a:t>9/16/2014</a:t>
            </a:fld>
            <a:endParaRPr lang="en-US"/>
          </a:p>
        </p:txBody>
      </p:sp>
      <p:sp>
        <p:nvSpPr>
          <p:cNvPr id="5" name="Footer Placeholder 4"/>
          <p:cNvSpPr>
            <a:spLocks noGrp="1"/>
          </p:cNvSpPr>
          <p:nvPr>
            <p:ph type="ftr" sz="quarter" idx="11"/>
          </p:nvPr>
        </p:nvSpPr>
        <p:spPr>
          <a:xfrm>
            <a:off x="457200" y="6324600"/>
            <a:ext cx="2895600" cy="365125"/>
          </a:xfrm>
          <a:prstGeom prst="rect">
            <a:avLst/>
          </a:prstGeom>
        </p:spPr>
        <p:txBody>
          <a:bodyPr anchor="t"/>
          <a:lstStyle>
            <a:lvl1pPr>
              <a:defRPr>
                <a:latin typeface="Century Gothic" pitchFamily="34" charset="0"/>
              </a:defRPr>
            </a:lvl1pPr>
          </a:lstStyle>
          <a:p>
            <a:endParaRPr lang="en-US"/>
          </a:p>
        </p:txBody>
      </p:sp>
      <p:sp>
        <p:nvSpPr>
          <p:cNvPr id="6" name="Slide Number Placeholder 5"/>
          <p:cNvSpPr>
            <a:spLocks noGrp="1"/>
          </p:cNvSpPr>
          <p:nvPr>
            <p:ph type="sldNum" sz="quarter" idx="12"/>
          </p:nvPr>
        </p:nvSpPr>
        <p:spPr>
          <a:xfrm>
            <a:off x="4648200" y="6324600"/>
            <a:ext cx="1295400" cy="365125"/>
          </a:xfrm>
          <a:prstGeom prst="rect">
            <a:avLst/>
          </a:prstGeom>
        </p:spPr>
        <p:txBody>
          <a:bodyPr anchor="t"/>
          <a:lstStyle>
            <a:lvl1pPr>
              <a:defRPr>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pic>
        <p:nvPicPr>
          <p:cNvPr id="10"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3662427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olor Title Slid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p:spPr>
        <p:txBody>
          <a:bodyPr anchor="t"/>
          <a:lstStyle>
            <a:lvl1pPr marL="0" indent="0" algn="l">
              <a:buNone/>
              <a:defRPr>
                <a:solidFill>
                  <a:schemeClr val="bg1"/>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5"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992415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Gray Title Slid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153400" cy="1470025"/>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8153400" cy="1752600"/>
          </a:xfrm>
        </p:spPr>
        <p:txBody>
          <a:bodyPr anchor="t"/>
          <a:lstStyle>
            <a:lvl1pPr marL="0" indent="0" algn="l">
              <a:buNone/>
              <a:defRPr>
                <a:solidFill>
                  <a:schemeClr val="bg1"/>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0"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1"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12"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596967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or Agenda">
    <p:spTree>
      <p:nvGrpSpPr>
        <p:cNvPr id="1" name=""/>
        <p:cNvGrpSpPr/>
        <p:nvPr/>
      </p:nvGrpSpPr>
      <p:grpSpPr>
        <a:xfrm>
          <a:off x="0" y="0"/>
          <a:ext cx="0" cy="0"/>
          <a:chOff x="0" y="0"/>
          <a:chExt cx="0" cy="0"/>
        </a:xfrm>
      </p:grpSpPr>
      <p:sp>
        <p:nvSpPr>
          <p:cNvPr id="20" name="Title 9"/>
          <p:cNvSpPr>
            <a:spLocks noGrp="1"/>
          </p:cNvSpPr>
          <p:nvPr>
            <p:ph type="title"/>
          </p:nvPr>
        </p:nvSpPr>
        <p:spPr>
          <a:xfrm>
            <a:off x="457200" y="3048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23" name="Text Placeholder 22"/>
          <p:cNvSpPr>
            <a:spLocks noGrp="1"/>
          </p:cNvSpPr>
          <p:nvPr>
            <p:ph type="body" sz="quarter" idx="10"/>
          </p:nvPr>
        </p:nvSpPr>
        <p:spPr>
          <a:xfrm>
            <a:off x="457200" y="2819400"/>
            <a:ext cx="8382000" cy="1938992"/>
          </a:xfrm>
          <a:noFill/>
        </p:spPr>
        <p:txBody>
          <a:bodyPr vert="horz" wrap="square" lIns="91440" tIns="45720" rIns="91440" bIns="45720" rtlCol="0" anchor="t">
            <a:spAutoFit/>
          </a:bodyPr>
          <a:lstStyle>
            <a:lvl1pPr marL="182880" indent="-514350">
              <a:lnSpc>
                <a:spcPct val="200000"/>
              </a:lnSpc>
              <a:spcAft>
                <a:spcPts val="600"/>
              </a:spcAft>
              <a:buFont typeface="+mj-lt"/>
              <a:buAutoNum type="arabicPeriod"/>
              <a:defRPr kumimoji="0" lang="en-US" sz="2400" b="0" i="0" u="none" strike="noStrike" kern="1200" cap="none" spc="0" normalizeH="0" baseline="0" noProof="0" dirty="0" smtClean="0">
                <a:ln>
                  <a:noFill/>
                </a:ln>
                <a:solidFill>
                  <a:srgbClr val="FF9B26"/>
                </a:solidFill>
                <a:effectLst/>
                <a:uLnTx/>
                <a:uFillTx/>
                <a:latin typeface="Century Gothic" pitchFamily="34" charset="0"/>
                <a:ea typeface="+mn-ea"/>
                <a:cs typeface="+mn-cs"/>
              </a:defRPr>
            </a:lvl1pPr>
          </a:lstStyle>
          <a:p>
            <a:pPr marL="1143000" marR="0" lvl="0"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Click to edit Master text styles</a:t>
            </a:r>
          </a:p>
          <a:p>
            <a:pPr marL="1143000" marR="0" lvl="1"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Second level</a:t>
            </a:r>
          </a:p>
          <a:p>
            <a:pPr marL="1143000" marR="0" lvl="2"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Third level</a:t>
            </a:r>
          </a:p>
          <a:p>
            <a:pPr marL="1143000" marR="0" lvl="3"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Fourth level</a:t>
            </a:r>
          </a:p>
          <a:p>
            <a:pPr marL="1143000" marR="0" lvl="4"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pic>
        <p:nvPicPr>
          <p:cNvPr id="8"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281144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Agenda">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9" name="Text Placeholder 22"/>
          <p:cNvSpPr>
            <a:spLocks noGrp="1"/>
          </p:cNvSpPr>
          <p:nvPr>
            <p:ph type="body" sz="quarter" idx="10"/>
          </p:nvPr>
        </p:nvSpPr>
        <p:spPr>
          <a:xfrm>
            <a:off x="457200" y="2819400"/>
            <a:ext cx="8382000" cy="1938992"/>
          </a:xfrm>
          <a:noFill/>
        </p:spPr>
        <p:txBody>
          <a:bodyPr vert="horz" wrap="square" lIns="91440" tIns="45720" rIns="91440" bIns="45720" rtlCol="0" anchor="t">
            <a:spAutoFit/>
          </a:bodyPr>
          <a:lstStyle>
            <a:lvl1pPr marL="182880" indent="-514350">
              <a:lnSpc>
                <a:spcPct val="200000"/>
              </a:lnSpc>
              <a:spcAft>
                <a:spcPts val="600"/>
              </a:spcAft>
              <a:buFont typeface="+mj-lt"/>
              <a:buAutoNum type="arabicPeriod"/>
              <a:defRPr kumimoji="0" lang="en-US" sz="2400" b="0" i="0" u="none" strike="noStrike" kern="1200" cap="none" spc="0" normalizeH="0" baseline="0" noProof="0" dirty="0" smtClean="0">
                <a:ln>
                  <a:noFill/>
                </a:ln>
                <a:solidFill>
                  <a:schemeClr val="bg1"/>
                </a:solidFill>
                <a:effectLst/>
                <a:uLnTx/>
                <a:uFillTx/>
                <a:latin typeface="Century Gothic" pitchFamily="34" charset="0"/>
                <a:ea typeface="+mn-ea"/>
                <a:cs typeface="+mn-cs"/>
              </a:defRPr>
            </a:lvl1pPr>
          </a:lstStyle>
          <a:p>
            <a:pPr marL="1143000" marR="0" lvl="0"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Click to edit Master text styles</a:t>
            </a:r>
          </a:p>
          <a:p>
            <a:pPr marL="1143000" marR="0" lvl="1"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Second level</a:t>
            </a:r>
          </a:p>
          <a:p>
            <a:pPr marL="1143000" marR="0" lvl="2"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Third level</a:t>
            </a:r>
          </a:p>
          <a:p>
            <a:pPr marL="1143000" marR="0" lvl="3"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Fourth level</a:t>
            </a:r>
          </a:p>
          <a:p>
            <a:pPr marL="1143000" marR="0" lvl="4"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Fifth level</a:t>
            </a:r>
            <a:endParaRPr lang="en-US" dirty="0"/>
          </a:p>
        </p:txBody>
      </p:sp>
      <p:sp>
        <p:nvSpPr>
          <p:cNvPr id="20" name="Title 9"/>
          <p:cNvSpPr>
            <a:spLocks noGrp="1"/>
          </p:cNvSpPr>
          <p:nvPr>
            <p:ph type="title"/>
          </p:nvPr>
        </p:nvSpPr>
        <p:spPr>
          <a:xfrm>
            <a:off x="457200" y="3048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5"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69253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1932944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ection Title #">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295400" y="511314"/>
            <a:ext cx="78486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33400" y="1524000"/>
            <a:ext cx="8153400" cy="2923877"/>
          </a:xfrm>
          <a:noFill/>
        </p:spPr>
        <p:txBody>
          <a:bodyPr wrap="square" rtlCol="0">
            <a:spAutoFit/>
          </a:bodyPr>
          <a:lstStyle>
            <a:lvl1pPr marL="0" algn="l" defTabSz="914400" rtl="0" eaLnBrk="1" latinLnBrk="0" hangingPunct="1">
              <a:buNone/>
              <a:defRPr lang="en-US" sz="4000" kern="1200" smtClean="0">
                <a:solidFill>
                  <a:schemeClr val="bg1"/>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chemeClr val="bg1"/>
                </a:solidFill>
                <a:latin typeface="Century Gothic" pitchFamily="34" charset="0"/>
                <a:ea typeface="+mn-ea"/>
                <a:cs typeface="+mn-cs"/>
              </a:defRPr>
            </a:lvl3pPr>
            <a:lvl4pPr marL="1825625" indent="-228600" algn="l" defTabSz="914400" rtl="0" eaLnBrk="1" latinLnBrk="0" hangingPunct="1">
              <a:defRPr lang="en-US" sz="4000" kern="1200" smtClean="0">
                <a:solidFill>
                  <a:schemeClr val="bg1"/>
                </a:solidFill>
                <a:latin typeface="Century Gothic" pitchFamily="34" charset="0"/>
                <a:ea typeface="+mn-ea"/>
                <a:cs typeface="+mn-cs"/>
              </a:defRPr>
            </a:lvl4pPr>
            <a:lvl5pPr marL="2740025" indent="-228600" algn="l" defTabSz="1651000" rtl="0" eaLnBrk="1" latinLnBrk="0" hangingPunct="1">
              <a:defRPr lang="en-US" sz="4000" kern="1200" dirty="0" smtClean="0">
                <a:solidFill>
                  <a:schemeClr val="bg1"/>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8" name="Text Placeholder 7"/>
          <p:cNvSpPr>
            <a:spLocks noGrp="1"/>
          </p:cNvSpPr>
          <p:nvPr>
            <p:ph type="body" sz="quarter" idx="11" hasCustomPrompt="1"/>
          </p:nvPr>
        </p:nvSpPr>
        <p:spPr>
          <a:xfrm>
            <a:off x="533400" y="228600"/>
            <a:ext cx="1447800" cy="990600"/>
          </a:xfrm>
        </p:spPr>
        <p:txBody>
          <a:bodyPr>
            <a:noAutofit/>
          </a:bodyPr>
          <a:lstStyle>
            <a:lvl1pPr>
              <a:buNone/>
              <a:defRPr sz="6000" b="1">
                <a:solidFill>
                  <a:schemeClr val="bg1"/>
                </a:solidFill>
              </a:defRPr>
            </a:lvl1pPr>
          </a:lstStyle>
          <a:p>
            <a:pPr lvl="0"/>
            <a:r>
              <a:rPr lang="en-US" dirty="0" smtClean="0"/>
              <a:t>#</a:t>
            </a:r>
          </a:p>
        </p:txBody>
      </p:sp>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98513793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y Section Title #">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1"/>
          <p:cNvSpPr>
            <a:spLocks noGrp="1"/>
          </p:cNvSpPr>
          <p:nvPr>
            <p:ph type="title"/>
          </p:nvPr>
        </p:nvSpPr>
        <p:spPr>
          <a:xfrm>
            <a:off x="1524000" y="511314"/>
            <a:ext cx="76200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8" name="Text Placeholder 13"/>
          <p:cNvSpPr>
            <a:spLocks noGrp="1"/>
          </p:cNvSpPr>
          <p:nvPr>
            <p:ph type="body" sz="quarter" idx="10"/>
          </p:nvPr>
        </p:nvSpPr>
        <p:spPr>
          <a:xfrm>
            <a:off x="685800" y="1524000"/>
            <a:ext cx="8153400" cy="2923877"/>
          </a:xfrm>
          <a:noFill/>
        </p:spPr>
        <p:txBody>
          <a:bodyPr wrap="square" rtlCol="0">
            <a:spAutoFit/>
          </a:bodyPr>
          <a:lstStyle>
            <a:lvl1pPr marL="0" algn="l" defTabSz="914400" rtl="0" eaLnBrk="1" latinLnBrk="0" hangingPunct="1">
              <a:buNone/>
              <a:defRPr lang="en-US" sz="4000" kern="1200" smtClean="0">
                <a:solidFill>
                  <a:schemeClr val="bg1"/>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chemeClr val="bg1"/>
                </a:solidFill>
                <a:latin typeface="Century Gothic" pitchFamily="34" charset="0"/>
                <a:ea typeface="+mn-ea"/>
                <a:cs typeface="+mn-cs"/>
              </a:defRPr>
            </a:lvl3pPr>
            <a:lvl4pPr marL="1825625" indent="-228600" algn="l" defTabSz="914400" rtl="0" eaLnBrk="1" latinLnBrk="0" hangingPunct="1">
              <a:defRPr lang="en-US" sz="4000" kern="1200" smtClean="0">
                <a:solidFill>
                  <a:schemeClr val="bg1"/>
                </a:solidFill>
                <a:latin typeface="Century Gothic" pitchFamily="34" charset="0"/>
                <a:ea typeface="+mn-ea"/>
                <a:cs typeface="+mn-cs"/>
              </a:defRPr>
            </a:lvl4pPr>
            <a:lvl5pPr marL="2740025" indent="-228600" algn="l" defTabSz="1651000" rtl="0" eaLnBrk="1" latinLnBrk="0" hangingPunct="1">
              <a:defRPr lang="en-US" sz="4000" kern="1200" dirty="0" smtClean="0">
                <a:solidFill>
                  <a:schemeClr val="bg1"/>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7"/>
          <p:cNvSpPr>
            <a:spLocks noGrp="1"/>
          </p:cNvSpPr>
          <p:nvPr>
            <p:ph type="body" sz="quarter" idx="11" hasCustomPrompt="1"/>
          </p:nvPr>
        </p:nvSpPr>
        <p:spPr>
          <a:xfrm>
            <a:off x="685800" y="228600"/>
            <a:ext cx="1447800" cy="990600"/>
          </a:xfrm>
        </p:spPr>
        <p:txBody>
          <a:bodyPr>
            <a:noAutofit/>
          </a:bodyPr>
          <a:lstStyle>
            <a:lvl1pPr>
              <a:buNone/>
              <a:defRPr sz="6000" b="1">
                <a:solidFill>
                  <a:schemeClr val="bg1"/>
                </a:solidFill>
              </a:defRPr>
            </a:lvl1pPr>
          </a:lstStyle>
          <a:p>
            <a:pPr lvl="0"/>
            <a:r>
              <a:rPr lang="en-US" dirty="0" smtClean="0"/>
              <a:t>#</a:t>
            </a:r>
          </a:p>
        </p:txBody>
      </p:sp>
      <p:pic>
        <p:nvPicPr>
          <p:cNvPr id="7"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02054588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Section Title #">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p:nvPr>
        </p:nvSpPr>
        <p:spPr>
          <a:xfrm>
            <a:off x="1524000" y="511314"/>
            <a:ext cx="76200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13" name="Text Placeholder 13"/>
          <p:cNvSpPr>
            <a:spLocks noGrp="1"/>
          </p:cNvSpPr>
          <p:nvPr>
            <p:ph type="body" sz="quarter" idx="10"/>
          </p:nvPr>
        </p:nvSpPr>
        <p:spPr>
          <a:xfrm>
            <a:off x="609600" y="1524000"/>
            <a:ext cx="8153400" cy="2923877"/>
          </a:xfrm>
          <a:noFill/>
        </p:spPr>
        <p:txBody>
          <a:bodyPr wrap="square" rtlCol="0">
            <a:spAutoFit/>
          </a:bodyPr>
          <a:lstStyle>
            <a:lvl1pPr marL="0" algn="l" defTabSz="914400" rtl="0" eaLnBrk="1" latinLnBrk="0" hangingPunct="1">
              <a:buNone/>
              <a:defRPr lang="en-US" sz="4000" kern="1200" smtClean="0">
                <a:solidFill>
                  <a:srgbClr val="8B8376"/>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rgbClr val="8B8376"/>
                </a:solidFill>
                <a:latin typeface="Century Gothic" pitchFamily="34" charset="0"/>
                <a:ea typeface="+mn-ea"/>
                <a:cs typeface="+mn-cs"/>
              </a:defRPr>
            </a:lvl3pPr>
            <a:lvl4pPr marL="1825625" indent="-228600" algn="l" defTabSz="914400" rtl="0" eaLnBrk="1" latinLnBrk="0" hangingPunct="1">
              <a:defRPr lang="en-US" sz="4000" kern="1200" smtClean="0">
                <a:solidFill>
                  <a:srgbClr val="8B8376"/>
                </a:solidFill>
                <a:latin typeface="Century Gothic" pitchFamily="34" charset="0"/>
                <a:ea typeface="+mn-ea"/>
                <a:cs typeface="+mn-cs"/>
              </a:defRPr>
            </a:lvl4pPr>
            <a:lvl5pPr marL="2740025" indent="-228600" algn="l" defTabSz="1651000" rtl="0" eaLnBrk="1" latinLnBrk="0" hangingPunct="1">
              <a:defRPr lang="en-US" sz="4000" kern="1200" dirty="0" smtClean="0">
                <a:solidFill>
                  <a:srgbClr val="8B8376"/>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8" name="Text Placeholder 7"/>
          <p:cNvSpPr>
            <a:spLocks noGrp="1"/>
          </p:cNvSpPr>
          <p:nvPr>
            <p:ph type="body" sz="quarter" idx="11" hasCustomPrompt="1"/>
          </p:nvPr>
        </p:nvSpPr>
        <p:spPr>
          <a:xfrm>
            <a:off x="609600" y="228600"/>
            <a:ext cx="1447800" cy="990600"/>
          </a:xfrm>
        </p:spPr>
        <p:txBody>
          <a:bodyPr>
            <a:noAutofit/>
          </a:bodyPr>
          <a:lstStyle>
            <a:lvl1pPr>
              <a:buNone/>
              <a:defRPr sz="6000" b="1">
                <a:solidFill>
                  <a:srgbClr val="8B8376"/>
                </a:solidFill>
              </a:defRPr>
            </a:lvl1pPr>
          </a:lstStyle>
          <a:p>
            <a:pPr lvl="0"/>
            <a:r>
              <a:rPr lang="en-US" dirty="0" smtClean="0"/>
              <a:t>#</a:t>
            </a:r>
          </a:p>
        </p:txBody>
      </p:sp>
      <p:pic>
        <p:nvPicPr>
          <p:cNvPr id="10"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1731244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rgbClr val="8B8376"/>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rgbClr val="8B8376"/>
                </a:solidFill>
                <a:latin typeface="Century Gothic" pitchFamily="34" charset="0"/>
              </a:defRPr>
            </a:lvl1pPr>
            <a:lvl2pPr>
              <a:defRPr sz="2800">
                <a:solidFill>
                  <a:srgbClr val="8B8376"/>
                </a:solidFill>
                <a:latin typeface="Century Gothic" pitchFamily="34" charset="0"/>
              </a:defRPr>
            </a:lvl2pPr>
            <a:lvl3pPr>
              <a:defRPr sz="2400">
                <a:solidFill>
                  <a:srgbClr val="8B8376"/>
                </a:solidFill>
                <a:latin typeface="Century Gothic" pitchFamily="34" charset="0"/>
              </a:defRPr>
            </a:lvl3pPr>
            <a:lvl4pPr>
              <a:defRPr sz="2000">
                <a:solidFill>
                  <a:srgbClr val="8B8376"/>
                </a:solidFill>
                <a:latin typeface="Century Gothic" pitchFamily="34" charset="0"/>
              </a:defRPr>
            </a:lvl4pPr>
            <a:lvl5pPr>
              <a:defRPr sz="2000">
                <a:solidFill>
                  <a:srgbClr val="8B8376"/>
                </a:solidFill>
                <a:latin typeface="Century Gothic"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rgbClr val="8B8376"/>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14"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3151591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lor Content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chemeClr val="bg1"/>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chemeClr val="bg1"/>
                </a:solidFill>
                <a:latin typeface="Century Gothic" pitchFamily="34" charset="0"/>
              </a:defRPr>
            </a:lvl1pPr>
            <a:lvl2pPr>
              <a:defRPr sz="2800">
                <a:solidFill>
                  <a:schemeClr val="bg1"/>
                </a:solidFill>
                <a:latin typeface="Century Gothic" pitchFamily="34" charset="0"/>
              </a:defRPr>
            </a:lvl2pPr>
            <a:lvl3pPr>
              <a:defRPr sz="2400">
                <a:solidFill>
                  <a:schemeClr val="bg1"/>
                </a:solidFill>
                <a:latin typeface="Century Gothic" pitchFamily="34" charset="0"/>
              </a:defRPr>
            </a:lvl3pPr>
            <a:lvl4pPr>
              <a:defRPr sz="2000">
                <a:solidFill>
                  <a:schemeClr val="bg1"/>
                </a:solidFill>
                <a:latin typeface="Century Gothic" pitchFamily="34" charset="0"/>
              </a:defRPr>
            </a:lvl4pPr>
            <a:lvl5pPr>
              <a:defRPr sz="2000">
                <a:solidFill>
                  <a:schemeClr val="bg1"/>
                </a:solidFill>
                <a:latin typeface="Century Gothic"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899035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Gray Content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chemeClr val="bg1"/>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rgbClr val="8B8376"/>
                </a:solidFill>
                <a:latin typeface="Century Gothic" pitchFamily="34" charset="0"/>
              </a:defRPr>
            </a:lvl1pPr>
            <a:lvl2pPr>
              <a:defRPr sz="2800">
                <a:solidFill>
                  <a:schemeClr val="bg1"/>
                </a:solidFill>
                <a:latin typeface="Century Gothic" pitchFamily="34" charset="0"/>
              </a:defRPr>
            </a:lvl2pPr>
            <a:lvl3pPr>
              <a:defRPr sz="2400">
                <a:solidFill>
                  <a:schemeClr val="bg1"/>
                </a:solidFill>
                <a:latin typeface="Century Gothic" pitchFamily="34" charset="0"/>
              </a:defRPr>
            </a:lvl3pPr>
            <a:lvl4pPr>
              <a:defRPr sz="2000">
                <a:solidFill>
                  <a:schemeClr val="bg1"/>
                </a:solidFill>
                <a:latin typeface="Century Gothic" pitchFamily="34" charset="0"/>
              </a:defRPr>
            </a:lvl4pPr>
            <a:lvl5pPr>
              <a:defRPr sz="2000">
                <a:solidFill>
                  <a:schemeClr val="bg1"/>
                </a:solidFill>
                <a:latin typeface="Century Gothic"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13"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701789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lor Bullets">
    <p:spTree>
      <p:nvGrpSpPr>
        <p:cNvPr id="1" name=""/>
        <p:cNvGrpSpPr/>
        <p:nvPr/>
      </p:nvGrpSpPr>
      <p:grpSpPr>
        <a:xfrm>
          <a:off x="0" y="0"/>
          <a:ext cx="0" cy="0"/>
          <a:chOff x="0" y="0"/>
          <a:chExt cx="0" cy="0"/>
        </a:xfrm>
      </p:grpSpPr>
      <p:sp>
        <p:nvSpPr>
          <p:cNvPr id="15" name="Title 14"/>
          <p:cNvSpPr>
            <a:spLocks noGrp="1"/>
          </p:cNvSpPr>
          <p:nvPr>
            <p:ph type="title"/>
          </p:nvPr>
        </p:nvSpPr>
        <p:spPr>
          <a:xfrm>
            <a:off x="457200" y="492195"/>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1"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6"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7"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
        <p:nvSpPr>
          <p:cNvPr id="14" name="Text Placeholder 17"/>
          <p:cNvSpPr>
            <a:spLocks noGrp="1"/>
          </p:cNvSpPr>
          <p:nvPr>
            <p:ph type="body" sz="quarter" idx="19"/>
          </p:nvPr>
        </p:nvSpPr>
        <p:spPr>
          <a:xfrm>
            <a:off x="457200" y="1905000"/>
            <a:ext cx="8305800" cy="4343400"/>
          </a:xfrm>
        </p:spPr>
        <p:txBody>
          <a:bodyPr/>
          <a:lstStyle>
            <a:lvl1pPr>
              <a:buFont typeface="Arial" pitchFamily="34" charset="0"/>
              <a:buChar char="•"/>
              <a:defRPr>
                <a:solidFill>
                  <a:srgbClr val="FF9B26"/>
                </a:solidFill>
              </a:defRPr>
            </a:lvl1pPr>
            <a:lvl2pPr>
              <a:buFont typeface="Arial" pitchFamily="34" charset="0"/>
              <a:buChar char="•"/>
              <a:defRPr>
                <a:solidFill>
                  <a:srgbClr val="FF9B26"/>
                </a:solidFill>
              </a:defRPr>
            </a:lvl2pPr>
            <a:lvl3pPr>
              <a:buFont typeface="Arial" pitchFamily="34" charset="0"/>
              <a:buChar char="•"/>
              <a:defRPr>
                <a:solidFill>
                  <a:srgbClr val="FF9B26"/>
                </a:solidFill>
              </a:defRPr>
            </a:lvl3pPr>
            <a:lvl4pPr>
              <a:buFont typeface="Arial" pitchFamily="34" charset="0"/>
              <a:buChar char="•"/>
              <a:defRPr>
                <a:solidFill>
                  <a:srgbClr val="FF9B26"/>
                </a:solidFill>
              </a:defRPr>
            </a:lvl4pPr>
            <a:lvl5pPr>
              <a:buFont typeface="Arial" pitchFamily="34" charset="0"/>
              <a:buChar char="•"/>
              <a:defRPr>
                <a:solidFill>
                  <a:srgbClr val="FF9B2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694609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y Bullets Whit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457200" y="4572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8"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9" name="Footer Placeholder 2"/>
          <p:cNvSpPr>
            <a:spLocks noGrp="1"/>
          </p:cNvSpPr>
          <p:nvPr>
            <p:ph type="ftr" sz="quarter" idx="11"/>
          </p:nvPr>
        </p:nvSpPr>
        <p:spPr>
          <a:xfrm>
            <a:off x="5334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20"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dirty="0">
              <a:solidFill>
                <a:prstClr val="white"/>
              </a:solidFill>
            </a:endParaRPr>
          </a:p>
        </p:txBody>
      </p:sp>
      <p:sp>
        <p:nvSpPr>
          <p:cNvPr id="14" name="Text Placeholder 17"/>
          <p:cNvSpPr>
            <a:spLocks noGrp="1"/>
          </p:cNvSpPr>
          <p:nvPr>
            <p:ph type="body" sz="quarter" idx="19"/>
          </p:nvPr>
        </p:nvSpPr>
        <p:spPr>
          <a:xfrm>
            <a:off x="457200" y="1905000"/>
            <a:ext cx="8305800" cy="4343400"/>
          </a:xfrm>
        </p:spPr>
        <p:txBody>
          <a:bodyPr/>
          <a:lstStyle>
            <a:lvl1pPr>
              <a:buFont typeface="Arial" pitchFamily="34" charset="0"/>
              <a:buChar cha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90636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Chart">
    <p:spTree>
      <p:nvGrpSpPr>
        <p:cNvPr id="1" name=""/>
        <p:cNvGrpSpPr/>
        <p:nvPr/>
      </p:nvGrpSpPr>
      <p:grpSpPr>
        <a:xfrm>
          <a:off x="0" y="0"/>
          <a:ext cx="0" cy="0"/>
          <a:chOff x="0" y="0"/>
          <a:chExt cx="0" cy="0"/>
        </a:xfrm>
      </p:grpSpPr>
      <p:sp>
        <p:nvSpPr>
          <p:cNvPr id="10"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533400" y="1295400"/>
            <a:ext cx="7924800" cy="3810000"/>
          </a:xfrm>
        </p:spPr>
        <p:txBody>
          <a:bodyPr anchor="t"/>
          <a:lstStyle>
            <a:lvl1pPr>
              <a:defRPr>
                <a:solidFill>
                  <a:srgbClr val="8B8376"/>
                </a:solidFill>
                <a:latin typeface="Century Gothic" pitchFamily="34" charset="0"/>
              </a:defRPr>
            </a:lvl1pPr>
          </a:lstStyle>
          <a:p>
            <a:r>
              <a:rPr lang="en-US" smtClean="0"/>
              <a:t>Click icon to add chart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3"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4"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5"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12"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2530199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Char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533400" y="1295400"/>
            <a:ext cx="7924800" cy="3810000"/>
          </a:xfrm>
        </p:spPr>
        <p:txBody>
          <a:bodyPr anchor="t"/>
          <a:lstStyle>
            <a:lvl1pPr>
              <a:defRPr>
                <a:solidFill>
                  <a:schemeClr val="bg1"/>
                </a:solidFill>
                <a:latin typeface="Century Gothic" pitchFamily="34" charset="0"/>
              </a:defRPr>
            </a:lvl1pPr>
          </a:lstStyle>
          <a:p>
            <a:r>
              <a:rPr lang="en-US" smtClean="0"/>
              <a:t>Click icon to add chart</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6"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7" name="Footer Placeholder 2"/>
          <p:cNvSpPr>
            <a:spLocks noGrp="1"/>
          </p:cNvSpPr>
          <p:nvPr>
            <p:ph type="ftr" sz="quarter" idx="11"/>
          </p:nvPr>
        </p:nvSpPr>
        <p:spPr>
          <a:xfrm>
            <a:off x="533400" y="6313179"/>
            <a:ext cx="2895600" cy="365125"/>
          </a:xfrm>
          <a:prstGeom prst="rect">
            <a:avLst/>
          </a:prstGeom>
        </p:spPr>
        <p:txBody>
          <a:bodyPr anchor="t"/>
          <a:lstStyle>
            <a:lvl1pPr>
              <a:defRPr>
                <a:solidFill>
                  <a:schemeClr val="bg1"/>
                </a:solidFill>
                <a:latin typeface="Century Gothic" pitchFamily="34" charset="0"/>
              </a:defRPr>
            </a:lvl1pPr>
          </a:lstStyle>
          <a:p>
            <a:endParaRPr lang="en-US" dirty="0">
              <a:solidFill>
                <a:prstClr val="white"/>
              </a:solidFill>
            </a:endParaRPr>
          </a:p>
        </p:txBody>
      </p:sp>
      <p:sp>
        <p:nvSpPr>
          <p:cNvPr id="18"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8"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289676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161DEB-001D-4496-BAC0-ECFC30196B58}" type="datetimeFigureOut">
              <a:rPr lang="en-US" smtClean="0"/>
              <a:t>9/16/2014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54325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 Char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457200" y="1295400"/>
            <a:ext cx="7924800" cy="3810000"/>
          </a:xfrm>
        </p:spPr>
        <p:txBody>
          <a:bodyPr anchor="t"/>
          <a:lstStyle>
            <a:lvl1pPr>
              <a:defRPr>
                <a:solidFill>
                  <a:schemeClr val="bg1"/>
                </a:solidFill>
                <a:latin typeface="Century Gothic" pitchFamily="34" charset="0"/>
              </a:defRPr>
            </a:lvl1pPr>
          </a:lstStyle>
          <a:p>
            <a:r>
              <a:rPr lang="en-US" smtClean="0"/>
              <a:t>Click icon to add chart</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5"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2785646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defRPr>
                <a:solidFill>
                  <a:srgbClr val="8B8376"/>
                </a:solidFill>
                <a:latin typeface="Century Gothic"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chor="t"/>
          <a:lstStyle>
            <a:lvl1pPr>
              <a:defRPr sz="2800">
                <a:solidFill>
                  <a:srgbClr val="8B8376"/>
                </a:solidFill>
                <a:latin typeface="Century Gothic" pitchFamily="34" charset="0"/>
              </a:defRPr>
            </a:lvl1pPr>
            <a:lvl2pPr>
              <a:defRPr sz="2400">
                <a:solidFill>
                  <a:srgbClr val="8B8376"/>
                </a:solidFill>
                <a:latin typeface="Century Gothic" pitchFamily="34" charset="0"/>
              </a:defRPr>
            </a:lvl2pPr>
            <a:lvl3pPr>
              <a:defRPr sz="2000">
                <a:solidFill>
                  <a:srgbClr val="8B8376"/>
                </a:solidFill>
                <a:latin typeface="Century Gothic" pitchFamily="34" charset="0"/>
              </a:defRPr>
            </a:lvl3pPr>
            <a:lvl4pPr>
              <a:defRPr sz="1800">
                <a:solidFill>
                  <a:srgbClr val="8B8376"/>
                </a:solidFill>
                <a:latin typeface="Century Gothic" pitchFamily="34" charset="0"/>
              </a:defRPr>
            </a:lvl4pPr>
            <a:lvl5pPr>
              <a:defRPr sz="1800">
                <a:solidFill>
                  <a:srgbClr val="8B8376"/>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rgbClr val="8B8376"/>
                </a:solidFill>
                <a:latin typeface="Century Gothic" pitchFamily="34" charset="0"/>
              </a:defRPr>
            </a:lvl1pPr>
            <a:lvl2pPr>
              <a:defRPr sz="2400">
                <a:solidFill>
                  <a:srgbClr val="8B8376"/>
                </a:solidFill>
                <a:latin typeface="Century Gothic" pitchFamily="34" charset="0"/>
              </a:defRPr>
            </a:lvl2pPr>
            <a:lvl3pPr>
              <a:defRPr sz="2000">
                <a:solidFill>
                  <a:srgbClr val="8B8376"/>
                </a:solidFill>
                <a:latin typeface="Century Gothic" pitchFamily="34" charset="0"/>
              </a:defRPr>
            </a:lvl3pPr>
            <a:lvl4pPr>
              <a:defRPr sz="1800">
                <a:solidFill>
                  <a:srgbClr val="8B8376"/>
                </a:solidFill>
                <a:latin typeface="Century Gothic" pitchFamily="34" charset="0"/>
              </a:defRPr>
            </a:lvl4pPr>
            <a:lvl5pPr>
              <a:defRPr sz="1800">
                <a:solidFill>
                  <a:srgbClr val="8B8376"/>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3528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6482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14"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2986657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Color Two Conten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defRPr>
                <a:solidFill>
                  <a:schemeClr val="bg1"/>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2889499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Gray Two Conten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13"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434176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SmartArt Diagram">
    <p:spTree>
      <p:nvGrpSpPr>
        <p:cNvPr id="1" name=""/>
        <p:cNvGrpSpPr/>
        <p:nvPr/>
      </p:nvGrpSpPr>
      <p:grpSpPr>
        <a:xfrm>
          <a:off x="0" y="0"/>
          <a:ext cx="0" cy="0"/>
          <a:chOff x="0" y="0"/>
          <a:chExt cx="0" cy="0"/>
        </a:xfrm>
      </p:grpSpPr>
      <p:sp>
        <p:nvSpPr>
          <p:cNvPr id="11" name="Title 9"/>
          <p:cNvSpPr>
            <a:spLocks noGrp="1"/>
          </p:cNvSpPr>
          <p:nvPr>
            <p:ph type="title"/>
          </p:nvPr>
        </p:nvSpPr>
        <p:spPr>
          <a:xfrm>
            <a:off x="5334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7" name="SmartArt Placeholder 14"/>
          <p:cNvSpPr>
            <a:spLocks noGrp="1"/>
          </p:cNvSpPr>
          <p:nvPr>
            <p:ph type="dgm" sz="quarter" idx="13"/>
          </p:nvPr>
        </p:nvSpPr>
        <p:spPr>
          <a:xfrm>
            <a:off x="533400" y="1295400"/>
            <a:ext cx="8305800" cy="4495800"/>
          </a:xfrm>
        </p:spPr>
        <p:txBody>
          <a:bodyPr anchor="t"/>
          <a:lstStyle>
            <a:lvl1pPr>
              <a:defRPr>
                <a:solidFill>
                  <a:srgbClr val="8B8376"/>
                </a:solidFill>
                <a:latin typeface="Century Gothic" pitchFamily="34" charset="0"/>
              </a:defRPr>
            </a:lvl1pPr>
          </a:lstStyle>
          <a:p>
            <a:r>
              <a:rPr lang="en-US" smtClean="0"/>
              <a:t>Click icon to add SmartArt graphic</a:t>
            </a: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6"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7"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8"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10"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3451656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 SmartArt Diagram">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4" name="Title 9"/>
          <p:cNvSpPr>
            <a:spLocks noGrp="1"/>
          </p:cNvSpPr>
          <p:nvPr>
            <p:ph type="title"/>
          </p:nvPr>
        </p:nvSpPr>
        <p:spPr>
          <a:xfrm>
            <a:off x="533400" y="381000"/>
            <a:ext cx="8229600" cy="707886"/>
          </a:xfrm>
          <a:prstGeom prst="rect">
            <a:avLst/>
          </a:prstGeom>
          <a:noFill/>
        </p:spPr>
        <p:txBody>
          <a:bodyPr wrap="square" rtlCol="0">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5" name="SmartArt Placeholder 14"/>
          <p:cNvSpPr>
            <a:spLocks noGrp="1"/>
          </p:cNvSpPr>
          <p:nvPr>
            <p:ph type="dgm" sz="quarter" idx="13"/>
          </p:nvPr>
        </p:nvSpPr>
        <p:spPr>
          <a:xfrm>
            <a:off x="533400" y="1295400"/>
            <a:ext cx="8305800" cy="4495800"/>
          </a:xfrm>
        </p:spPr>
        <p:txBody>
          <a:bodyPr/>
          <a:lstStyle>
            <a:lvl1pPr>
              <a:defRPr>
                <a:solidFill>
                  <a:schemeClr val="bg1"/>
                </a:solidFill>
                <a:latin typeface="Century Gothic" pitchFamily="34" charset="0"/>
              </a:defRPr>
            </a:lvl1pPr>
          </a:lstStyle>
          <a:p>
            <a:r>
              <a:rPr lang="en-US" smtClean="0"/>
              <a:t>Click icon to add SmartArt graphic</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1"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dirty="0">
              <a:solidFill>
                <a:prstClr val="white"/>
              </a:solidFill>
            </a:endParaRPr>
          </a:p>
        </p:txBody>
      </p:sp>
      <p:sp>
        <p:nvSpPr>
          <p:cNvPr id="12"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chemeClr val="bg1"/>
                </a:solidFill>
                <a:latin typeface="Century Gothic" pitchFamily="34" charset="0"/>
              </a:defRPr>
            </a:lvl1pPr>
          </a:lstStyle>
          <a:p>
            <a:endParaRPr lang="en-US" dirty="0">
              <a:solidFill>
                <a:prstClr val="white"/>
              </a:solidFill>
            </a:endParaRPr>
          </a:p>
        </p:txBody>
      </p:sp>
      <p:sp>
        <p:nvSpPr>
          <p:cNvPr id="13"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a:solidFill>
                <a:prstClr val="white"/>
              </a:solidFill>
            </a:endParaRPr>
          </a:p>
        </p:txBody>
      </p:sp>
      <p:pic>
        <p:nvPicPr>
          <p:cNvPr id="8"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407564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or SmartArt Diagram">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4" name="Title 9"/>
          <p:cNvSpPr>
            <a:spLocks noGrp="1"/>
          </p:cNvSpPr>
          <p:nvPr>
            <p:ph type="title"/>
          </p:nvPr>
        </p:nvSpPr>
        <p:spPr>
          <a:xfrm>
            <a:off x="533400" y="381000"/>
            <a:ext cx="8229600" cy="707886"/>
          </a:xfrm>
          <a:prstGeom prst="rect">
            <a:avLst/>
          </a:prstGeom>
          <a:noFill/>
        </p:spPr>
        <p:txBody>
          <a:bodyPr wrap="square" rtlCol="0">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5" name="SmartArt Placeholder 14"/>
          <p:cNvSpPr>
            <a:spLocks noGrp="1"/>
          </p:cNvSpPr>
          <p:nvPr>
            <p:ph type="dgm" sz="quarter" idx="13"/>
          </p:nvPr>
        </p:nvSpPr>
        <p:spPr>
          <a:xfrm>
            <a:off x="533400" y="1295400"/>
            <a:ext cx="8305800" cy="4495800"/>
          </a:xfrm>
        </p:spPr>
        <p:txBody>
          <a:bodyPr/>
          <a:lstStyle>
            <a:lvl1pPr>
              <a:defRPr>
                <a:solidFill>
                  <a:srgbClr val="8B8376"/>
                </a:solidFill>
                <a:latin typeface="Century Gothic" pitchFamily="34" charset="0"/>
              </a:defRPr>
            </a:lvl1pPr>
          </a:lstStyle>
          <a:p>
            <a:r>
              <a:rPr lang="en-US" smtClean="0"/>
              <a:t>Click icon to add SmartArt graphic</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5"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676829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ctoid">
    <p:bg>
      <p:bgRef idx="1001">
        <a:schemeClr val="bg1"/>
      </p:bgRef>
    </p:bg>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8000"/>
          </a:xfrm>
        </p:spPr>
        <p:txBody>
          <a:bodyPr/>
          <a:lstStyle/>
          <a:p>
            <a:r>
              <a:rPr lang="en-US" smtClean="0"/>
              <a:t>Click icon to add picture</a:t>
            </a:r>
            <a:endParaRPr lang="en-US" dirty="0"/>
          </a:p>
        </p:txBody>
      </p:sp>
      <p:sp>
        <p:nvSpPr>
          <p:cNvPr id="8" name="Text Placeholder 7"/>
          <p:cNvSpPr>
            <a:spLocks noGrp="1"/>
          </p:cNvSpPr>
          <p:nvPr>
            <p:ph type="body" sz="quarter" idx="13" hasCustomPrompt="1"/>
          </p:nvPr>
        </p:nvSpPr>
        <p:spPr>
          <a:xfrm>
            <a:off x="4343400" y="914400"/>
            <a:ext cx="4572000" cy="1981200"/>
          </a:xfrm>
        </p:spPr>
        <p:txBody>
          <a:bodyPr anchor="t">
            <a:noAutofit/>
          </a:bodyPr>
          <a:lstStyle>
            <a:lvl1pPr>
              <a:buNone/>
              <a:defRPr sz="12500">
                <a:solidFill>
                  <a:schemeClr val="bg1"/>
                </a:solidFill>
                <a:latin typeface="Century Gothic" pitchFamily="34" charset="0"/>
              </a:defRPr>
            </a:lvl1pPr>
            <a:lvl2pPr>
              <a:defRPr sz="4000">
                <a:solidFill>
                  <a:srgbClr val="FF9B26"/>
                </a:solidFill>
              </a:defRPr>
            </a:lvl2pPr>
            <a:lvl3pPr>
              <a:defRPr sz="3600">
                <a:solidFill>
                  <a:srgbClr val="FF9B26"/>
                </a:solidFill>
              </a:defRPr>
            </a:lvl3pPr>
            <a:lvl4pPr>
              <a:defRPr sz="3200">
                <a:solidFill>
                  <a:srgbClr val="FF9B26"/>
                </a:solidFill>
              </a:defRPr>
            </a:lvl4pPr>
            <a:lvl5pPr>
              <a:defRPr sz="3200">
                <a:solidFill>
                  <a:srgbClr val="FF9B26"/>
                </a:solidFill>
              </a:defRPr>
            </a:lvl5pPr>
          </a:lstStyle>
          <a:p>
            <a:pPr lvl="0"/>
            <a:r>
              <a:rPr lang="en-US" dirty="0" smtClean="0"/>
              <a:t>#k#</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8" name="Date Placeholder 3"/>
          <p:cNvSpPr>
            <a:spLocks noGrp="1"/>
          </p:cNvSpPr>
          <p:nvPr>
            <p:ph type="dt" sz="half" idx="2"/>
          </p:nvPr>
        </p:nvSpPr>
        <p:spPr>
          <a:xfrm>
            <a:off x="35052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9" name="Footer Placeholder 4"/>
          <p:cNvSpPr>
            <a:spLocks noGrp="1"/>
          </p:cNvSpPr>
          <p:nvPr>
            <p:ph type="ftr" sz="quarter" idx="3"/>
          </p:nvPr>
        </p:nvSpPr>
        <p:spPr>
          <a:xfrm>
            <a:off x="6096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20" name="Slide Number Placeholder 5"/>
          <p:cNvSpPr>
            <a:spLocks noGrp="1"/>
          </p:cNvSpPr>
          <p:nvPr>
            <p:ph type="sldNum" sz="quarter" idx="4"/>
          </p:nvPr>
        </p:nvSpPr>
        <p:spPr>
          <a:xfrm>
            <a:off x="48006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2" name="Text Placeholder 10"/>
          <p:cNvSpPr>
            <a:spLocks noGrp="1"/>
          </p:cNvSpPr>
          <p:nvPr>
            <p:ph type="body" sz="quarter" idx="17"/>
          </p:nvPr>
        </p:nvSpPr>
        <p:spPr>
          <a:xfrm>
            <a:off x="4343400" y="2971800"/>
            <a:ext cx="4572000" cy="2667000"/>
          </a:xfrm>
        </p:spPr>
        <p:txBody>
          <a:bodyPr>
            <a:normAutofit/>
          </a:bodyPr>
          <a:lstStyle>
            <a:lvl1pPr marL="0" indent="0">
              <a:defRPr sz="4000">
                <a:solidFill>
                  <a:srgbClr val="FF9B26"/>
                </a:solidFill>
              </a:defRPr>
            </a:lvl1pPr>
          </a:lstStyle>
          <a:p>
            <a:pPr lvl="0"/>
            <a:r>
              <a:rPr lang="en-US" smtClean="0"/>
              <a:t>Click to edit Master text styles</a:t>
            </a:r>
          </a:p>
        </p:txBody>
      </p:sp>
      <p:pic>
        <p:nvPicPr>
          <p:cNvPr id="14" name="Picture 13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272458724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rgbClr val="8B8376"/>
                </a:solidFill>
                <a:latin typeface="Century Gothic"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rgbClr val="8B8376"/>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5052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6096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8006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14" name="Picture 135"/>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1050940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Color Picture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chemeClr val="bg1"/>
                </a:solidFill>
                <a:latin typeface="Century Gothic"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pic>
        <p:nvPicPr>
          <p:cNvPr id="6"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30321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161DEB-001D-4496-BAC0-ECFC30196B58}" type="datetimeFigureOut">
              <a:rPr lang="en-US" smtClean="0"/>
              <a:t>9/16/2014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3883786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Gray Picture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t"/>
          <a:lstStyle>
            <a:lvl1pPr algn="l">
              <a:defRPr sz="2000" b="1">
                <a:solidFill>
                  <a:schemeClr val="bg1"/>
                </a:solidFill>
                <a:latin typeface="Century Gothic"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chor="t"/>
          <a:lstStyle>
            <a:lvl1pPr marL="0" indent="0">
              <a:buNone/>
              <a:defRPr sz="3200">
                <a:solidFill>
                  <a:srgbClr val="8B8376"/>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5334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dirty="0">
              <a:solidFill>
                <a:prstClr val="white"/>
              </a:solidFill>
            </a:endParaRPr>
          </a:p>
        </p:txBody>
      </p:sp>
      <p:pic>
        <p:nvPicPr>
          <p:cNvPr id="13" name="Picture 135" descr="Full WEG Logo_inverted"/>
          <p:cNvPicPr>
            <a:picLocks noChangeAspect="1" noChangeArrowheads="1"/>
          </p:cNvPicPr>
          <p:nvPr userDrawn="1"/>
        </p:nvPicPr>
        <p:blipFill>
          <a:blip r:embed="rId4" cstate="print">
            <a:clrChange>
              <a:clrFrom>
                <a:srgbClr val="546636"/>
              </a:clrFrom>
              <a:clrTo>
                <a:srgbClr val="546636">
                  <a:alpha val="0"/>
                </a:srgbClr>
              </a:clrTo>
            </a:clrChange>
          </a:blip>
          <a:srcRect b="32870"/>
          <a:stretch>
            <a:fillRect/>
          </a:stretch>
        </p:blipFill>
        <p:spPr bwMode="auto">
          <a:xfrm>
            <a:off x="304800" y="5791199"/>
            <a:ext cx="1066800" cy="879475"/>
          </a:xfrm>
          <a:prstGeom prst="rect">
            <a:avLst/>
          </a:prstGeom>
          <a:noFill/>
          <a:ln w="9525">
            <a:noFill/>
            <a:miter lim="800000"/>
            <a:headEnd/>
            <a:tailEnd/>
          </a:ln>
        </p:spPr>
      </p:pic>
    </p:spTree>
    <p:extLst>
      <p:ext uri="{BB962C8B-B14F-4D97-AF65-F5344CB8AC3E}">
        <p14:creationId xmlns:p14="http://schemas.microsoft.com/office/powerpoint/2010/main" val="1336202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or 2 Pictures">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dirty="0"/>
          </a:p>
        </p:txBody>
      </p:sp>
      <p:sp>
        <p:nvSpPr>
          <p:cNvPr id="13" name="Picture Placeholder 11"/>
          <p:cNvSpPr>
            <a:spLocks noGrp="1"/>
          </p:cNvSpPr>
          <p:nvPr>
            <p:ph type="pic" sz="quarter" idx="13"/>
          </p:nvPr>
        </p:nvSpPr>
        <p:spPr>
          <a:xfrm>
            <a:off x="464820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4"/>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5"/>
          </p:nvPr>
        </p:nvSpPr>
        <p:spPr>
          <a:xfrm>
            <a:off x="4648200" y="6096000"/>
            <a:ext cx="25146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2598619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y 2 Pictures">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dirty="0"/>
          </a:p>
        </p:txBody>
      </p:sp>
      <p:sp>
        <p:nvSpPr>
          <p:cNvPr id="13" name="Picture Placeholder 11"/>
          <p:cNvSpPr>
            <a:spLocks noGrp="1"/>
          </p:cNvSpPr>
          <p:nvPr>
            <p:ph type="pic" sz="quarter" idx="13"/>
          </p:nvPr>
        </p:nvSpPr>
        <p:spPr>
          <a:xfrm>
            <a:off x="464820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4"/>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5"/>
          </p:nvPr>
        </p:nvSpPr>
        <p:spPr>
          <a:xfrm>
            <a:off x="4648200" y="6096000"/>
            <a:ext cx="25146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1860120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lor Multi Pictures 2">
    <p:spTree>
      <p:nvGrpSpPr>
        <p:cNvPr id="1" name=""/>
        <p:cNvGrpSpPr/>
        <p:nvPr/>
      </p:nvGrpSpPr>
      <p:grpSpPr>
        <a:xfrm>
          <a:off x="0" y="0"/>
          <a:ext cx="0" cy="0"/>
          <a:chOff x="0" y="0"/>
          <a:chExt cx="0" cy="0"/>
        </a:xfrm>
      </p:grpSpPr>
      <p:sp>
        <p:nvSpPr>
          <p:cNvPr id="13"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a:p>
        </p:txBody>
      </p:sp>
      <p:sp>
        <p:nvSpPr>
          <p:cNvPr id="15" name="Picture Placeholder 14"/>
          <p:cNvSpPr>
            <a:spLocks noGrp="1"/>
          </p:cNvSpPr>
          <p:nvPr>
            <p:ph type="pic" sz="quarter" idx="13"/>
          </p:nvPr>
        </p:nvSpPr>
        <p:spPr>
          <a:xfrm>
            <a:off x="4648200" y="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6" name="Picture Placeholder 14"/>
          <p:cNvSpPr>
            <a:spLocks noGrp="1"/>
          </p:cNvSpPr>
          <p:nvPr>
            <p:ph type="pic" sz="quarter" idx="14"/>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9" name="Text Placeholder 6"/>
          <p:cNvSpPr>
            <a:spLocks noGrp="1"/>
          </p:cNvSpPr>
          <p:nvPr>
            <p:ph type="body" sz="quarter" idx="17"/>
          </p:nvPr>
        </p:nvSpPr>
        <p:spPr>
          <a:xfrm>
            <a:off x="464820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6"/>
          </p:nvPr>
        </p:nvSpPr>
        <p:spPr>
          <a:xfrm>
            <a:off x="4648200" y="25908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7" name="Text Placeholder 6"/>
          <p:cNvSpPr>
            <a:spLocks noGrp="1"/>
          </p:cNvSpPr>
          <p:nvPr>
            <p:ph type="body" sz="quarter" idx="15"/>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830652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 Multi Pictures 2">
    <p:spTree>
      <p:nvGrpSpPr>
        <p:cNvPr id="1" name=""/>
        <p:cNvGrpSpPr/>
        <p:nvPr/>
      </p:nvGrpSpPr>
      <p:grpSpPr>
        <a:xfrm>
          <a:off x="0" y="0"/>
          <a:ext cx="0" cy="0"/>
          <a:chOff x="0" y="0"/>
          <a:chExt cx="0" cy="0"/>
        </a:xfrm>
      </p:grpSpPr>
      <p:sp>
        <p:nvSpPr>
          <p:cNvPr id="13" name="Picture Placeholder 11"/>
          <p:cNvSpPr>
            <a:spLocks noGrp="1"/>
          </p:cNvSpPr>
          <p:nvPr>
            <p:ph type="pic" sz="quarter" idx="12"/>
          </p:nvPr>
        </p:nvSpPr>
        <p:spPr>
          <a:xfrm>
            <a:off x="0" y="0"/>
            <a:ext cx="4495800" cy="6858000"/>
          </a:xfrm>
        </p:spPr>
        <p:txBody>
          <a:bodyPr anchor="t"/>
          <a:lstStyle>
            <a:lvl1pPr>
              <a:defRPr>
                <a:latin typeface="Century Gothic" pitchFamily="34" charset="0"/>
              </a:defRPr>
            </a:lvl1pPr>
          </a:lstStyle>
          <a:p>
            <a:r>
              <a:rPr lang="en-US" smtClean="0"/>
              <a:t>Click icon to add picture</a:t>
            </a:r>
            <a:endParaRPr lang="en-US" dirty="0"/>
          </a:p>
        </p:txBody>
      </p:sp>
      <p:sp>
        <p:nvSpPr>
          <p:cNvPr id="15" name="Picture Placeholder 14"/>
          <p:cNvSpPr>
            <a:spLocks noGrp="1"/>
          </p:cNvSpPr>
          <p:nvPr>
            <p:ph type="pic" sz="quarter" idx="13"/>
          </p:nvPr>
        </p:nvSpPr>
        <p:spPr>
          <a:xfrm>
            <a:off x="4648200" y="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6" name="Picture Placeholder 14"/>
          <p:cNvSpPr>
            <a:spLocks noGrp="1"/>
          </p:cNvSpPr>
          <p:nvPr>
            <p:ph type="pic" sz="quarter" idx="14"/>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9" name="Text Placeholder 6"/>
          <p:cNvSpPr>
            <a:spLocks noGrp="1"/>
          </p:cNvSpPr>
          <p:nvPr>
            <p:ph type="body" sz="quarter" idx="17"/>
          </p:nvPr>
        </p:nvSpPr>
        <p:spPr>
          <a:xfrm>
            <a:off x="464820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6"/>
          </p:nvPr>
        </p:nvSpPr>
        <p:spPr>
          <a:xfrm>
            <a:off x="4648200" y="25908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7" name="Text Placeholder 6"/>
          <p:cNvSpPr>
            <a:spLocks noGrp="1"/>
          </p:cNvSpPr>
          <p:nvPr>
            <p:ph type="body" sz="quarter" idx="15"/>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2562614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 Multi Pictures">
    <p:spTree>
      <p:nvGrpSpPr>
        <p:cNvPr id="1" name=""/>
        <p:cNvGrpSpPr/>
        <p:nvPr/>
      </p:nvGrpSpPr>
      <p:grpSpPr>
        <a:xfrm>
          <a:off x="0" y="0"/>
          <a:ext cx="0" cy="0"/>
          <a:chOff x="0" y="0"/>
          <a:chExt cx="0" cy="0"/>
        </a:xfrm>
      </p:grpSpPr>
      <p:sp>
        <p:nvSpPr>
          <p:cNvPr id="13" name="Picture Placeholder 14"/>
          <p:cNvSpPr>
            <a:spLocks noGrp="1"/>
          </p:cNvSpPr>
          <p:nvPr>
            <p:ph type="pic" sz="quarter" idx="13"/>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4" name="Picture Placeholder 14"/>
          <p:cNvSpPr>
            <a:spLocks noGrp="1"/>
          </p:cNvSpPr>
          <p:nvPr>
            <p:ph type="pic" sz="quarter" idx="14"/>
          </p:nvPr>
        </p:nvSpPr>
        <p:spPr>
          <a:xfrm>
            <a:off x="0" y="3505200"/>
            <a:ext cx="4495800" cy="3352800"/>
          </a:xfrm>
        </p:spPr>
        <p:txBody>
          <a:bodyPr anchor="t"/>
          <a:lstStyle>
            <a:lvl1pPr>
              <a:defRPr>
                <a:latin typeface="Century Gothic" pitchFamily="34" charset="0"/>
              </a:defRPr>
            </a:lvl1pPr>
          </a:lstStyle>
          <a:p>
            <a:r>
              <a:rPr lang="en-US" smtClean="0"/>
              <a:t>Click icon to add picture</a:t>
            </a:r>
            <a:endParaRPr lang="en-US" dirty="0"/>
          </a:p>
        </p:txBody>
      </p:sp>
      <p:sp>
        <p:nvSpPr>
          <p:cNvPr id="16" name="Picture Placeholder 15"/>
          <p:cNvSpPr>
            <a:spLocks noGrp="1"/>
          </p:cNvSpPr>
          <p:nvPr>
            <p:ph type="pic" sz="quarter" idx="15"/>
          </p:nvPr>
        </p:nvSpPr>
        <p:spPr>
          <a:xfrm>
            <a:off x="0" y="0"/>
            <a:ext cx="9144000" cy="33528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6"/>
          </p:nvPr>
        </p:nvSpPr>
        <p:spPr>
          <a:xfrm>
            <a:off x="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9" name="Text Placeholder 6"/>
          <p:cNvSpPr>
            <a:spLocks noGrp="1"/>
          </p:cNvSpPr>
          <p:nvPr>
            <p:ph type="body" sz="quarter" idx="18"/>
          </p:nvPr>
        </p:nvSpPr>
        <p:spPr>
          <a:xfrm>
            <a:off x="4648200" y="60960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7"/>
          </p:nvPr>
        </p:nvSpPr>
        <p:spPr>
          <a:xfrm>
            <a:off x="0" y="2590800"/>
            <a:ext cx="2438400" cy="762000"/>
          </a:xfrm>
          <a:solidFill>
            <a:srgbClr val="FF9B2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977646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y Multi Pictures">
    <p:spTree>
      <p:nvGrpSpPr>
        <p:cNvPr id="1" name=""/>
        <p:cNvGrpSpPr/>
        <p:nvPr/>
      </p:nvGrpSpPr>
      <p:grpSpPr>
        <a:xfrm>
          <a:off x="0" y="0"/>
          <a:ext cx="0" cy="0"/>
          <a:chOff x="0" y="0"/>
          <a:chExt cx="0" cy="0"/>
        </a:xfrm>
      </p:grpSpPr>
      <p:sp>
        <p:nvSpPr>
          <p:cNvPr id="13" name="Picture Placeholder 14"/>
          <p:cNvSpPr>
            <a:spLocks noGrp="1"/>
          </p:cNvSpPr>
          <p:nvPr>
            <p:ph type="pic" sz="quarter" idx="13"/>
          </p:nvPr>
        </p:nvSpPr>
        <p:spPr>
          <a:xfrm>
            <a:off x="4648200" y="3505200"/>
            <a:ext cx="4495800" cy="3352800"/>
          </a:xfrm>
        </p:spPr>
        <p:txBody>
          <a:bodyPr anchor="t"/>
          <a:lstStyle>
            <a:lvl1pPr>
              <a:defRPr>
                <a:latin typeface="Century Gothic" pitchFamily="34" charset="0"/>
              </a:defRPr>
            </a:lvl1pPr>
          </a:lstStyle>
          <a:p>
            <a:r>
              <a:rPr lang="en-US" smtClean="0"/>
              <a:t>Click icon to add picture</a:t>
            </a:r>
            <a:endParaRPr lang="en-US"/>
          </a:p>
        </p:txBody>
      </p:sp>
      <p:sp>
        <p:nvSpPr>
          <p:cNvPr id="14" name="Picture Placeholder 14"/>
          <p:cNvSpPr>
            <a:spLocks noGrp="1"/>
          </p:cNvSpPr>
          <p:nvPr>
            <p:ph type="pic" sz="quarter" idx="14"/>
          </p:nvPr>
        </p:nvSpPr>
        <p:spPr>
          <a:xfrm>
            <a:off x="0" y="3505200"/>
            <a:ext cx="4495800" cy="3352800"/>
          </a:xfrm>
        </p:spPr>
        <p:txBody>
          <a:bodyPr anchor="t"/>
          <a:lstStyle>
            <a:lvl1pPr>
              <a:defRPr>
                <a:latin typeface="Century Gothic" pitchFamily="34" charset="0"/>
              </a:defRPr>
            </a:lvl1pPr>
          </a:lstStyle>
          <a:p>
            <a:r>
              <a:rPr lang="en-US" smtClean="0"/>
              <a:t>Click icon to add picture</a:t>
            </a:r>
            <a:endParaRPr lang="en-US" dirty="0"/>
          </a:p>
        </p:txBody>
      </p:sp>
      <p:sp>
        <p:nvSpPr>
          <p:cNvPr id="16" name="Picture Placeholder 15"/>
          <p:cNvSpPr>
            <a:spLocks noGrp="1"/>
          </p:cNvSpPr>
          <p:nvPr>
            <p:ph type="pic" sz="quarter" idx="15"/>
          </p:nvPr>
        </p:nvSpPr>
        <p:spPr>
          <a:xfrm>
            <a:off x="0" y="0"/>
            <a:ext cx="9144000" cy="3352800"/>
          </a:xfrm>
        </p:spPr>
        <p:txBody>
          <a:bodyPr anchor="t"/>
          <a:lstStyle>
            <a:lvl1pPr>
              <a:defRPr>
                <a:latin typeface="Century Gothic" pitchFamily="34" charset="0"/>
              </a:defRPr>
            </a:lvl1pPr>
          </a:lstStyle>
          <a:p>
            <a:r>
              <a:rPr lang="en-US" smtClean="0"/>
              <a:t>Click icon to add picture</a:t>
            </a:r>
            <a:endParaRPr lang="en-US"/>
          </a:p>
        </p:txBody>
      </p:sp>
      <p:sp>
        <p:nvSpPr>
          <p:cNvPr id="7" name="Text Placeholder 6"/>
          <p:cNvSpPr>
            <a:spLocks noGrp="1"/>
          </p:cNvSpPr>
          <p:nvPr>
            <p:ph type="body" sz="quarter" idx="16"/>
          </p:nvPr>
        </p:nvSpPr>
        <p:spPr>
          <a:xfrm>
            <a:off x="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9" name="Text Placeholder 6"/>
          <p:cNvSpPr>
            <a:spLocks noGrp="1"/>
          </p:cNvSpPr>
          <p:nvPr>
            <p:ph type="body" sz="quarter" idx="18"/>
          </p:nvPr>
        </p:nvSpPr>
        <p:spPr>
          <a:xfrm>
            <a:off x="4648200" y="60960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
        <p:nvSpPr>
          <p:cNvPr id="8" name="Text Placeholder 6"/>
          <p:cNvSpPr>
            <a:spLocks noGrp="1"/>
          </p:cNvSpPr>
          <p:nvPr>
            <p:ph type="body" sz="quarter" idx="17"/>
          </p:nvPr>
        </p:nvSpPr>
        <p:spPr>
          <a:xfrm>
            <a:off x="0" y="2590800"/>
            <a:ext cx="2438400" cy="762000"/>
          </a:xfrm>
          <a:solidFill>
            <a:srgbClr val="8B8376">
              <a:alpha val="75000"/>
            </a:srgbClr>
          </a:solidFill>
        </p:spPr>
        <p:txBody>
          <a:bodyPr>
            <a:noAutofit/>
          </a:bodyPr>
          <a:lstStyle>
            <a:lvl1pPr marL="0" indent="0">
              <a:buNone/>
              <a:defRPr sz="1400">
                <a:solidFill>
                  <a:schemeClr val="bg1"/>
                </a:solidFill>
              </a:defRPr>
            </a:lvl1pPr>
            <a:lvl2pPr>
              <a:buNone/>
              <a:defRPr sz="2000"/>
            </a:lvl2pPr>
            <a:lvl3pPr>
              <a:defRPr sz="18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320588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103653"/>
            <a:ext cx="1371600" cy="364469"/>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pic>
        <p:nvPicPr>
          <p:cNvPr id="7" name="Picture 13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348625171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3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1733"/>
          <a:stretch/>
        </p:blipFill>
        <p:spPr bwMode="auto">
          <a:xfrm>
            <a:off x="288036" y="6012632"/>
            <a:ext cx="731520" cy="677457"/>
          </a:xfrm>
          <a:prstGeom prst="rect">
            <a:avLst/>
          </a:prstGeom>
          <a:noFill/>
          <a:ln w="9525">
            <a:noFill/>
            <a:miter lim="800000"/>
            <a:headEnd/>
            <a:tailEnd/>
          </a:ln>
        </p:spPr>
      </p:pic>
    </p:spTree>
    <p:extLst>
      <p:ext uri="{BB962C8B-B14F-4D97-AF65-F5344CB8AC3E}">
        <p14:creationId xmlns:p14="http://schemas.microsoft.com/office/powerpoint/2010/main" val="413761601"/>
      </p:ext>
    </p:extLst>
  </p:cSld>
  <p:clrMapOvr>
    <a:masterClrMapping/>
  </p:clrMapOvr>
  <p:timing>
    <p:tnLst>
      <p:par>
        <p:cTn id="1" dur="indefinite" restart="never" nodeType="tmRoot"/>
      </p:par>
    </p:tnLst>
  </p:timing>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ite Intro">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6"/>
          </p:nvPr>
        </p:nvSpPr>
        <p:spPr>
          <a:xfrm>
            <a:off x="0" y="0"/>
            <a:ext cx="9144000" cy="6858000"/>
          </a:xfrm>
        </p:spPr>
        <p:txBody>
          <a:bodyPr/>
          <a:lstStyle/>
          <a:p>
            <a:r>
              <a:rPr lang="en-US" smtClean="0"/>
              <a:t>Click icon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Text Placeholder 8"/>
          <p:cNvSpPr>
            <a:spLocks noGrp="1"/>
          </p:cNvSpPr>
          <p:nvPr>
            <p:ph type="body" sz="quarter" idx="14"/>
          </p:nvPr>
        </p:nvSpPr>
        <p:spPr>
          <a:xfrm>
            <a:off x="304800" y="2057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rgbClr val="FF9B26"/>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dirty="0" smtClean="0"/>
              <a:t>Click to edit Master text styles</a:t>
            </a:r>
          </a:p>
        </p:txBody>
      </p:sp>
      <p:sp>
        <p:nvSpPr>
          <p:cNvPr id="12" name="Text Placeholder 8"/>
          <p:cNvSpPr>
            <a:spLocks noGrp="1"/>
          </p:cNvSpPr>
          <p:nvPr>
            <p:ph type="body" sz="quarter" idx="15"/>
          </p:nvPr>
        </p:nvSpPr>
        <p:spPr>
          <a:xfrm>
            <a:off x="304800" y="6248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chemeClr val="bg1"/>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4" name="Text Placeholder 13"/>
          <p:cNvSpPr>
            <a:spLocks noGrp="1"/>
          </p:cNvSpPr>
          <p:nvPr>
            <p:ph type="body" sz="quarter" idx="17"/>
          </p:nvPr>
        </p:nvSpPr>
        <p:spPr>
          <a:xfrm>
            <a:off x="304800" y="457200"/>
            <a:ext cx="8229600" cy="1447800"/>
          </a:xfrm>
        </p:spPr>
        <p:txBody>
          <a:bodyPr>
            <a:normAutofit/>
          </a:bodyPr>
          <a:lstStyle>
            <a:lvl1pPr marL="0" indent="0">
              <a:defRPr sz="4400"/>
            </a:lvl1pPr>
          </a:lstStyle>
          <a:p>
            <a:pPr lvl="0"/>
            <a:r>
              <a:rPr lang="en-US" dirty="0" smtClean="0"/>
              <a:t>Click to edit Master text styles</a:t>
            </a:r>
          </a:p>
        </p:txBody>
      </p:sp>
    </p:spTree>
    <p:extLst>
      <p:ext uri="{BB962C8B-B14F-4D97-AF65-F5344CB8AC3E}">
        <p14:creationId xmlns:p14="http://schemas.microsoft.com/office/powerpoint/2010/main" val="28939894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161DEB-001D-4496-BAC0-ECFC30196B58}" type="datetimeFigureOut">
              <a:rPr lang="en-US" smtClean="0"/>
              <a:t>9/16/2014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1686964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or Intro">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6"/>
          </p:nvPr>
        </p:nvSpPr>
        <p:spPr>
          <a:xfrm>
            <a:off x="0" y="0"/>
            <a:ext cx="9144000" cy="6858000"/>
          </a:xfrm>
        </p:spPr>
        <p:txBody>
          <a:bodyPr/>
          <a:lstStyle/>
          <a:p>
            <a:r>
              <a:rPr lang="en-US" smtClean="0"/>
              <a:t>Click icon to add picture</a:t>
            </a:r>
            <a:endParaRPr lang="en-US" dirty="0"/>
          </a:p>
        </p:txBody>
      </p:sp>
      <p:sp>
        <p:nvSpPr>
          <p:cNvPr id="10" name="Text Placeholder 8"/>
          <p:cNvSpPr>
            <a:spLocks noGrp="1"/>
          </p:cNvSpPr>
          <p:nvPr>
            <p:ph type="body" sz="quarter" idx="14"/>
          </p:nvPr>
        </p:nvSpPr>
        <p:spPr>
          <a:xfrm>
            <a:off x="304800" y="19050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rgbClr val="FF9B26"/>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sp>
        <p:nvSpPr>
          <p:cNvPr id="12" name="Text Placeholder 8"/>
          <p:cNvSpPr>
            <a:spLocks noGrp="1"/>
          </p:cNvSpPr>
          <p:nvPr>
            <p:ph type="body" sz="quarter" idx="15"/>
          </p:nvPr>
        </p:nvSpPr>
        <p:spPr>
          <a:xfrm>
            <a:off x="304800" y="6248400"/>
            <a:ext cx="3352800" cy="307777"/>
          </a:xfrm>
          <a:noFill/>
        </p:spPr>
        <p:txBody>
          <a:bodyPr wrap="square" rtlCol="0">
            <a:spAutoFit/>
          </a:bodyPr>
          <a:lstStyle>
            <a:lvl1pPr marL="0" algn="l" defTabSz="914400" rtl="0" eaLnBrk="1" latinLnBrk="0" hangingPunct="1">
              <a:spcAft>
                <a:spcPts val="300"/>
              </a:spcAft>
              <a:buNone/>
              <a:defRPr lang="en-US" sz="1400" kern="1200" dirty="0" smtClean="0">
                <a:solidFill>
                  <a:schemeClr val="bg1"/>
                </a:solidFill>
                <a:latin typeface="Century Gothic" pitchFamily="34" charset="0"/>
                <a:ea typeface="+mn-ea"/>
                <a:cs typeface="+mn-cs"/>
              </a:defRPr>
            </a:lvl1pPr>
            <a:lvl2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2pPr>
            <a:lvl3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3pPr>
            <a:lvl4pPr marL="0" algn="l" defTabSz="914400" rtl="0" eaLnBrk="1" latinLnBrk="0" hangingPunct="1">
              <a:spcAft>
                <a:spcPts val="300"/>
              </a:spcAft>
              <a:defRPr lang="en-US" sz="1400" kern="1200" dirty="0" smtClean="0">
                <a:solidFill>
                  <a:srgbClr val="FF9B26"/>
                </a:solidFill>
                <a:latin typeface="Century Gothic" pitchFamily="34" charset="0"/>
                <a:ea typeface="+mn-ea"/>
                <a:cs typeface="+mn-cs"/>
              </a:defRPr>
            </a:lvl4pPr>
            <a:lvl5pPr marL="0" algn="l" defTabSz="914400" rtl="0" eaLnBrk="1" latinLnBrk="0" hangingPunct="1">
              <a:spcAft>
                <a:spcPts val="300"/>
              </a:spcAft>
              <a:defRPr lang="en-US" sz="1400" kern="1200" dirty="0">
                <a:solidFill>
                  <a:srgbClr val="FF9B26"/>
                </a:solidFill>
                <a:latin typeface="Century Gothic" pitchFamily="34" charset="0"/>
                <a:ea typeface="+mn-ea"/>
                <a:cs typeface="+mn-cs"/>
              </a:defRPr>
            </a:lvl5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7" name="Text Placeholder 13"/>
          <p:cNvSpPr>
            <a:spLocks noGrp="1"/>
          </p:cNvSpPr>
          <p:nvPr>
            <p:ph type="body" sz="quarter" idx="17"/>
          </p:nvPr>
        </p:nvSpPr>
        <p:spPr>
          <a:xfrm>
            <a:off x="304800" y="457200"/>
            <a:ext cx="8229600" cy="762000"/>
          </a:xfrm>
        </p:spPr>
        <p:txBody>
          <a:bodyPr>
            <a:normAutofit/>
          </a:bodyPr>
          <a:lstStyle>
            <a:lvl1pPr>
              <a:defRPr sz="4400"/>
            </a:lvl1pPr>
          </a:lstStyle>
          <a:p>
            <a:pPr lvl="0"/>
            <a:r>
              <a:rPr lang="en-US" smtClean="0"/>
              <a:t>Click to edit Master text styles</a:t>
            </a:r>
          </a:p>
        </p:txBody>
      </p:sp>
    </p:spTree>
    <p:extLst>
      <p:ext uri="{BB962C8B-B14F-4D97-AF65-F5344CB8AC3E}">
        <p14:creationId xmlns:p14="http://schemas.microsoft.com/office/powerpoint/2010/main" val="246382727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rgbClr val="8B8376"/>
                </a:solidFill>
                <a:latin typeface="Century Gothic" pitchFamily="34" charset="0"/>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7"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rgbClr val="8B8376"/>
                </a:solidFill>
              </a:defRPr>
            </a:lvl1pPr>
          </a:lstStyle>
          <a:p>
            <a:pPr lvl="0"/>
            <a:r>
              <a:rPr lang="en-US" dirty="0" smtClean="0"/>
              <a:t>Click to edit text </a:t>
            </a:r>
            <a:endParaRPr lang="en-US" dirty="0"/>
          </a:p>
        </p:txBody>
      </p:sp>
      <p:sp>
        <p:nvSpPr>
          <p:cNvPr id="8" name="Text Placeholder 8"/>
          <p:cNvSpPr>
            <a:spLocks noGrp="1"/>
          </p:cNvSpPr>
          <p:nvPr>
            <p:ph type="body" sz="quarter" idx="14" hasCustomPrompt="1"/>
          </p:nvPr>
        </p:nvSpPr>
        <p:spPr>
          <a:xfrm>
            <a:off x="457200" y="4953000"/>
            <a:ext cx="3048000" cy="914400"/>
          </a:xfrm>
        </p:spPr>
        <p:txBody>
          <a:bodyPr>
            <a:normAutofit/>
          </a:bodyPr>
          <a:lstStyle>
            <a:lvl1pPr>
              <a:buNone/>
              <a:defRPr sz="1400">
                <a:solidFill>
                  <a:srgbClr val="8B8376"/>
                </a:solidFill>
              </a:defRPr>
            </a:lvl1pPr>
          </a:lstStyle>
          <a:p>
            <a:pPr lvl="0"/>
            <a:r>
              <a:rPr lang="en-US" dirty="0" smtClean="0"/>
              <a:t>Click to edit text </a:t>
            </a:r>
            <a:endParaRPr lang="en-US" dirty="0"/>
          </a:p>
        </p:txBody>
      </p:sp>
    </p:spTree>
    <p:extLst>
      <p:ext uri="{BB962C8B-B14F-4D97-AF65-F5344CB8AC3E}">
        <p14:creationId xmlns:p14="http://schemas.microsoft.com/office/powerpoint/2010/main" val="2442683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Title Only">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
        <p:nvSpPr>
          <p:cNvPr id="10" name="Text Placeholder 8"/>
          <p:cNvSpPr>
            <a:spLocks noGrp="1"/>
          </p:cNvSpPr>
          <p:nvPr>
            <p:ph type="body" sz="quarter" idx="14" hasCustomPrompt="1"/>
          </p:nvPr>
        </p:nvSpPr>
        <p:spPr>
          <a:xfrm>
            <a:off x="457200" y="50292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Tree>
    <p:extLst>
      <p:ext uri="{BB962C8B-B14F-4D97-AF65-F5344CB8AC3E}">
        <p14:creationId xmlns:p14="http://schemas.microsoft.com/office/powerpoint/2010/main" val="2614684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y Title Only">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smtClean="0"/>
              <a:t>Click to edit Master 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8"/>
          <p:cNvSpPr>
            <a:spLocks noGrp="1"/>
          </p:cNvSpPr>
          <p:nvPr>
            <p:ph type="body" sz="quarter" idx="13" hasCustomPrompt="1"/>
          </p:nvPr>
        </p:nvSpPr>
        <p:spPr>
          <a:xfrm>
            <a:off x="457200" y="21336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
        <p:nvSpPr>
          <p:cNvPr id="10" name="Text Placeholder 8"/>
          <p:cNvSpPr>
            <a:spLocks noGrp="1"/>
          </p:cNvSpPr>
          <p:nvPr>
            <p:ph type="body" sz="quarter" idx="14" hasCustomPrompt="1"/>
          </p:nvPr>
        </p:nvSpPr>
        <p:spPr>
          <a:xfrm>
            <a:off x="457200" y="5029200"/>
            <a:ext cx="3048000" cy="914400"/>
          </a:xfrm>
        </p:spPr>
        <p:txBody>
          <a:bodyPr>
            <a:normAutofit/>
          </a:bodyPr>
          <a:lstStyle>
            <a:lvl1pPr>
              <a:buNone/>
              <a:defRPr sz="1400">
                <a:solidFill>
                  <a:schemeClr val="bg1"/>
                </a:solidFill>
              </a:defRPr>
            </a:lvl1pPr>
          </a:lstStyle>
          <a:p>
            <a:pPr lvl="0"/>
            <a:r>
              <a:rPr lang="en-US" dirty="0" smtClean="0"/>
              <a:t>Click to edit text </a:t>
            </a:r>
            <a:endParaRPr lang="en-US" dirty="0"/>
          </a:p>
        </p:txBody>
      </p:sp>
    </p:spTree>
    <p:extLst>
      <p:ext uri="{BB962C8B-B14F-4D97-AF65-F5344CB8AC3E}">
        <p14:creationId xmlns:p14="http://schemas.microsoft.com/office/powerpoint/2010/main" val="159452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52800" y="6324600"/>
            <a:ext cx="1295400" cy="365125"/>
          </a:xfrm>
          <a:prstGeom prst="rect">
            <a:avLst/>
          </a:prstGeom>
        </p:spPr>
        <p:txBody>
          <a:bodyPr anchor="t"/>
          <a:lstStyle>
            <a:lvl1pPr>
              <a:defRPr>
                <a:latin typeface="Century Gothic" pitchFamily="34" charset="0"/>
              </a:defRPr>
            </a:lvl1pPr>
          </a:lstStyle>
          <a:p>
            <a:fld id="{5620D1E8-036D-45B0-B442-4169D32A137A}" type="datetimeFigureOut">
              <a:rPr lang="en-US" smtClean="0"/>
              <a:pPr/>
              <a:t>9/16/2014</a:t>
            </a:fld>
            <a:endParaRPr lang="en-US"/>
          </a:p>
        </p:txBody>
      </p:sp>
      <p:sp>
        <p:nvSpPr>
          <p:cNvPr id="3" name="Footer Placeholder 2"/>
          <p:cNvSpPr>
            <a:spLocks noGrp="1"/>
          </p:cNvSpPr>
          <p:nvPr>
            <p:ph type="ftr" sz="quarter" idx="11"/>
          </p:nvPr>
        </p:nvSpPr>
        <p:spPr>
          <a:xfrm>
            <a:off x="457200" y="6324600"/>
            <a:ext cx="2895600" cy="365125"/>
          </a:xfrm>
          <a:prstGeom prst="rect">
            <a:avLst/>
          </a:prstGeom>
        </p:spPr>
        <p:txBody>
          <a:bodyPr anchor="t"/>
          <a:lstStyle>
            <a:lvl1pPr>
              <a:defRPr>
                <a:latin typeface="Century Gothic" pitchFamily="34" charset="0"/>
              </a:defRPr>
            </a:lvl1pPr>
          </a:lstStyle>
          <a:p>
            <a:endParaRPr lang="en-US"/>
          </a:p>
        </p:txBody>
      </p:sp>
      <p:sp>
        <p:nvSpPr>
          <p:cNvPr id="4" name="Slide Number Placeholder 3"/>
          <p:cNvSpPr>
            <a:spLocks noGrp="1"/>
          </p:cNvSpPr>
          <p:nvPr>
            <p:ph type="sldNum" sz="quarter" idx="12"/>
          </p:nvPr>
        </p:nvSpPr>
        <p:spPr>
          <a:xfrm>
            <a:off x="4648200" y="6324600"/>
            <a:ext cx="1295400" cy="365125"/>
          </a:xfrm>
          <a:prstGeom prst="rect">
            <a:avLst/>
          </a:prstGeom>
        </p:spPr>
        <p:txBody>
          <a:bodyPr anchor="t"/>
          <a:lstStyle>
            <a:lvl1pPr>
              <a:defRPr>
                <a:latin typeface="Century Gothic" pitchFamily="34" charset="0"/>
              </a:defRPr>
            </a:lvl1pPr>
          </a:lstStyle>
          <a:p>
            <a:fld id="{3178CFF5-1EF5-4FDA-A119-3041D8D196A5}"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Tree>
    <p:extLst>
      <p:ext uri="{BB962C8B-B14F-4D97-AF65-F5344CB8AC3E}">
        <p14:creationId xmlns:p14="http://schemas.microsoft.com/office/powerpoint/2010/main" val="3137597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Color Blank">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3650390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Gray Blank">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3"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4"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3165003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229600" cy="1470025"/>
          </a:xfrm>
          <a:prstGeom prst="rect">
            <a:avLst/>
          </a:prstGeom>
        </p:spPr>
        <p:txBody>
          <a:bodyPr anchor="t"/>
          <a:lstStyle>
            <a:lvl1pPr algn="l">
              <a:defRPr>
                <a:solidFill>
                  <a:srgbClr val="8B8376"/>
                </a:solidFill>
                <a:latin typeface="Century Gothic"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886200"/>
            <a:ext cx="8229600" cy="1752600"/>
          </a:xfrm>
        </p:spPr>
        <p:txBody>
          <a:bodyPr anchor="t"/>
          <a:lstStyle>
            <a:lvl1pPr marL="0" indent="0" algn="l">
              <a:buNone/>
              <a:defRPr>
                <a:solidFill>
                  <a:srgbClr val="8B8376"/>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352800" y="6324600"/>
            <a:ext cx="1295400" cy="365125"/>
          </a:xfrm>
          <a:prstGeom prst="rect">
            <a:avLst/>
          </a:prstGeom>
        </p:spPr>
        <p:txBody>
          <a:bodyPr anchor="t"/>
          <a:lstStyle>
            <a:lvl1pPr>
              <a:defRPr>
                <a:latin typeface="Century Gothic" pitchFamily="34" charset="0"/>
              </a:defRPr>
            </a:lvl1pPr>
          </a:lstStyle>
          <a:p>
            <a:fld id="{5620D1E8-036D-45B0-B442-4169D32A137A}" type="datetimeFigureOut">
              <a:rPr lang="en-US" smtClean="0"/>
              <a:pPr/>
              <a:t>9/16/2014</a:t>
            </a:fld>
            <a:endParaRPr lang="en-US"/>
          </a:p>
        </p:txBody>
      </p:sp>
      <p:sp>
        <p:nvSpPr>
          <p:cNvPr id="5" name="Footer Placeholder 4"/>
          <p:cNvSpPr>
            <a:spLocks noGrp="1"/>
          </p:cNvSpPr>
          <p:nvPr>
            <p:ph type="ftr" sz="quarter" idx="11"/>
          </p:nvPr>
        </p:nvSpPr>
        <p:spPr>
          <a:xfrm>
            <a:off x="457200" y="6324600"/>
            <a:ext cx="2895600" cy="365125"/>
          </a:xfrm>
          <a:prstGeom prst="rect">
            <a:avLst/>
          </a:prstGeom>
        </p:spPr>
        <p:txBody>
          <a:bodyPr anchor="t"/>
          <a:lstStyle>
            <a:lvl1pPr>
              <a:defRPr>
                <a:latin typeface="Century Gothic" pitchFamily="34" charset="0"/>
              </a:defRPr>
            </a:lvl1pPr>
          </a:lstStyle>
          <a:p>
            <a:endParaRPr lang="en-US"/>
          </a:p>
        </p:txBody>
      </p:sp>
      <p:sp>
        <p:nvSpPr>
          <p:cNvPr id="6" name="Slide Number Placeholder 5"/>
          <p:cNvSpPr>
            <a:spLocks noGrp="1"/>
          </p:cNvSpPr>
          <p:nvPr>
            <p:ph type="sldNum" sz="quarter" idx="12"/>
          </p:nvPr>
        </p:nvSpPr>
        <p:spPr>
          <a:xfrm>
            <a:off x="4648200" y="6324600"/>
            <a:ext cx="1295400" cy="365125"/>
          </a:xfrm>
          <a:prstGeom prst="rect">
            <a:avLst/>
          </a:prstGeom>
        </p:spPr>
        <p:txBody>
          <a:bodyPr anchor="t"/>
          <a:lstStyle>
            <a:lvl1pPr>
              <a:defRPr>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Tree>
    <p:extLst>
      <p:ext uri="{BB962C8B-B14F-4D97-AF65-F5344CB8AC3E}">
        <p14:creationId xmlns:p14="http://schemas.microsoft.com/office/powerpoint/2010/main" val="1036011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Color Title Slid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t"/>
          <a:lstStyle>
            <a:lvl1pPr algn="l">
              <a:defRPr>
                <a:solidFill>
                  <a:schemeClr val="bg1"/>
                </a:solidFill>
                <a:latin typeface="Century Gothic"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7772400" cy="1752600"/>
          </a:xfrm>
        </p:spPr>
        <p:txBody>
          <a:bodyPr anchor="t"/>
          <a:lstStyle>
            <a:lvl1pPr marL="0" indent="0" algn="l">
              <a:buNone/>
              <a:defRPr>
                <a:solidFill>
                  <a:schemeClr val="bg1"/>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2042162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Gray Title Slid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153400" cy="1470025"/>
          </a:xfrm>
          <a:prstGeom prst="rect">
            <a:avLst/>
          </a:prstGeom>
        </p:spPr>
        <p:txBody>
          <a:bodyPr anchor="t"/>
          <a:lstStyle>
            <a:lvl1pPr algn="l">
              <a:defRPr>
                <a:solidFill>
                  <a:schemeClr val="bg1"/>
                </a:solidFill>
                <a:latin typeface="Century Gothic"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3886200"/>
            <a:ext cx="8153400" cy="1752600"/>
          </a:xfrm>
        </p:spPr>
        <p:txBody>
          <a:bodyPr anchor="t"/>
          <a:lstStyle>
            <a:lvl1pPr marL="0" indent="0" algn="l">
              <a:buNone/>
              <a:defRPr>
                <a:solidFill>
                  <a:schemeClr val="bg1"/>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0"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1"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spTree>
    <p:extLst>
      <p:ext uri="{BB962C8B-B14F-4D97-AF65-F5344CB8AC3E}">
        <p14:creationId xmlns:p14="http://schemas.microsoft.com/office/powerpoint/2010/main" val="106914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715260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lor Agenda">
    <p:spTree>
      <p:nvGrpSpPr>
        <p:cNvPr id="1" name=""/>
        <p:cNvGrpSpPr/>
        <p:nvPr/>
      </p:nvGrpSpPr>
      <p:grpSpPr>
        <a:xfrm>
          <a:off x="0" y="0"/>
          <a:ext cx="0" cy="0"/>
          <a:chOff x="0" y="0"/>
          <a:chExt cx="0" cy="0"/>
        </a:xfrm>
      </p:grpSpPr>
      <p:sp>
        <p:nvSpPr>
          <p:cNvPr id="20" name="Title 9"/>
          <p:cNvSpPr>
            <a:spLocks noGrp="1"/>
          </p:cNvSpPr>
          <p:nvPr>
            <p:ph type="title"/>
          </p:nvPr>
        </p:nvSpPr>
        <p:spPr>
          <a:xfrm>
            <a:off x="457200" y="3048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23" name="Text Placeholder 22"/>
          <p:cNvSpPr>
            <a:spLocks noGrp="1"/>
          </p:cNvSpPr>
          <p:nvPr>
            <p:ph type="body" sz="quarter" idx="10"/>
          </p:nvPr>
        </p:nvSpPr>
        <p:spPr>
          <a:xfrm>
            <a:off x="457200" y="2819400"/>
            <a:ext cx="8382000" cy="1938992"/>
          </a:xfrm>
          <a:noFill/>
        </p:spPr>
        <p:txBody>
          <a:bodyPr vert="horz" wrap="square" lIns="91440" tIns="45720" rIns="91440" bIns="45720" rtlCol="0" anchor="t">
            <a:spAutoFit/>
          </a:bodyPr>
          <a:lstStyle>
            <a:lvl1pPr marL="182880" indent="-514350">
              <a:lnSpc>
                <a:spcPct val="200000"/>
              </a:lnSpc>
              <a:spcAft>
                <a:spcPts val="600"/>
              </a:spcAft>
              <a:buFont typeface="+mj-lt"/>
              <a:buAutoNum type="arabicPeriod"/>
              <a:defRPr kumimoji="0" lang="en-US" sz="2400" b="0" i="0" u="none" strike="noStrike" kern="1200" cap="none" spc="0" normalizeH="0" baseline="0" noProof="0" dirty="0" smtClean="0">
                <a:ln>
                  <a:noFill/>
                </a:ln>
                <a:solidFill>
                  <a:srgbClr val="FF9B26"/>
                </a:solidFill>
                <a:effectLst/>
                <a:uLnTx/>
                <a:uFillTx/>
                <a:latin typeface="Century Gothic" pitchFamily="34" charset="0"/>
                <a:ea typeface="+mn-ea"/>
                <a:cs typeface="+mn-cs"/>
              </a:defRPr>
            </a:lvl1pPr>
          </a:lstStyle>
          <a:p>
            <a:pPr marL="1143000" marR="0" lvl="0"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Click to edit Master text styles</a:t>
            </a:r>
          </a:p>
          <a:p>
            <a:pPr marL="1143000" marR="0" lvl="1"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Second level</a:t>
            </a:r>
          </a:p>
          <a:p>
            <a:pPr marL="1143000" marR="0" lvl="2"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Third level</a:t>
            </a:r>
          </a:p>
          <a:p>
            <a:pPr marL="1143000" marR="0" lvl="3"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Fourth level</a:t>
            </a:r>
          </a:p>
          <a:p>
            <a:pPr marL="1143000" marR="0" lvl="4"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Tree>
    <p:extLst>
      <p:ext uri="{BB962C8B-B14F-4D97-AF65-F5344CB8AC3E}">
        <p14:creationId xmlns:p14="http://schemas.microsoft.com/office/powerpoint/2010/main" val="3313428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ite Agenda">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9" name="Text Placeholder 22"/>
          <p:cNvSpPr>
            <a:spLocks noGrp="1"/>
          </p:cNvSpPr>
          <p:nvPr>
            <p:ph type="body" sz="quarter" idx="10"/>
          </p:nvPr>
        </p:nvSpPr>
        <p:spPr>
          <a:xfrm>
            <a:off x="457200" y="2819400"/>
            <a:ext cx="8382000" cy="1938992"/>
          </a:xfrm>
          <a:noFill/>
        </p:spPr>
        <p:txBody>
          <a:bodyPr vert="horz" wrap="square" lIns="91440" tIns="45720" rIns="91440" bIns="45720" rtlCol="0" anchor="t">
            <a:spAutoFit/>
          </a:bodyPr>
          <a:lstStyle>
            <a:lvl1pPr marL="182880" indent="-514350">
              <a:lnSpc>
                <a:spcPct val="200000"/>
              </a:lnSpc>
              <a:spcAft>
                <a:spcPts val="600"/>
              </a:spcAft>
              <a:buFont typeface="+mj-lt"/>
              <a:buAutoNum type="arabicPeriod"/>
              <a:defRPr kumimoji="0" lang="en-US" sz="2400" b="0" i="0" u="none" strike="noStrike" kern="1200" cap="none" spc="0" normalizeH="0" baseline="0" noProof="0" dirty="0" smtClean="0">
                <a:ln>
                  <a:noFill/>
                </a:ln>
                <a:solidFill>
                  <a:schemeClr val="bg1"/>
                </a:solidFill>
                <a:effectLst/>
                <a:uLnTx/>
                <a:uFillTx/>
                <a:latin typeface="Century Gothic" pitchFamily="34" charset="0"/>
                <a:ea typeface="+mn-ea"/>
                <a:cs typeface="+mn-cs"/>
              </a:defRPr>
            </a:lvl1pPr>
          </a:lstStyle>
          <a:p>
            <a:pPr marL="1143000" marR="0" lvl="0"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Click to edit Master text styles</a:t>
            </a:r>
          </a:p>
          <a:p>
            <a:pPr marL="1143000" marR="0" lvl="1"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Second level</a:t>
            </a:r>
          </a:p>
          <a:p>
            <a:pPr marL="1143000" marR="0" lvl="2"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Third level</a:t>
            </a:r>
          </a:p>
          <a:p>
            <a:pPr marL="1143000" marR="0" lvl="3"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Fourth level</a:t>
            </a:r>
          </a:p>
          <a:p>
            <a:pPr marL="1143000" marR="0" lvl="4" indent="-1143000" algn="l" defTabSz="914400" rtl="0" eaLnBrk="1" fontAlgn="auto" latinLnBrk="0" hangingPunct="1">
              <a:lnSpc>
                <a:spcPct val="100000"/>
              </a:lnSpc>
              <a:spcBef>
                <a:spcPct val="0"/>
              </a:spcBef>
              <a:spcAft>
                <a:spcPts val="0"/>
              </a:spcAft>
              <a:buClrTx/>
              <a:buSzPct val="250000"/>
              <a:buFont typeface="+mj-lt"/>
              <a:buAutoNum type="arabicPeriod"/>
              <a:tabLst/>
              <a:defRPr/>
            </a:pPr>
            <a:r>
              <a:rPr lang="en-US" smtClean="0"/>
              <a:t>Fifth level</a:t>
            </a:r>
            <a:endParaRPr lang="en-US" dirty="0"/>
          </a:p>
        </p:txBody>
      </p:sp>
      <p:sp>
        <p:nvSpPr>
          <p:cNvPr id="20" name="Title 9"/>
          <p:cNvSpPr>
            <a:spLocks noGrp="1"/>
          </p:cNvSpPr>
          <p:nvPr>
            <p:ph type="title"/>
          </p:nvPr>
        </p:nvSpPr>
        <p:spPr>
          <a:xfrm>
            <a:off x="457200" y="3048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2907070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lor Section Title #">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295400" y="511314"/>
            <a:ext cx="78486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533400" y="1524000"/>
            <a:ext cx="8153400" cy="2923877"/>
          </a:xfrm>
          <a:noFill/>
        </p:spPr>
        <p:txBody>
          <a:bodyPr wrap="square" rtlCol="0">
            <a:spAutoFit/>
          </a:bodyPr>
          <a:lstStyle>
            <a:lvl1pPr marL="0" algn="l" defTabSz="914400" rtl="0" eaLnBrk="1" latinLnBrk="0" hangingPunct="1">
              <a:buNone/>
              <a:defRPr lang="en-US" sz="4000" kern="1200" smtClean="0">
                <a:solidFill>
                  <a:schemeClr val="bg1"/>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chemeClr val="bg1"/>
                </a:solidFill>
                <a:latin typeface="Century Gothic" pitchFamily="34" charset="0"/>
                <a:ea typeface="+mn-ea"/>
                <a:cs typeface="+mn-cs"/>
              </a:defRPr>
            </a:lvl3pPr>
            <a:lvl4pPr marL="1825625" indent="-228600" algn="l" defTabSz="914400" rtl="0" eaLnBrk="1" latinLnBrk="0" hangingPunct="1">
              <a:defRPr lang="en-US" sz="4000" kern="1200" smtClean="0">
                <a:solidFill>
                  <a:schemeClr val="bg1"/>
                </a:solidFill>
                <a:latin typeface="Century Gothic" pitchFamily="34" charset="0"/>
                <a:ea typeface="+mn-ea"/>
                <a:cs typeface="+mn-cs"/>
              </a:defRPr>
            </a:lvl4pPr>
            <a:lvl5pPr marL="2740025" indent="-228600" algn="l" defTabSz="1651000" rtl="0" eaLnBrk="1" latinLnBrk="0" hangingPunct="1">
              <a:defRPr lang="en-US" sz="4000" kern="1200" dirty="0" smtClean="0">
                <a:solidFill>
                  <a:schemeClr val="bg1"/>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8" name="Text Placeholder 7"/>
          <p:cNvSpPr>
            <a:spLocks noGrp="1"/>
          </p:cNvSpPr>
          <p:nvPr>
            <p:ph type="body" sz="quarter" idx="11" hasCustomPrompt="1"/>
          </p:nvPr>
        </p:nvSpPr>
        <p:spPr>
          <a:xfrm>
            <a:off x="533400" y="228600"/>
            <a:ext cx="1447800" cy="990600"/>
          </a:xfrm>
        </p:spPr>
        <p:txBody>
          <a:bodyPr>
            <a:noAutofit/>
          </a:bodyPr>
          <a:lstStyle>
            <a:lvl1pPr>
              <a:buNone/>
              <a:defRPr sz="6000" b="1">
                <a:solidFill>
                  <a:schemeClr val="bg1"/>
                </a:solidFill>
              </a:defRPr>
            </a:lvl1pPr>
          </a:lstStyle>
          <a:p>
            <a:pPr lvl="0"/>
            <a:r>
              <a:rPr lang="en-US" dirty="0" smtClean="0"/>
              <a:t>#</a:t>
            </a:r>
          </a:p>
        </p:txBody>
      </p:sp>
    </p:spTree>
    <p:extLst>
      <p:ext uri="{BB962C8B-B14F-4D97-AF65-F5344CB8AC3E}">
        <p14:creationId xmlns:p14="http://schemas.microsoft.com/office/powerpoint/2010/main" val="362990183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y Section Title #">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1"/>
          <p:cNvSpPr>
            <a:spLocks noGrp="1"/>
          </p:cNvSpPr>
          <p:nvPr>
            <p:ph type="title"/>
          </p:nvPr>
        </p:nvSpPr>
        <p:spPr>
          <a:xfrm>
            <a:off x="1524000" y="511314"/>
            <a:ext cx="76200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8" name="Text Placeholder 13"/>
          <p:cNvSpPr>
            <a:spLocks noGrp="1"/>
          </p:cNvSpPr>
          <p:nvPr>
            <p:ph type="body" sz="quarter" idx="10"/>
          </p:nvPr>
        </p:nvSpPr>
        <p:spPr>
          <a:xfrm>
            <a:off x="685800" y="1524000"/>
            <a:ext cx="8153400" cy="2923877"/>
          </a:xfrm>
          <a:noFill/>
        </p:spPr>
        <p:txBody>
          <a:bodyPr wrap="square" rtlCol="0">
            <a:spAutoFit/>
          </a:bodyPr>
          <a:lstStyle>
            <a:lvl1pPr marL="0" algn="l" defTabSz="914400" rtl="0" eaLnBrk="1" latinLnBrk="0" hangingPunct="1">
              <a:buNone/>
              <a:defRPr lang="en-US" sz="4000" kern="1200" smtClean="0">
                <a:solidFill>
                  <a:schemeClr val="bg1"/>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chemeClr val="bg1"/>
                </a:solidFill>
                <a:latin typeface="Century Gothic" pitchFamily="34" charset="0"/>
                <a:ea typeface="+mn-ea"/>
                <a:cs typeface="+mn-cs"/>
              </a:defRPr>
            </a:lvl3pPr>
            <a:lvl4pPr marL="1825625" indent="-228600" algn="l" defTabSz="914400" rtl="0" eaLnBrk="1" latinLnBrk="0" hangingPunct="1">
              <a:defRPr lang="en-US" sz="4000" kern="1200" smtClean="0">
                <a:solidFill>
                  <a:schemeClr val="bg1"/>
                </a:solidFill>
                <a:latin typeface="Century Gothic" pitchFamily="34" charset="0"/>
                <a:ea typeface="+mn-ea"/>
                <a:cs typeface="+mn-cs"/>
              </a:defRPr>
            </a:lvl4pPr>
            <a:lvl5pPr marL="2740025" indent="-228600" algn="l" defTabSz="1651000" rtl="0" eaLnBrk="1" latinLnBrk="0" hangingPunct="1">
              <a:defRPr lang="en-US" sz="4000" kern="1200" dirty="0" smtClean="0">
                <a:solidFill>
                  <a:schemeClr val="bg1"/>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9" name="Text Placeholder 7"/>
          <p:cNvSpPr>
            <a:spLocks noGrp="1"/>
          </p:cNvSpPr>
          <p:nvPr>
            <p:ph type="body" sz="quarter" idx="11" hasCustomPrompt="1"/>
          </p:nvPr>
        </p:nvSpPr>
        <p:spPr>
          <a:xfrm>
            <a:off x="685800" y="228600"/>
            <a:ext cx="1447800" cy="990600"/>
          </a:xfrm>
        </p:spPr>
        <p:txBody>
          <a:bodyPr>
            <a:noAutofit/>
          </a:bodyPr>
          <a:lstStyle>
            <a:lvl1pPr>
              <a:buNone/>
              <a:defRPr sz="6000" b="1">
                <a:solidFill>
                  <a:schemeClr val="bg1"/>
                </a:solidFill>
              </a:defRPr>
            </a:lvl1pPr>
          </a:lstStyle>
          <a:p>
            <a:pPr lvl="0"/>
            <a:r>
              <a:rPr lang="en-US" dirty="0" smtClean="0"/>
              <a:t>#</a:t>
            </a:r>
          </a:p>
        </p:txBody>
      </p:sp>
    </p:spTree>
    <p:extLst>
      <p:ext uri="{BB962C8B-B14F-4D97-AF65-F5344CB8AC3E}">
        <p14:creationId xmlns:p14="http://schemas.microsoft.com/office/powerpoint/2010/main" val="27247938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Section Title #">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p:nvPr>
        </p:nvSpPr>
        <p:spPr>
          <a:xfrm>
            <a:off x="1524000" y="511314"/>
            <a:ext cx="7620000" cy="707886"/>
          </a:xfrm>
          <a:prstGeom prst="rect">
            <a:avLst/>
          </a:prstGeom>
          <a:noFill/>
        </p:spPr>
        <p:txBody>
          <a:bodyPr wrap="square" rtlCol="0">
            <a:spAutoFit/>
          </a:bodyPr>
          <a:lstStyle>
            <a:lvl1pPr marL="1143000" indent="-1143000" algn="l" defTabSz="914400" rtl="0" eaLnBrk="1" latinLnBrk="0" hangingPunct="1">
              <a:buSzPct val="150000"/>
              <a:buFont typeface="+mj-lt"/>
              <a:buNone/>
              <a:defRPr lang="en-US" sz="4000" b="1"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13" name="Text Placeholder 13"/>
          <p:cNvSpPr>
            <a:spLocks noGrp="1"/>
          </p:cNvSpPr>
          <p:nvPr>
            <p:ph type="body" sz="quarter" idx="10"/>
          </p:nvPr>
        </p:nvSpPr>
        <p:spPr>
          <a:xfrm>
            <a:off x="609600" y="1524000"/>
            <a:ext cx="8153400" cy="2923877"/>
          </a:xfrm>
          <a:noFill/>
        </p:spPr>
        <p:txBody>
          <a:bodyPr wrap="square" rtlCol="0">
            <a:spAutoFit/>
          </a:bodyPr>
          <a:lstStyle>
            <a:lvl1pPr marL="0" algn="l" defTabSz="914400" rtl="0" eaLnBrk="1" latinLnBrk="0" hangingPunct="1">
              <a:buNone/>
              <a:defRPr lang="en-US" sz="4000" kern="1200" smtClean="0">
                <a:solidFill>
                  <a:srgbClr val="8B8376"/>
                </a:solidFill>
                <a:latin typeface="Century Gothic" pitchFamily="34" charset="0"/>
                <a:ea typeface="+mn-ea"/>
                <a:cs typeface="+mn-cs"/>
              </a:defRPr>
            </a:lvl1pPr>
            <a:lvl2pPr marL="0" algn="l" defTabSz="914400" rtl="0" eaLnBrk="1" latinLnBrk="0" hangingPunct="1">
              <a:tabLst>
                <a:tab pos="1377950" algn="l"/>
              </a:tabLst>
              <a:defRPr lang="en-US" sz="4000" kern="1200" smtClean="0">
                <a:solidFill>
                  <a:schemeClr val="bg1"/>
                </a:solidFill>
                <a:latin typeface="Century Gothic" pitchFamily="34" charset="0"/>
                <a:ea typeface="+mn-ea"/>
                <a:cs typeface="+mn-cs"/>
              </a:defRPr>
            </a:lvl2pPr>
            <a:lvl3pPr marL="911225" indent="-228600" algn="l" defTabSz="914400" rtl="0" eaLnBrk="1" latinLnBrk="0" hangingPunct="1">
              <a:defRPr lang="en-US" sz="4000" kern="1200" smtClean="0">
                <a:solidFill>
                  <a:srgbClr val="8B8376"/>
                </a:solidFill>
                <a:latin typeface="Century Gothic" pitchFamily="34" charset="0"/>
                <a:ea typeface="+mn-ea"/>
                <a:cs typeface="+mn-cs"/>
              </a:defRPr>
            </a:lvl3pPr>
            <a:lvl4pPr marL="1825625" indent="-228600" algn="l" defTabSz="914400" rtl="0" eaLnBrk="1" latinLnBrk="0" hangingPunct="1">
              <a:defRPr lang="en-US" sz="4000" kern="1200" smtClean="0">
                <a:solidFill>
                  <a:srgbClr val="8B8376"/>
                </a:solidFill>
                <a:latin typeface="Century Gothic" pitchFamily="34" charset="0"/>
                <a:ea typeface="+mn-ea"/>
                <a:cs typeface="+mn-cs"/>
              </a:defRPr>
            </a:lvl4pPr>
            <a:lvl5pPr marL="2740025" indent="-228600" algn="l" defTabSz="1651000" rtl="0" eaLnBrk="1" latinLnBrk="0" hangingPunct="1">
              <a:defRPr lang="en-US" sz="4000" kern="1200" dirty="0" smtClean="0">
                <a:solidFill>
                  <a:srgbClr val="8B8376"/>
                </a:solidFill>
                <a:latin typeface="Century Gothic" pitchFamily="34"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8" name="Text Placeholder 7"/>
          <p:cNvSpPr>
            <a:spLocks noGrp="1"/>
          </p:cNvSpPr>
          <p:nvPr>
            <p:ph type="body" sz="quarter" idx="11" hasCustomPrompt="1"/>
          </p:nvPr>
        </p:nvSpPr>
        <p:spPr>
          <a:xfrm>
            <a:off x="609600" y="228600"/>
            <a:ext cx="1447800" cy="990600"/>
          </a:xfrm>
        </p:spPr>
        <p:txBody>
          <a:bodyPr>
            <a:noAutofit/>
          </a:bodyPr>
          <a:lstStyle>
            <a:lvl1pPr>
              <a:buNone/>
              <a:defRPr sz="6000" b="1">
                <a:solidFill>
                  <a:srgbClr val="8B8376"/>
                </a:solidFill>
              </a:defRPr>
            </a:lvl1pPr>
          </a:lstStyle>
          <a:p>
            <a:pPr lvl="0"/>
            <a:r>
              <a:rPr lang="en-US" dirty="0" smtClean="0"/>
              <a:t>#</a:t>
            </a:r>
          </a:p>
        </p:txBody>
      </p:sp>
    </p:spTree>
    <p:extLst>
      <p:ext uri="{BB962C8B-B14F-4D97-AF65-F5344CB8AC3E}">
        <p14:creationId xmlns:p14="http://schemas.microsoft.com/office/powerpoint/2010/main" val="40462629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rgbClr val="8B8376"/>
                </a:solidFill>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rgbClr val="8B8376"/>
                </a:solidFill>
                <a:latin typeface="Century Gothic" pitchFamily="34" charset="0"/>
              </a:defRPr>
            </a:lvl1pPr>
            <a:lvl2pPr>
              <a:defRPr sz="2800">
                <a:solidFill>
                  <a:srgbClr val="8B8376"/>
                </a:solidFill>
                <a:latin typeface="Century Gothic" pitchFamily="34" charset="0"/>
              </a:defRPr>
            </a:lvl2pPr>
            <a:lvl3pPr>
              <a:defRPr sz="2400">
                <a:solidFill>
                  <a:srgbClr val="8B8376"/>
                </a:solidFill>
                <a:latin typeface="Century Gothic" pitchFamily="34" charset="0"/>
              </a:defRPr>
            </a:lvl3pPr>
            <a:lvl4pPr>
              <a:defRPr sz="2000">
                <a:solidFill>
                  <a:srgbClr val="8B8376"/>
                </a:solidFill>
                <a:latin typeface="Century Gothic" pitchFamily="34" charset="0"/>
              </a:defRPr>
            </a:lvl4pPr>
            <a:lvl5pPr>
              <a:defRPr sz="2000">
                <a:solidFill>
                  <a:srgbClr val="8B8376"/>
                </a:solidFill>
                <a:latin typeface="Century Gothic"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rgbClr val="8B8376"/>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501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lor Content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chemeClr val="bg1"/>
                </a:solidFill>
                <a:latin typeface="Century Gothic"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chemeClr val="bg1"/>
                </a:solidFill>
                <a:latin typeface="Century Gothic" pitchFamily="34" charset="0"/>
              </a:defRPr>
            </a:lvl1pPr>
            <a:lvl2pPr>
              <a:defRPr sz="2800">
                <a:solidFill>
                  <a:schemeClr val="bg1"/>
                </a:solidFill>
                <a:latin typeface="Century Gothic" pitchFamily="34" charset="0"/>
              </a:defRPr>
            </a:lvl2pPr>
            <a:lvl3pPr>
              <a:defRPr sz="2400">
                <a:solidFill>
                  <a:schemeClr val="bg1"/>
                </a:solidFill>
                <a:latin typeface="Century Gothic" pitchFamily="34" charset="0"/>
              </a:defRPr>
            </a:lvl3pPr>
            <a:lvl4pPr>
              <a:defRPr sz="2000">
                <a:solidFill>
                  <a:schemeClr val="bg1"/>
                </a:solidFill>
                <a:latin typeface="Century Gothic" pitchFamily="34" charset="0"/>
              </a:defRPr>
            </a:lvl4pPr>
            <a:lvl5pPr>
              <a:defRPr sz="2000">
                <a:solidFill>
                  <a:schemeClr val="bg1"/>
                </a:solidFill>
                <a:latin typeface="Century Gothic"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2922101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Gray Content with Caption">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000" b="1">
                <a:solidFill>
                  <a:schemeClr val="bg1"/>
                </a:solidFill>
                <a:latin typeface="Century Gothic"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chor="t"/>
          <a:lstStyle>
            <a:lvl1pPr>
              <a:defRPr sz="3200">
                <a:solidFill>
                  <a:srgbClr val="8B8376"/>
                </a:solidFill>
                <a:latin typeface="Century Gothic" pitchFamily="34" charset="0"/>
              </a:defRPr>
            </a:lvl1pPr>
            <a:lvl2pPr>
              <a:defRPr sz="2800">
                <a:solidFill>
                  <a:schemeClr val="bg1"/>
                </a:solidFill>
                <a:latin typeface="Century Gothic" pitchFamily="34" charset="0"/>
              </a:defRPr>
            </a:lvl2pPr>
            <a:lvl3pPr>
              <a:defRPr sz="2400">
                <a:solidFill>
                  <a:schemeClr val="bg1"/>
                </a:solidFill>
                <a:latin typeface="Century Gothic" pitchFamily="34" charset="0"/>
              </a:defRPr>
            </a:lvl3pPr>
            <a:lvl4pPr>
              <a:defRPr sz="2000">
                <a:solidFill>
                  <a:schemeClr val="bg1"/>
                </a:solidFill>
                <a:latin typeface="Century Gothic" pitchFamily="34" charset="0"/>
              </a:defRPr>
            </a:lvl4pPr>
            <a:lvl5pPr>
              <a:defRPr sz="2000">
                <a:solidFill>
                  <a:schemeClr val="bg1"/>
                </a:solidFill>
                <a:latin typeface="Century Gothic"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chor="t"/>
          <a:lstStyle>
            <a:lvl1pPr marL="0" indent="0">
              <a:buNone/>
              <a:defRPr sz="1400">
                <a:solidFill>
                  <a:schemeClr val="bg1"/>
                </a:solidFill>
                <a:latin typeface="Century Gothic"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spTree>
    <p:extLst>
      <p:ext uri="{BB962C8B-B14F-4D97-AF65-F5344CB8AC3E}">
        <p14:creationId xmlns:p14="http://schemas.microsoft.com/office/powerpoint/2010/main" val="637341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lor Bullets">
    <p:spTree>
      <p:nvGrpSpPr>
        <p:cNvPr id="1" name=""/>
        <p:cNvGrpSpPr/>
        <p:nvPr/>
      </p:nvGrpSpPr>
      <p:grpSpPr>
        <a:xfrm>
          <a:off x="0" y="0"/>
          <a:ext cx="0" cy="0"/>
          <a:chOff x="0" y="0"/>
          <a:chExt cx="0" cy="0"/>
        </a:xfrm>
      </p:grpSpPr>
      <p:sp>
        <p:nvSpPr>
          <p:cNvPr id="15" name="Title 14"/>
          <p:cNvSpPr>
            <a:spLocks noGrp="1"/>
          </p:cNvSpPr>
          <p:nvPr>
            <p:ph type="title"/>
          </p:nvPr>
        </p:nvSpPr>
        <p:spPr>
          <a:xfrm>
            <a:off x="457200" y="492195"/>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1"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6"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7"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
        <p:nvSpPr>
          <p:cNvPr id="14" name="Text Placeholder 17"/>
          <p:cNvSpPr>
            <a:spLocks noGrp="1"/>
          </p:cNvSpPr>
          <p:nvPr>
            <p:ph type="body" sz="quarter" idx="19"/>
          </p:nvPr>
        </p:nvSpPr>
        <p:spPr>
          <a:xfrm>
            <a:off x="457200" y="1905000"/>
            <a:ext cx="8305800" cy="4343400"/>
          </a:xfrm>
        </p:spPr>
        <p:txBody>
          <a:bodyPr/>
          <a:lstStyle>
            <a:lvl1pPr>
              <a:buFont typeface="Arial" pitchFamily="34" charset="0"/>
              <a:buChar char="•"/>
              <a:defRPr>
                <a:solidFill>
                  <a:srgbClr val="FF9B26"/>
                </a:solidFill>
              </a:defRPr>
            </a:lvl1pPr>
            <a:lvl2pPr>
              <a:buFont typeface="Arial" pitchFamily="34" charset="0"/>
              <a:buChar char="•"/>
              <a:defRPr>
                <a:solidFill>
                  <a:srgbClr val="FF9B26"/>
                </a:solidFill>
              </a:defRPr>
            </a:lvl2pPr>
            <a:lvl3pPr>
              <a:buFont typeface="Arial" pitchFamily="34" charset="0"/>
              <a:buChar char="•"/>
              <a:defRPr>
                <a:solidFill>
                  <a:srgbClr val="FF9B26"/>
                </a:solidFill>
              </a:defRPr>
            </a:lvl3pPr>
            <a:lvl4pPr>
              <a:buFont typeface="Arial" pitchFamily="34" charset="0"/>
              <a:buChar char="•"/>
              <a:defRPr>
                <a:solidFill>
                  <a:srgbClr val="FF9B26"/>
                </a:solidFill>
              </a:defRPr>
            </a:lvl4pPr>
            <a:lvl5pPr>
              <a:buFont typeface="Arial" pitchFamily="34" charset="0"/>
              <a:buChar char="•"/>
              <a:defRPr>
                <a:solidFill>
                  <a:srgbClr val="FF9B2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7004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y Bullets White">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457200" y="4572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dirty="0" smtClean="0"/>
              <a:t>Click to edit Master title style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8"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9" name="Footer Placeholder 2"/>
          <p:cNvSpPr>
            <a:spLocks noGrp="1"/>
          </p:cNvSpPr>
          <p:nvPr>
            <p:ph type="ftr" sz="quarter" idx="11"/>
          </p:nvPr>
        </p:nvSpPr>
        <p:spPr>
          <a:xfrm>
            <a:off x="5334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20"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dirty="0">
              <a:solidFill>
                <a:prstClr val="white"/>
              </a:solidFill>
            </a:endParaRPr>
          </a:p>
        </p:txBody>
      </p:sp>
      <p:sp>
        <p:nvSpPr>
          <p:cNvPr id="14" name="Text Placeholder 17"/>
          <p:cNvSpPr>
            <a:spLocks noGrp="1"/>
          </p:cNvSpPr>
          <p:nvPr>
            <p:ph type="body" sz="quarter" idx="19"/>
          </p:nvPr>
        </p:nvSpPr>
        <p:spPr>
          <a:xfrm>
            <a:off x="457200" y="1905000"/>
            <a:ext cx="8305800" cy="4343400"/>
          </a:xfrm>
        </p:spPr>
        <p:txBody>
          <a:bodyPr/>
          <a:lstStyle>
            <a:lvl1pPr>
              <a:buFont typeface="Arial" pitchFamily="34" charset="0"/>
              <a:buChar cha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687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161DEB-001D-4496-BAC0-ECFC30196B58}"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95716-7361-4792-A5C4-0E51505D43B6}" type="slidenum">
              <a:rPr lang="en-US" smtClean="0"/>
              <a:t>‹#›</a:t>
            </a:fld>
            <a:endParaRPr lang="en-US"/>
          </a:p>
        </p:txBody>
      </p:sp>
    </p:spTree>
    <p:extLst>
      <p:ext uri="{BB962C8B-B14F-4D97-AF65-F5344CB8AC3E}">
        <p14:creationId xmlns:p14="http://schemas.microsoft.com/office/powerpoint/2010/main" val="2112352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hite Chart">
    <p:spTree>
      <p:nvGrpSpPr>
        <p:cNvPr id="1" name=""/>
        <p:cNvGrpSpPr/>
        <p:nvPr/>
      </p:nvGrpSpPr>
      <p:grpSpPr>
        <a:xfrm>
          <a:off x="0" y="0"/>
          <a:ext cx="0" cy="0"/>
          <a:chOff x="0" y="0"/>
          <a:chExt cx="0" cy="0"/>
        </a:xfrm>
      </p:grpSpPr>
      <p:sp>
        <p:nvSpPr>
          <p:cNvPr id="10"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533400" y="1295400"/>
            <a:ext cx="7924800" cy="3810000"/>
          </a:xfrm>
        </p:spPr>
        <p:txBody>
          <a:bodyPr anchor="t"/>
          <a:lstStyle>
            <a:lvl1pPr>
              <a:defRPr>
                <a:solidFill>
                  <a:srgbClr val="8B8376"/>
                </a:solidFill>
                <a:latin typeface="Century Gothic" pitchFamily="34" charset="0"/>
              </a:defRPr>
            </a:lvl1pPr>
          </a:lstStyle>
          <a:p>
            <a:r>
              <a:rPr lang="en-US" smtClean="0"/>
              <a:t>Click icon to add chart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3"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4"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5"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325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y Char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533400" y="1295400"/>
            <a:ext cx="7924800" cy="3810000"/>
          </a:xfrm>
        </p:spPr>
        <p:txBody>
          <a:bodyPr anchor="t"/>
          <a:lstStyle>
            <a:lvl1pPr>
              <a:defRPr>
                <a:solidFill>
                  <a:schemeClr val="bg1"/>
                </a:solidFill>
                <a:latin typeface="Century Gothic" pitchFamily="34" charset="0"/>
              </a:defRPr>
            </a:lvl1pPr>
          </a:lstStyle>
          <a:p>
            <a:r>
              <a:rPr lang="en-US" smtClean="0"/>
              <a:t>Click icon to add chart</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6" name="Date Placeholder 1"/>
          <p:cNvSpPr>
            <a:spLocks noGrp="1"/>
          </p:cNvSpPr>
          <p:nvPr>
            <p:ph type="dt" sz="half" idx="10"/>
          </p:nvPr>
        </p:nvSpPr>
        <p:spPr>
          <a:xfrm>
            <a:off x="34290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7" name="Footer Placeholder 2"/>
          <p:cNvSpPr>
            <a:spLocks noGrp="1"/>
          </p:cNvSpPr>
          <p:nvPr>
            <p:ph type="ftr" sz="quarter" idx="11"/>
          </p:nvPr>
        </p:nvSpPr>
        <p:spPr>
          <a:xfrm>
            <a:off x="533400" y="6313179"/>
            <a:ext cx="2895600" cy="365125"/>
          </a:xfrm>
          <a:prstGeom prst="rect">
            <a:avLst/>
          </a:prstGeom>
        </p:spPr>
        <p:txBody>
          <a:bodyPr anchor="t"/>
          <a:lstStyle>
            <a:lvl1pPr>
              <a:defRPr>
                <a:solidFill>
                  <a:schemeClr val="bg1"/>
                </a:solidFill>
                <a:latin typeface="Century Gothic" pitchFamily="34" charset="0"/>
              </a:defRPr>
            </a:lvl1pPr>
          </a:lstStyle>
          <a:p>
            <a:endParaRPr lang="en-US" dirty="0">
              <a:solidFill>
                <a:prstClr val="white"/>
              </a:solidFill>
            </a:endParaRPr>
          </a:p>
        </p:txBody>
      </p:sp>
      <p:sp>
        <p:nvSpPr>
          <p:cNvPr id="18" name="Slide Number Placeholder 3"/>
          <p:cNvSpPr>
            <a:spLocks noGrp="1"/>
          </p:cNvSpPr>
          <p:nvPr>
            <p:ph type="sldNum" sz="quarter" idx="12"/>
          </p:nvPr>
        </p:nvSpPr>
        <p:spPr>
          <a:xfrm>
            <a:off x="47244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spTree>
    <p:extLst>
      <p:ext uri="{BB962C8B-B14F-4D97-AF65-F5344CB8AC3E}">
        <p14:creationId xmlns:p14="http://schemas.microsoft.com/office/powerpoint/2010/main" val="2683876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lor Char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5" name="Title 9"/>
          <p:cNvSpPr>
            <a:spLocks noGrp="1"/>
          </p:cNvSpPr>
          <p:nvPr>
            <p:ph type="title"/>
          </p:nvPr>
        </p:nvSpPr>
        <p:spPr>
          <a:xfrm>
            <a:off x="4572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7" name="Chart Placeholder 12"/>
          <p:cNvSpPr>
            <a:spLocks noGrp="1"/>
          </p:cNvSpPr>
          <p:nvPr>
            <p:ph type="chart" sz="quarter" idx="13"/>
          </p:nvPr>
        </p:nvSpPr>
        <p:spPr>
          <a:xfrm>
            <a:off x="457200" y="1295400"/>
            <a:ext cx="7924800" cy="3810000"/>
          </a:xfrm>
        </p:spPr>
        <p:txBody>
          <a:bodyPr anchor="t"/>
          <a:lstStyle>
            <a:lvl1pPr>
              <a:defRPr>
                <a:solidFill>
                  <a:schemeClr val="bg1"/>
                </a:solidFill>
                <a:latin typeface="Century Gothic" pitchFamily="34" charset="0"/>
              </a:defRPr>
            </a:lvl1pPr>
          </a:lstStyle>
          <a:p>
            <a:r>
              <a:rPr lang="en-US" smtClean="0"/>
              <a:t>Click icon to add chart</a:t>
            </a: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3653537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defRPr>
                <a:solidFill>
                  <a:srgbClr val="8B8376"/>
                </a:solidFill>
                <a:latin typeface="Century Gothic"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chor="t"/>
          <a:lstStyle>
            <a:lvl1pPr>
              <a:defRPr sz="2800">
                <a:solidFill>
                  <a:srgbClr val="8B8376"/>
                </a:solidFill>
                <a:latin typeface="Century Gothic" pitchFamily="34" charset="0"/>
              </a:defRPr>
            </a:lvl1pPr>
            <a:lvl2pPr>
              <a:defRPr sz="2400">
                <a:solidFill>
                  <a:srgbClr val="8B8376"/>
                </a:solidFill>
                <a:latin typeface="Century Gothic" pitchFamily="34" charset="0"/>
              </a:defRPr>
            </a:lvl2pPr>
            <a:lvl3pPr>
              <a:defRPr sz="2000">
                <a:solidFill>
                  <a:srgbClr val="8B8376"/>
                </a:solidFill>
                <a:latin typeface="Century Gothic" pitchFamily="34" charset="0"/>
              </a:defRPr>
            </a:lvl3pPr>
            <a:lvl4pPr>
              <a:defRPr sz="1800">
                <a:solidFill>
                  <a:srgbClr val="8B8376"/>
                </a:solidFill>
                <a:latin typeface="Century Gothic" pitchFamily="34" charset="0"/>
              </a:defRPr>
            </a:lvl4pPr>
            <a:lvl5pPr>
              <a:defRPr sz="1800">
                <a:solidFill>
                  <a:srgbClr val="8B8376"/>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rgbClr val="8B8376"/>
                </a:solidFill>
                <a:latin typeface="Century Gothic" pitchFamily="34" charset="0"/>
              </a:defRPr>
            </a:lvl1pPr>
            <a:lvl2pPr>
              <a:defRPr sz="2400">
                <a:solidFill>
                  <a:srgbClr val="8B8376"/>
                </a:solidFill>
                <a:latin typeface="Century Gothic" pitchFamily="34" charset="0"/>
              </a:defRPr>
            </a:lvl2pPr>
            <a:lvl3pPr>
              <a:defRPr sz="2000">
                <a:solidFill>
                  <a:srgbClr val="8B8376"/>
                </a:solidFill>
                <a:latin typeface="Century Gothic" pitchFamily="34" charset="0"/>
              </a:defRPr>
            </a:lvl3pPr>
            <a:lvl4pPr>
              <a:defRPr sz="1800">
                <a:solidFill>
                  <a:srgbClr val="8B8376"/>
                </a:solidFill>
                <a:latin typeface="Century Gothic" pitchFamily="34" charset="0"/>
              </a:defRPr>
            </a:lvl4pPr>
            <a:lvl5pPr>
              <a:defRPr sz="1800">
                <a:solidFill>
                  <a:srgbClr val="8B8376"/>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9" name="Date Placeholder 3"/>
          <p:cNvSpPr>
            <a:spLocks noGrp="1"/>
          </p:cNvSpPr>
          <p:nvPr>
            <p:ph type="dt" sz="half" idx="10"/>
          </p:nvPr>
        </p:nvSpPr>
        <p:spPr>
          <a:xfrm>
            <a:off x="33528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0"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1" name="Slide Number Placeholder 5"/>
          <p:cNvSpPr>
            <a:spLocks noGrp="1"/>
          </p:cNvSpPr>
          <p:nvPr>
            <p:ph type="sldNum" sz="quarter" idx="4"/>
          </p:nvPr>
        </p:nvSpPr>
        <p:spPr>
          <a:xfrm>
            <a:off x="46482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2948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Color Two Conten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defRPr>
                <a:solidFill>
                  <a:schemeClr val="bg1"/>
                </a:solidFill>
                <a:latin typeface="Century Gothic"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2829432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Gray Two Content">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lstStyle>
            <a:lvl1pPr algn="l">
              <a:defRPr>
                <a:solidFill>
                  <a:schemeClr val="bg1"/>
                </a:solidFill>
                <a:latin typeface="Century Gothic"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chor="t"/>
          <a:lstStyle>
            <a:lvl1pPr>
              <a:defRPr sz="2800">
                <a:solidFill>
                  <a:schemeClr val="bg1"/>
                </a:solidFill>
                <a:latin typeface="Century Gothic" pitchFamily="34" charset="0"/>
              </a:defRPr>
            </a:lvl1pPr>
            <a:lvl2pPr>
              <a:defRPr sz="2400">
                <a:solidFill>
                  <a:schemeClr val="bg1"/>
                </a:solidFill>
                <a:latin typeface="Century Gothic" pitchFamily="34" charset="0"/>
              </a:defRPr>
            </a:lvl2pPr>
            <a:lvl3pPr>
              <a:defRPr sz="2000">
                <a:solidFill>
                  <a:schemeClr val="bg1"/>
                </a:solidFill>
                <a:latin typeface="Century Gothic" pitchFamily="34" charset="0"/>
              </a:defRPr>
            </a:lvl3pPr>
            <a:lvl4pPr>
              <a:defRPr sz="1800">
                <a:solidFill>
                  <a:schemeClr val="bg1"/>
                </a:solidFill>
                <a:latin typeface="Century Gothic" pitchFamily="34" charset="0"/>
              </a:defRPr>
            </a:lvl4pPr>
            <a:lvl5pPr>
              <a:defRPr sz="1800">
                <a:solidFill>
                  <a:schemeClr val="bg1"/>
                </a:solidFill>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0" name="Date Placeholder 1"/>
          <p:cNvSpPr>
            <a:spLocks noGrp="1"/>
          </p:cNvSpPr>
          <p:nvPr>
            <p:ph type="dt" sz="half" idx="10"/>
          </p:nvPr>
        </p:nvSpPr>
        <p:spPr>
          <a:xfrm>
            <a:off x="3352800" y="6324600"/>
            <a:ext cx="1295400" cy="365125"/>
          </a:xfrm>
          <a:prstGeom prst="rect">
            <a:avLst/>
          </a:prstGeom>
        </p:spPr>
        <p:txBody>
          <a:bodyPr anchor="t"/>
          <a:lstStyle>
            <a:lvl1pPr>
              <a:defRPr>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a:solidFill>
                <a:prstClr val="white"/>
              </a:solidFill>
            </a:endParaRPr>
          </a:p>
        </p:txBody>
      </p:sp>
      <p:sp>
        <p:nvSpPr>
          <p:cNvPr id="11" name="Footer Placeholder 2"/>
          <p:cNvSpPr>
            <a:spLocks noGrp="1"/>
          </p:cNvSpPr>
          <p:nvPr>
            <p:ph type="ftr" sz="quarter" idx="11"/>
          </p:nvPr>
        </p:nvSpPr>
        <p:spPr>
          <a:xfrm>
            <a:off x="457200" y="6324600"/>
            <a:ext cx="2895600" cy="365125"/>
          </a:xfrm>
          <a:prstGeom prst="rect">
            <a:avLst/>
          </a:prstGeom>
        </p:spPr>
        <p:txBody>
          <a:bodyPr anchor="t"/>
          <a:lstStyle>
            <a:lvl1pPr>
              <a:defRPr>
                <a:solidFill>
                  <a:schemeClr val="bg1"/>
                </a:solidFill>
                <a:latin typeface="Century Gothic" pitchFamily="34" charset="0"/>
              </a:defRPr>
            </a:lvl1pPr>
          </a:lstStyle>
          <a:p>
            <a:endParaRPr lang="en-US">
              <a:solidFill>
                <a:prstClr val="white"/>
              </a:solidFill>
            </a:endParaRPr>
          </a:p>
        </p:txBody>
      </p:sp>
      <p:sp>
        <p:nvSpPr>
          <p:cNvPr id="12" name="Slide Number Placeholder 3"/>
          <p:cNvSpPr>
            <a:spLocks noGrp="1"/>
          </p:cNvSpPr>
          <p:nvPr>
            <p:ph type="sldNum" sz="quarter" idx="12"/>
          </p:nvPr>
        </p:nvSpPr>
        <p:spPr>
          <a:xfrm>
            <a:off x="4648200" y="6324600"/>
            <a:ext cx="1295400" cy="365125"/>
          </a:xfrm>
          <a:prstGeom prst="rect">
            <a:avLst/>
          </a:prstGeom>
        </p:spPr>
        <p:txBody>
          <a:bodyPr anchor="t"/>
          <a:lstStyle>
            <a:lvl1pPr>
              <a:defRPr>
                <a:solidFill>
                  <a:srgbClr val="FF9B26"/>
                </a:solidFill>
                <a:latin typeface="Century Gothic" pitchFamily="34" charset="0"/>
              </a:defRPr>
            </a:lvl1pPr>
          </a:lstStyle>
          <a:p>
            <a:fld id="{3178CFF5-1EF5-4FDA-A119-3041D8D196A5}" type="slidenum">
              <a:rPr lang="en-US" smtClean="0"/>
              <a:pPr/>
              <a:t>‹#›</a:t>
            </a:fld>
            <a:endParaRPr lang="en-US"/>
          </a:p>
        </p:txBody>
      </p:sp>
    </p:spTree>
    <p:extLst>
      <p:ext uri="{BB962C8B-B14F-4D97-AF65-F5344CB8AC3E}">
        <p14:creationId xmlns:p14="http://schemas.microsoft.com/office/powerpoint/2010/main" val="3410245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SmartArt Diagram">
    <p:spTree>
      <p:nvGrpSpPr>
        <p:cNvPr id="1" name=""/>
        <p:cNvGrpSpPr/>
        <p:nvPr/>
      </p:nvGrpSpPr>
      <p:grpSpPr>
        <a:xfrm>
          <a:off x="0" y="0"/>
          <a:ext cx="0" cy="0"/>
          <a:chOff x="0" y="0"/>
          <a:chExt cx="0" cy="0"/>
        </a:xfrm>
      </p:grpSpPr>
      <p:sp>
        <p:nvSpPr>
          <p:cNvPr id="11" name="Title 9"/>
          <p:cNvSpPr>
            <a:spLocks noGrp="1"/>
          </p:cNvSpPr>
          <p:nvPr>
            <p:ph type="title"/>
          </p:nvPr>
        </p:nvSpPr>
        <p:spPr>
          <a:xfrm>
            <a:off x="533400" y="381000"/>
            <a:ext cx="8229600" cy="707886"/>
          </a:xfrm>
          <a:prstGeom prst="rect">
            <a:avLst/>
          </a:prstGeom>
          <a:noFill/>
        </p:spPr>
        <p:txBody>
          <a:bodyPr wrap="square"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smtClean="0"/>
              <a:t>Click to edit Master title style</a:t>
            </a:r>
            <a:endParaRPr lang="en-US" dirty="0"/>
          </a:p>
        </p:txBody>
      </p:sp>
      <p:sp>
        <p:nvSpPr>
          <p:cNvPr id="7" name="SmartArt Placeholder 14"/>
          <p:cNvSpPr>
            <a:spLocks noGrp="1"/>
          </p:cNvSpPr>
          <p:nvPr>
            <p:ph type="dgm" sz="quarter" idx="13"/>
          </p:nvPr>
        </p:nvSpPr>
        <p:spPr>
          <a:xfrm>
            <a:off x="533400" y="1295400"/>
            <a:ext cx="8305800" cy="4495800"/>
          </a:xfrm>
        </p:spPr>
        <p:txBody>
          <a:bodyPr anchor="t"/>
          <a:lstStyle>
            <a:lvl1pPr>
              <a:defRPr>
                <a:solidFill>
                  <a:srgbClr val="8B8376"/>
                </a:solidFill>
                <a:latin typeface="Century Gothic" pitchFamily="34" charset="0"/>
              </a:defRPr>
            </a:lvl1pPr>
          </a:lstStyle>
          <a:p>
            <a:r>
              <a:rPr lang="en-US" smtClean="0"/>
              <a:t>Click icon to add SmartArt graphic</a:t>
            </a: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6"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7"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18"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185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y SmartArt Diagram">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4" name="Title 9"/>
          <p:cNvSpPr>
            <a:spLocks noGrp="1"/>
          </p:cNvSpPr>
          <p:nvPr>
            <p:ph type="title"/>
          </p:nvPr>
        </p:nvSpPr>
        <p:spPr>
          <a:xfrm>
            <a:off x="533400" y="381000"/>
            <a:ext cx="8229600" cy="707886"/>
          </a:xfrm>
          <a:prstGeom prst="rect">
            <a:avLst/>
          </a:prstGeom>
          <a:noFill/>
        </p:spPr>
        <p:txBody>
          <a:bodyPr wrap="square" rtlCol="0">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5" name="SmartArt Placeholder 14"/>
          <p:cNvSpPr>
            <a:spLocks noGrp="1"/>
          </p:cNvSpPr>
          <p:nvPr>
            <p:ph type="dgm" sz="quarter" idx="13"/>
          </p:nvPr>
        </p:nvSpPr>
        <p:spPr>
          <a:xfrm>
            <a:off x="533400" y="1295400"/>
            <a:ext cx="8305800" cy="4495800"/>
          </a:xfrm>
        </p:spPr>
        <p:txBody>
          <a:bodyPr/>
          <a:lstStyle>
            <a:lvl1pPr>
              <a:defRPr>
                <a:solidFill>
                  <a:schemeClr val="bg1"/>
                </a:solidFill>
                <a:latin typeface="Century Gothic" pitchFamily="34" charset="0"/>
              </a:defRPr>
            </a:lvl1pPr>
          </a:lstStyle>
          <a:p>
            <a:r>
              <a:rPr lang="en-US" smtClean="0"/>
              <a:t>Click icon to add SmartArt graphic</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1" name="Date Placeholder 3"/>
          <p:cNvSpPr>
            <a:spLocks noGrp="1"/>
          </p:cNvSpPr>
          <p:nvPr>
            <p:ph type="dt" sz="half" idx="2"/>
          </p:nvPr>
        </p:nvSpPr>
        <p:spPr>
          <a:xfrm>
            <a:off x="3429000" y="6324600"/>
            <a:ext cx="1295400" cy="365125"/>
          </a:xfrm>
          <a:prstGeom prst="rect">
            <a:avLst/>
          </a:prstGeom>
        </p:spPr>
        <p:txBody>
          <a:bodyPr vert="horz" lIns="91440" tIns="45720" rIns="91440" bIns="45720" rtlCol="0" anchor="t"/>
          <a:lstStyle>
            <a:lvl1pPr algn="ctr">
              <a:defRPr sz="1200">
                <a:solidFill>
                  <a:schemeClr val="bg1"/>
                </a:solidFill>
                <a:latin typeface="Century Gothic" pitchFamily="34" charset="0"/>
              </a:defRPr>
            </a:lvl1pPr>
          </a:lstStyle>
          <a:p>
            <a:fld id="{5620D1E8-036D-45B0-B442-4169D32A137A}" type="datetimeFigureOut">
              <a:rPr lang="en-US" smtClean="0">
                <a:solidFill>
                  <a:prstClr val="white"/>
                </a:solidFill>
              </a:rPr>
              <a:pPr/>
              <a:t>9/16/2014</a:t>
            </a:fld>
            <a:endParaRPr lang="en-US" dirty="0">
              <a:solidFill>
                <a:prstClr val="white"/>
              </a:solidFill>
            </a:endParaRPr>
          </a:p>
        </p:txBody>
      </p:sp>
      <p:sp>
        <p:nvSpPr>
          <p:cNvPr id="12" name="Footer Placeholder 4"/>
          <p:cNvSpPr>
            <a:spLocks noGrp="1"/>
          </p:cNvSpPr>
          <p:nvPr>
            <p:ph type="ftr" sz="quarter" idx="3"/>
          </p:nvPr>
        </p:nvSpPr>
        <p:spPr>
          <a:xfrm>
            <a:off x="533400" y="6324600"/>
            <a:ext cx="2895600" cy="365125"/>
          </a:xfrm>
          <a:prstGeom prst="rect">
            <a:avLst/>
          </a:prstGeom>
        </p:spPr>
        <p:txBody>
          <a:bodyPr vert="horz" lIns="91440" tIns="45720" rIns="91440" bIns="45720" rtlCol="0" anchor="t"/>
          <a:lstStyle>
            <a:lvl1pPr algn="l">
              <a:defRPr sz="1200">
                <a:solidFill>
                  <a:schemeClr val="bg1"/>
                </a:solidFill>
                <a:latin typeface="Century Gothic" pitchFamily="34" charset="0"/>
              </a:defRPr>
            </a:lvl1pPr>
          </a:lstStyle>
          <a:p>
            <a:endParaRPr lang="en-US" dirty="0">
              <a:solidFill>
                <a:prstClr val="white"/>
              </a:solidFill>
            </a:endParaRPr>
          </a:p>
        </p:txBody>
      </p:sp>
      <p:sp>
        <p:nvSpPr>
          <p:cNvPr id="13" name="Slide Number Placeholder 5"/>
          <p:cNvSpPr>
            <a:spLocks noGrp="1"/>
          </p:cNvSpPr>
          <p:nvPr>
            <p:ph type="sldNum" sz="quarter" idx="4"/>
          </p:nvPr>
        </p:nvSpPr>
        <p:spPr>
          <a:xfrm>
            <a:off x="4724400" y="6324600"/>
            <a:ext cx="1295400" cy="365125"/>
          </a:xfrm>
          <a:prstGeom prst="rect">
            <a:avLst/>
          </a:prstGeom>
        </p:spPr>
        <p:txBody>
          <a:bodyPr vert="horz" lIns="91440" tIns="45720" rIns="91440" bIns="45720" rtlCol="0" anchor="t"/>
          <a:lstStyle>
            <a:lvl1pPr algn="ctr">
              <a:defRPr sz="1200">
                <a:solidFill>
                  <a:schemeClr val="bg1"/>
                </a:solidFill>
                <a:latin typeface="Century Gothic" pitchFamily="34" charset="0"/>
              </a:defRPr>
            </a:lvl1pPr>
          </a:lstStyle>
          <a:p>
            <a:fld id="{3178CFF5-1EF5-4FDA-A119-3041D8D196A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4267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lor SmartArt Diagram">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14" name="Title 9"/>
          <p:cNvSpPr>
            <a:spLocks noGrp="1"/>
          </p:cNvSpPr>
          <p:nvPr>
            <p:ph type="title"/>
          </p:nvPr>
        </p:nvSpPr>
        <p:spPr>
          <a:xfrm>
            <a:off x="533400" y="381000"/>
            <a:ext cx="8229600" cy="707886"/>
          </a:xfrm>
          <a:prstGeom prst="rect">
            <a:avLst/>
          </a:prstGeom>
          <a:noFill/>
        </p:spPr>
        <p:txBody>
          <a:bodyPr wrap="square" rtlCol="0">
            <a:spAutoFit/>
          </a:bodyPr>
          <a:lstStyle>
            <a:lvl1pPr marL="0" algn="l" defTabSz="914400" rtl="0" eaLnBrk="1" latinLnBrk="0" hangingPunct="1">
              <a:defRPr lang="en-US" sz="4000" kern="1200" dirty="0" smtClean="0">
                <a:solidFill>
                  <a:schemeClr val="bg1"/>
                </a:solidFill>
                <a:latin typeface="Century Gothic" pitchFamily="34" charset="0"/>
                <a:ea typeface="+mn-ea"/>
                <a:cs typeface="+mn-cs"/>
              </a:defRPr>
            </a:lvl1pPr>
          </a:lstStyle>
          <a:p>
            <a:r>
              <a:rPr lang="en-US" smtClean="0"/>
              <a:t>Click to edit Master title style</a:t>
            </a:r>
            <a:endParaRPr lang="en-US" dirty="0"/>
          </a:p>
        </p:txBody>
      </p:sp>
      <p:sp>
        <p:nvSpPr>
          <p:cNvPr id="15" name="SmartArt Placeholder 14"/>
          <p:cNvSpPr>
            <a:spLocks noGrp="1"/>
          </p:cNvSpPr>
          <p:nvPr>
            <p:ph type="dgm" sz="quarter" idx="13"/>
          </p:nvPr>
        </p:nvSpPr>
        <p:spPr>
          <a:xfrm>
            <a:off x="533400" y="1295400"/>
            <a:ext cx="8305800" cy="4495800"/>
          </a:xfrm>
        </p:spPr>
        <p:txBody>
          <a:bodyPr/>
          <a:lstStyle>
            <a:lvl1pPr>
              <a:defRPr>
                <a:solidFill>
                  <a:srgbClr val="8B8376"/>
                </a:solidFill>
                <a:latin typeface="Century Gothic" pitchFamily="34" charset="0"/>
              </a:defRPr>
            </a:lvl1pPr>
          </a:lstStyle>
          <a:p>
            <a:r>
              <a:rPr lang="en-US" smtClean="0"/>
              <a:t>Click icon to add SmartArt graphic</a:t>
            </a:r>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Tree>
    <p:extLst>
      <p:ext uri="{BB962C8B-B14F-4D97-AF65-F5344CB8AC3E}">
        <p14:creationId xmlns:p14="http://schemas.microsoft.com/office/powerpoint/2010/main" val="27469660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actoid">
    <p:bg>
      <p:bgRef idx="1001">
        <a:schemeClr val="bg1"/>
      </p:bgRef>
    </p:bg>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8000"/>
          </a:xfrm>
        </p:spPr>
        <p:txBody>
          <a:bodyPr/>
          <a:lstStyle/>
          <a:p>
            <a:r>
              <a:rPr lang="en-US" smtClean="0"/>
              <a:t>Click icon to add picture</a:t>
            </a:r>
            <a:endParaRPr lang="en-US" dirty="0"/>
          </a:p>
        </p:txBody>
      </p:sp>
      <p:sp>
        <p:nvSpPr>
          <p:cNvPr id="8" name="Text Placeholder 7"/>
          <p:cNvSpPr>
            <a:spLocks noGrp="1"/>
          </p:cNvSpPr>
          <p:nvPr>
            <p:ph type="body" sz="quarter" idx="13" hasCustomPrompt="1"/>
          </p:nvPr>
        </p:nvSpPr>
        <p:spPr>
          <a:xfrm>
            <a:off x="4343400" y="914400"/>
            <a:ext cx="4572000" cy="1981200"/>
          </a:xfrm>
        </p:spPr>
        <p:txBody>
          <a:bodyPr anchor="t">
            <a:noAutofit/>
          </a:bodyPr>
          <a:lstStyle>
            <a:lvl1pPr>
              <a:buNone/>
              <a:defRPr sz="12500">
                <a:solidFill>
                  <a:schemeClr val="bg1"/>
                </a:solidFill>
                <a:latin typeface="Century Gothic" pitchFamily="34" charset="0"/>
              </a:defRPr>
            </a:lvl1pPr>
            <a:lvl2pPr>
              <a:defRPr sz="4000">
                <a:solidFill>
                  <a:srgbClr val="FF9B26"/>
                </a:solidFill>
              </a:defRPr>
            </a:lvl2pPr>
            <a:lvl3pPr>
              <a:defRPr sz="3600">
                <a:solidFill>
                  <a:srgbClr val="FF9B26"/>
                </a:solidFill>
              </a:defRPr>
            </a:lvl3pPr>
            <a:lvl4pPr>
              <a:defRPr sz="3200">
                <a:solidFill>
                  <a:srgbClr val="FF9B26"/>
                </a:solidFill>
              </a:defRPr>
            </a:lvl4pPr>
            <a:lvl5pPr>
              <a:defRPr sz="3200">
                <a:solidFill>
                  <a:srgbClr val="FF9B26"/>
                </a:solidFill>
              </a:defRPr>
            </a:lvl5pPr>
          </a:lstStyle>
          <a:p>
            <a:pPr lvl="0"/>
            <a:r>
              <a:rPr lang="en-US" dirty="0" smtClean="0"/>
              <a:t>#k#</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0" y="6324600"/>
            <a:ext cx="1371600" cy="364469"/>
          </a:xfrm>
          <a:prstGeom prst="rect">
            <a:avLst/>
          </a:prstGeom>
        </p:spPr>
      </p:pic>
      <p:sp>
        <p:nvSpPr>
          <p:cNvPr id="18" name="Date Placeholder 3"/>
          <p:cNvSpPr>
            <a:spLocks noGrp="1"/>
          </p:cNvSpPr>
          <p:nvPr>
            <p:ph type="dt" sz="half" idx="2"/>
          </p:nvPr>
        </p:nvSpPr>
        <p:spPr>
          <a:xfrm>
            <a:off x="35052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fld id="{5620D1E8-036D-45B0-B442-4169D32A137A}" type="datetimeFigureOut">
              <a:rPr lang="en-US" smtClean="0"/>
              <a:pPr/>
              <a:t>9/16/2014</a:t>
            </a:fld>
            <a:endParaRPr lang="en-US" dirty="0"/>
          </a:p>
        </p:txBody>
      </p:sp>
      <p:sp>
        <p:nvSpPr>
          <p:cNvPr id="19" name="Footer Placeholder 4"/>
          <p:cNvSpPr>
            <a:spLocks noGrp="1"/>
          </p:cNvSpPr>
          <p:nvPr>
            <p:ph type="ftr" sz="quarter" idx="3"/>
          </p:nvPr>
        </p:nvSpPr>
        <p:spPr>
          <a:xfrm>
            <a:off x="6096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endParaRPr lang="en-US" dirty="0"/>
          </a:p>
        </p:txBody>
      </p:sp>
      <p:sp>
        <p:nvSpPr>
          <p:cNvPr id="20" name="Slide Number Placeholder 5"/>
          <p:cNvSpPr>
            <a:spLocks noGrp="1"/>
          </p:cNvSpPr>
          <p:nvPr>
            <p:ph type="sldNum" sz="quarter" idx="4"/>
          </p:nvPr>
        </p:nvSpPr>
        <p:spPr>
          <a:xfrm>
            <a:off x="48006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fld id="{3178CFF5-1EF5-4FDA-A119-3041D8D196A5}" type="slidenum">
              <a:rPr lang="en-US" smtClean="0">
                <a:solidFill>
                  <a:prstClr val="black">
                    <a:tint val="75000"/>
                  </a:prstClr>
                </a:solidFill>
              </a:rPr>
              <a:pPr/>
              <a:t>‹#›</a:t>
            </a:fld>
            <a:endParaRPr lang="en-US">
              <a:solidFill>
                <a:prstClr val="black">
                  <a:tint val="75000"/>
                </a:prstClr>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9000" y="6324600"/>
            <a:ext cx="1375440" cy="365489"/>
          </a:xfrm>
          <a:prstGeom prst="rect">
            <a:avLst/>
          </a:prstGeom>
        </p:spPr>
      </p:pic>
      <p:sp>
        <p:nvSpPr>
          <p:cNvPr id="12" name="Text Placeholder 10"/>
          <p:cNvSpPr>
            <a:spLocks noGrp="1"/>
          </p:cNvSpPr>
          <p:nvPr>
            <p:ph type="body" sz="quarter" idx="17"/>
          </p:nvPr>
        </p:nvSpPr>
        <p:spPr>
          <a:xfrm>
            <a:off x="4343400" y="2971800"/>
            <a:ext cx="4572000" cy="2667000"/>
          </a:xfrm>
        </p:spPr>
        <p:txBody>
          <a:bodyPr>
            <a:normAutofit/>
          </a:bodyPr>
          <a:lstStyle>
            <a:lvl1pPr marL="0" indent="0">
              <a:defRPr sz="4000">
                <a:solidFill>
                  <a:srgbClr val="FF9B26"/>
                </a:solidFill>
              </a:defRPr>
            </a:lvl1pPr>
          </a:lstStyle>
          <a:p>
            <a:pPr lvl="0"/>
            <a:r>
              <a:rPr lang="en-US" dirty="0" smtClean="0"/>
              <a:t>Click to edit Master text styles</a:t>
            </a:r>
          </a:p>
        </p:txBody>
      </p:sp>
    </p:spTree>
    <p:extLst>
      <p:ext uri="{BB962C8B-B14F-4D97-AF65-F5344CB8AC3E}">
        <p14:creationId xmlns:p14="http://schemas.microsoft.com/office/powerpoint/2010/main" val="63027925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slideLayout" Target="../slideLayouts/slideLayout109.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61DEB-001D-4496-BAC0-ECFC30196B58}" type="datetimeFigureOut">
              <a:rPr lang="en-US" smtClean="0"/>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95716-7361-4792-A5C4-0E51505D43B6}" type="slidenum">
              <a:rPr lang="en-US" smtClean="0"/>
              <a:t>‹#›</a:t>
            </a:fld>
            <a:endParaRPr lang="en-US"/>
          </a:p>
        </p:txBody>
      </p:sp>
    </p:spTree>
    <p:extLst>
      <p:ext uri="{BB962C8B-B14F-4D97-AF65-F5344CB8AC3E}">
        <p14:creationId xmlns:p14="http://schemas.microsoft.com/office/powerpoint/2010/main" val="107904708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61DEB-001D-4496-BAC0-ECFC30196B58}" type="datetimeFigureOut">
              <a:rPr lang="en-US" smtClean="0"/>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95716-7361-4792-A5C4-0E51505D43B6}" type="slidenum">
              <a:rPr lang="en-US" smtClean="0"/>
              <a:t>‹#›</a:t>
            </a:fld>
            <a:endParaRPr lang="en-US"/>
          </a:p>
        </p:txBody>
      </p:sp>
    </p:spTree>
    <p:extLst>
      <p:ext uri="{BB962C8B-B14F-4D97-AF65-F5344CB8AC3E}">
        <p14:creationId xmlns:p14="http://schemas.microsoft.com/office/powerpoint/2010/main" val="219322339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70" r:id="rId12"/>
    <p:sldLayoutId id="2147483871" r:id="rId13"/>
    <p:sldLayoutId id="214748387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33528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pPr eaLnBrk="1" fontAlgn="auto" hangingPunct="1">
              <a:spcBef>
                <a:spcPts val="0"/>
              </a:spcBef>
              <a:spcAft>
                <a:spcPts val="0"/>
              </a:spcAft>
            </a:pPr>
            <a:fld id="{5620D1E8-036D-45B0-B442-4169D32A137A}" type="datetimeFigureOut">
              <a:rPr lang="en-US" smtClean="0"/>
              <a:pPr eaLnBrk="1" fontAlgn="auto" hangingPunct="1">
                <a:spcBef>
                  <a:spcPts val="0"/>
                </a:spcBef>
                <a:spcAft>
                  <a:spcPts val="0"/>
                </a:spcAft>
              </a:pPr>
              <a:t>9/16/2014</a:t>
            </a:fld>
            <a:endParaRPr lang="en-US" dirty="0"/>
          </a:p>
        </p:txBody>
      </p:sp>
      <p:sp>
        <p:nvSpPr>
          <p:cNvPr id="8"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pPr eaLnBrk="1" fontAlgn="auto" hangingPunct="1">
              <a:spcBef>
                <a:spcPts val="0"/>
              </a:spcBef>
              <a:spcAft>
                <a:spcPts val="0"/>
              </a:spcAft>
            </a:pPr>
            <a:endParaRPr lang="en-US" dirty="0"/>
          </a:p>
        </p:txBody>
      </p:sp>
      <p:sp>
        <p:nvSpPr>
          <p:cNvPr id="9" name="Slide Number Placeholder 5"/>
          <p:cNvSpPr>
            <a:spLocks noGrp="1"/>
          </p:cNvSpPr>
          <p:nvPr>
            <p:ph type="sldNum" sz="quarter" idx="4"/>
          </p:nvPr>
        </p:nvSpPr>
        <p:spPr>
          <a:xfrm>
            <a:off x="46482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pPr eaLnBrk="1" fontAlgn="auto" hangingPunct="1">
              <a:spcBef>
                <a:spcPts val="0"/>
              </a:spcBef>
              <a:spcAft>
                <a:spcPts val="0"/>
              </a:spcAft>
            </a:pPr>
            <a:fld id="{3178CFF5-1EF5-4FDA-A119-3041D8D196A5}" type="slidenum">
              <a:rPr lang="en-US" smtClean="0">
                <a:solidFill>
                  <a:prstClr val="black">
                    <a:tint val="75000"/>
                  </a:prstClr>
                </a:solidFill>
              </a:rPr>
              <a:pPr eaLnBrk="1" fontAlgn="auto" hangingPunct="1">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276214844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rgbClr val="8B8376"/>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8B8376"/>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8B8376"/>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3352800" y="6324600"/>
            <a:ext cx="1295400" cy="365125"/>
          </a:xfrm>
          <a:prstGeom prst="rect">
            <a:avLst/>
          </a:prstGeom>
        </p:spPr>
        <p:txBody>
          <a:bodyPr vert="horz" lIns="91440" tIns="45720" rIns="91440" bIns="45720" rtlCol="0" anchor="t"/>
          <a:lstStyle>
            <a:lvl1pPr algn="ctr">
              <a:defRPr sz="1200">
                <a:solidFill>
                  <a:srgbClr val="FF9B26"/>
                </a:solidFill>
                <a:latin typeface="Century Gothic" pitchFamily="34" charset="0"/>
              </a:defRPr>
            </a:lvl1pPr>
          </a:lstStyle>
          <a:p>
            <a:pPr eaLnBrk="1" fontAlgn="auto" hangingPunct="1">
              <a:spcBef>
                <a:spcPts val="0"/>
              </a:spcBef>
              <a:spcAft>
                <a:spcPts val="0"/>
              </a:spcAft>
            </a:pPr>
            <a:fld id="{5620D1E8-036D-45B0-B442-4169D32A137A}" type="datetimeFigureOut">
              <a:rPr lang="en-US" smtClean="0"/>
              <a:pPr eaLnBrk="1" fontAlgn="auto" hangingPunct="1">
                <a:spcBef>
                  <a:spcPts val="0"/>
                </a:spcBef>
                <a:spcAft>
                  <a:spcPts val="0"/>
                </a:spcAft>
              </a:pPr>
              <a:t>9/16/2014</a:t>
            </a:fld>
            <a:endParaRPr lang="en-US" dirty="0"/>
          </a:p>
        </p:txBody>
      </p:sp>
      <p:sp>
        <p:nvSpPr>
          <p:cNvPr id="8"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t"/>
          <a:lstStyle>
            <a:lvl1pPr algn="l">
              <a:defRPr sz="1200">
                <a:solidFill>
                  <a:srgbClr val="FF9B26"/>
                </a:solidFill>
                <a:latin typeface="Century Gothic" pitchFamily="34" charset="0"/>
              </a:defRPr>
            </a:lvl1pPr>
          </a:lstStyle>
          <a:p>
            <a:pPr eaLnBrk="1" fontAlgn="auto" hangingPunct="1">
              <a:spcBef>
                <a:spcPts val="0"/>
              </a:spcBef>
              <a:spcAft>
                <a:spcPts val="0"/>
              </a:spcAft>
            </a:pPr>
            <a:endParaRPr lang="en-US" dirty="0"/>
          </a:p>
        </p:txBody>
      </p:sp>
      <p:sp>
        <p:nvSpPr>
          <p:cNvPr id="9" name="Slide Number Placeholder 5"/>
          <p:cNvSpPr>
            <a:spLocks noGrp="1"/>
          </p:cNvSpPr>
          <p:nvPr>
            <p:ph type="sldNum" sz="quarter" idx="4"/>
          </p:nvPr>
        </p:nvSpPr>
        <p:spPr>
          <a:xfrm>
            <a:off x="4648200" y="6324600"/>
            <a:ext cx="1295400" cy="365125"/>
          </a:xfrm>
          <a:prstGeom prst="rect">
            <a:avLst/>
          </a:prstGeom>
        </p:spPr>
        <p:txBody>
          <a:bodyPr vert="horz" lIns="91440" tIns="45720" rIns="91440" bIns="45720" rtlCol="0" anchor="t"/>
          <a:lstStyle>
            <a:lvl1pPr algn="ctr">
              <a:defRPr sz="1200">
                <a:solidFill>
                  <a:schemeClr val="tx1">
                    <a:tint val="75000"/>
                  </a:schemeClr>
                </a:solidFill>
                <a:latin typeface="Century Gothic" pitchFamily="34" charset="0"/>
              </a:defRPr>
            </a:lvl1pPr>
          </a:lstStyle>
          <a:p>
            <a:pPr eaLnBrk="1" fontAlgn="auto" hangingPunct="1">
              <a:spcBef>
                <a:spcPts val="0"/>
              </a:spcBef>
              <a:spcAft>
                <a:spcPts val="0"/>
              </a:spcAft>
            </a:pPr>
            <a:fld id="{3178CFF5-1EF5-4FDA-A119-3041D8D196A5}" type="slidenum">
              <a:rPr lang="en-US" smtClean="0">
                <a:solidFill>
                  <a:prstClr val="black">
                    <a:tint val="75000"/>
                  </a:prstClr>
                </a:solidFill>
              </a:rPr>
              <a:pPr eaLnBrk="1" fontAlgn="auto" hangingPunct="1">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205547531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 id="2147483946" r:id="rId30"/>
    <p:sldLayoutId id="2147483947" r:id="rId31"/>
    <p:sldLayoutId id="2147483948" r:id="rId32"/>
    <p:sldLayoutId id="2147483949" r:id="rId33"/>
    <p:sldLayoutId id="2147483950" r:id="rId34"/>
    <p:sldLayoutId id="2147483951" r:id="rId35"/>
    <p:sldLayoutId id="2147483952" r:id="rId36"/>
    <p:sldLayoutId id="2147483953" r:id="rId37"/>
    <p:sldLayoutId id="2147483954" r:id="rId38"/>
    <p:sldLayoutId id="2147483955" r:id="rId39"/>
    <p:sldLayoutId id="2147483956" r:id="rId40"/>
    <p:sldLayoutId id="2147483957" r:id="rId41"/>
    <p:sldLayoutId id="2147483958" r:id="rId4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rgbClr val="8B8376"/>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8B8376"/>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8B8376"/>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8B8376"/>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86.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91.png"/><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hyperlink" Target="mailto:scott.blossom@stantec.com" TargetMode="External"/><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Water Resource Engineering </a:t>
            </a:r>
            <a:r>
              <a:rPr lang="en-US" dirty="0"/>
              <a:t>T</a:t>
            </a:r>
            <a:r>
              <a:rPr lang="en-US" dirty="0" smtClean="0"/>
              <a:t>echnical Update</a:t>
            </a:r>
            <a:endParaRPr lang="en-US" dirty="0"/>
          </a:p>
        </p:txBody>
      </p:sp>
      <p:sp>
        <p:nvSpPr>
          <p:cNvPr id="7" name="Text Placeholder 6"/>
          <p:cNvSpPr>
            <a:spLocks noGrp="1"/>
          </p:cNvSpPr>
          <p:nvPr>
            <p:ph type="body" sz="quarter" idx="14"/>
          </p:nvPr>
        </p:nvSpPr>
        <p:spPr>
          <a:xfrm>
            <a:off x="457200" y="4114800"/>
            <a:ext cx="3200400" cy="1752600"/>
          </a:xfrm>
        </p:spPr>
        <p:txBody>
          <a:bodyPr>
            <a:normAutofit/>
          </a:bodyPr>
          <a:lstStyle/>
          <a:p>
            <a:r>
              <a:rPr lang="en-US" dirty="0">
                <a:solidFill>
                  <a:schemeClr val="tx1"/>
                </a:solidFill>
              </a:rPr>
              <a:t>Presented By: </a:t>
            </a:r>
          </a:p>
          <a:p>
            <a:r>
              <a:rPr lang="en-US" b="1" dirty="0">
                <a:solidFill>
                  <a:schemeClr val="tx1"/>
                </a:solidFill>
              </a:rPr>
              <a:t>Scott Blossom, P.E., CFM, LEED A.P.</a:t>
            </a:r>
          </a:p>
          <a:p>
            <a:endParaRPr lang="en-US" dirty="0" smtClean="0">
              <a:solidFill>
                <a:schemeClr val="tx1"/>
              </a:solidFill>
            </a:endParaRPr>
          </a:p>
          <a:p>
            <a:r>
              <a:rPr lang="en-US" dirty="0" smtClean="0">
                <a:solidFill>
                  <a:schemeClr val="tx1"/>
                </a:solidFill>
              </a:rPr>
              <a:t>Date</a:t>
            </a:r>
            <a:r>
              <a:rPr lang="en-US" dirty="0">
                <a:solidFill>
                  <a:schemeClr val="tx1"/>
                </a:solidFill>
              </a:rPr>
              <a:t>: </a:t>
            </a:r>
          </a:p>
          <a:p>
            <a:r>
              <a:rPr lang="en-US" b="1" dirty="0" smtClean="0">
                <a:solidFill>
                  <a:schemeClr val="tx1"/>
                </a:solidFill>
              </a:rPr>
              <a:t>September 16, </a:t>
            </a:r>
            <a:r>
              <a:rPr lang="en-US" b="1" dirty="0">
                <a:solidFill>
                  <a:schemeClr val="tx1"/>
                </a:solidFill>
              </a:rPr>
              <a:t>2014</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8" y="2362200"/>
            <a:ext cx="9119191" cy="116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descr="celebrate VA waterfall_cropped"/>
          <p:cNvPicPr>
            <a:picLocks noChangeAspect="1" noChangeArrowheads="1"/>
          </p:cNvPicPr>
          <p:nvPr/>
        </p:nvPicPr>
        <p:blipFill>
          <a:blip r:embed="rId3" cstate="print"/>
          <a:srcRect/>
          <a:stretch>
            <a:fillRect/>
          </a:stretch>
        </p:blipFill>
        <p:spPr bwMode="auto">
          <a:xfrm>
            <a:off x="4876800" y="4648200"/>
            <a:ext cx="1676400" cy="1552575"/>
          </a:xfrm>
          <a:prstGeom prst="rect">
            <a:avLst/>
          </a:prstGeom>
          <a:noFill/>
          <a:ln w="9525">
            <a:noFill/>
            <a:miter lim="800000"/>
            <a:headEnd/>
            <a:tailEnd/>
          </a:ln>
        </p:spPr>
      </p:pic>
      <p:pic>
        <p:nvPicPr>
          <p:cNvPr id="30724" name="Picture 5" descr="Nice stream with bridge"/>
          <p:cNvPicPr>
            <a:picLocks noChangeAspect="1" noChangeArrowheads="1"/>
          </p:cNvPicPr>
          <p:nvPr/>
        </p:nvPicPr>
        <p:blipFill>
          <a:blip r:embed="rId4" cstate="print"/>
          <a:srcRect/>
          <a:stretch>
            <a:fillRect/>
          </a:stretch>
        </p:blipFill>
        <p:spPr bwMode="auto">
          <a:xfrm>
            <a:off x="1828800" y="4815246"/>
            <a:ext cx="2743200" cy="1819275"/>
          </a:xfrm>
          <a:prstGeom prst="rect">
            <a:avLst/>
          </a:prstGeom>
          <a:noFill/>
          <a:ln w="9525">
            <a:noFill/>
            <a:miter lim="800000"/>
            <a:headEnd/>
            <a:tailEnd/>
          </a:ln>
        </p:spPr>
      </p:pic>
      <p:sp>
        <p:nvSpPr>
          <p:cNvPr id="13319" name="Rectangle 7"/>
          <p:cNvSpPr>
            <a:spLocks noGrp="1" noChangeArrowheads="1"/>
          </p:cNvSpPr>
          <p:nvPr>
            <p:ph type="title"/>
          </p:nvPr>
        </p:nvSpPr>
        <p:spPr/>
        <p:txBody>
          <a:bodyPr>
            <a:normAutofit fontScale="90000"/>
          </a:bodyPr>
          <a:lstStyle/>
          <a:p>
            <a:r>
              <a:rPr lang="en-US" smtClean="0"/>
              <a:t>Water Resources &amp; Sustainability </a:t>
            </a:r>
            <a:endParaRPr lang="en-US" dirty="0"/>
          </a:p>
        </p:txBody>
      </p:sp>
      <p:sp>
        <p:nvSpPr>
          <p:cNvPr id="4" name="Text Placeholder 3"/>
          <p:cNvSpPr>
            <a:spLocks noGrp="1"/>
          </p:cNvSpPr>
          <p:nvPr>
            <p:ph sz="half" idx="1"/>
          </p:nvPr>
        </p:nvSpPr>
        <p:spPr>
          <a:xfrm>
            <a:off x="457200" y="1134396"/>
            <a:ext cx="4038600" cy="4525963"/>
          </a:xfrm>
        </p:spPr>
        <p:txBody>
          <a:bodyPr>
            <a:normAutofit/>
          </a:bodyPr>
          <a:lstStyle/>
          <a:p>
            <a:pPr marL="457200" indent="-457200">
              <a:buFont typeface="Arial" panose="020B0604020202020204" pitchFamily="34" charset="0"/>
              <a:buChar char="•"/>
            </a:pPr>
            <a:r>
              <a:rPr lang="en-US" sz="2000" dirty="0" smtClean="0"/>
              <a:t>Lake/BMP Design</a:t>
            </a:r>
          </a:p>
          <a:p>
            <a:pPr marL="457200" indent="-457200">
              <a:buFont typeface="Arial" panose="020B0604020202020204" pitchFamily="34" charset="0"/>
              <a:buChar char="•"/>
            </a:pPr>
            <a:r>
              <a:rPr lang="en-US" sz="2000" dirty="0" smtClean="0"/>
              <a:t>Dam Safety Permits</a:t>
            </a:r>
          </a:p>
          <a:p>
            <a:pPr marL="457200" indent="-457200">
              <a:buFont typeface="Arial" panose="020B0604020202020204" pitchFamily="34" charset="0"/>
              <a:buChar char="•"/>
            </a:pPr>
            <a:r>
              <a:rPr lang="en-US" sz="2000" dirty="0" smtClean="0"/>
              <a:t>Master Drainage Plans</a:t>
            </a:r>
          </a:p>
          <a:p>
            <a:pPr marL="457200" indent="-457200">
              <a:buFont typeface="Arial" panose="020B0604020202020204" pitchFamily="34" charset="0"/>
              <a:buChar char="•"/>
            </a:pPr>
            <a:r>
              <a:rPr lang="en-US" sz="2000" dirty="0" smtClean="0"/>
              <a:t>Erosion and Sediment                      Control Plans</a:t>
            </a:r>
          </a:p>
          <a:p>
            <a:pPr marL="457200" indent="-457200">
              <a:buFont typeface="Arial" panose="020B0604020202020204" pitchFamily="34" charset="0"/>
              <a:buChar char="•"/>
            </a:pPr>
            <a:r>
              <a:rPr lang="en-US" sz="2000" dirty="0" smtClean="0"/>
              <a:t>Water Quality Impact Assessments</a:t>
            </a:r>
          </a:p>
          <a:p>
            <a:endParaRPr lang="en-US" dirty="0"/>
          </a:p>
        </p:txBody>
      </p:sp>
      <p:sp>
        <p:nvSpPr>
          <p:cNvPr id="5" name="Content Placeholder 4"/>
          <p:cNvSpPr>
            <a:spLocks noGrp="1"/>
          </p:cNvSpPr>
          <p:nvPr>
            <p:ph sz="half" idx="2"/>
          </p:nvPr>
        </p:nvSpPr>
        <p:spPr>
          <a:xfrm>
            <a:off x="4648200" y="1134396"/>
            <a:ext cx="4038600" cy="4525963"/>
          </a:xfrm>
        </p:spPr>
        <p:txBody>
          <a:bodyPr>
            <a:normAutofit/>
          </a:bodyPr>
          <a:lstStyle/>
          <a:p>
            <a:pPr marL="457200" indent="-457200">
              <a:buFont typeface="Arial" panose="020B0604020202020204" pitchFamily="34" charset="0"/>
              <a:buChar char="•"/>
            </a:pPr>
            <a:r>
              <a:rPr lang="en-US" sz="2000" dirty="0" smtClean="0"/>
              <a:t>Watershed Planning and Design</a:t>
            </a:r>
          </a:p>
          <a:p>
            <a:pPr marL="457200" indent="-457200">
              <a:buFont typeface="Arial" panose="020B0604020202020204" pitchFamily="34" charset="0"/>
              <a:buChar char="•"/>
            </a:pPr>
            <a:r>
              <a:rPr lang="en-US" sz="2000" dirty="0" smtClean="0"/>
              <a:t>Hydrologic and Hydraulic Analysis </a:t>
            </a:r>
          </a:p>
          <a:p>
            <a:pPr marL="457200" indent="-457200">
              <a:buFont typeface="Arial" panose="020B0604020202020204" pitchFamily="34" charset="0"/>
              <a:buChar char="•"/>
            </a:pPr>
            <a:r>
              <a:rPr lang="en-US" sz="2000" dirty="0" smtClean="0"/>
              <a:t>Floodplain Analysis</a:t>
            </a:r>
          </a:p>
          <a:p>
            <a:pPr marL="457200" indent="-457200">
              <a:buFont typeface="Arial" panose="020B0604020202020204" pitchFamily="34" charset="0"/>
              <a:buChar char="•"/>
            </a:pPr>
            <a:r>
              <a:rPr lang="en-US" sz="2000" dirty="0" smtClean="0"/>
              <a:t>Stream Restoration</a:t>
            </a:r>
          </a:p>
          <a:p>
            <a:pPr marL="457200" indent="-457200">
              <a:buFont typeface="Arial" panose="020B0604020202020204" pitchFamily="34" charset="0"/>
              <a:buChar char="•"/>
            </a:pPr>
            <a:r>
              <a:rPr lang="en-US" sz="2000" dirty="0" smtClean="0"/>
              <a:t>Low Impact Development                           Design</a:t>
            </a:r>
          </a:p>
          <a:p>
            <a:pPr marL="457200" indent="-457200">
              <a:buFont typeface="Arial" panose="020B0604020202020204" pitchFamily="34" charset="0"/>
              <a:buChar char="•"/>
            </a:pPr>
            <a:r>
              <a:rPr lang="en-US" sz="2000" dirty="0" smtClean="0"/>
              <a:t>Water Supply Studies/Evaluations</a:t>
            </a:r>
          </a:p>
          <a:p>
            <a:endParaRPr lang="en-US" dirty="0"/>
          </a:p>
        </p:txBody>
      </p:sp>
    </p:spTree>
    <p:extLst>
      <p:ext uri="{BB962C8B-B14F-4D97-AF65-F5344CB8AC3E}">
        <p14:creationId xmlns:p14="http://schemas.microsoft.com/office/powerpoint/2010/main" val="9066071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noFill/>
        </p:spPr>
        <p:txBody>
          <a:bodyPr>
            <a:normAutofit/>
          </a:bodyPr>
          <a:lstStyle/>
          <a:p>
            <a:pPr eaLnBrk="1" hangingPunct="1">
              <a:defRPr/>
            </a:pPr>
            <a:r>
              <a:rPr lang="en-US" dirty="0"/>
              <a:t>Hydrologic &amp; Hydraulic Analysis</a:t>
            </a:r>
          </a:p>
        </p:txBody>
      </p:sp>
      <p:sp>
        <p:nvSpPr>
          <p:cNvPr id="24582" name="Rectangle 2"/>
          <p:cNvSpPr>
            <a:spLocks noGrp="1" noChangeArrowheads="1"/>
          </p:cNvSpPr>
          <p:nvPr>
            <p:ph type="body" sz="quarter" idx="19"/>
          </p:nvPr>
        </p:nvSpPr>
        <p:spPr/>
        <p:txBody>
          <a:bodyPr/>
          <a:lstStyle/>
          <a:p>
            <a:pPr eaLnBrk="1" hangingPunct="1"/>
            <a:r>
              <a:rPr lang="en-US" sz="2000" dirty="0" smtClean="0"/>
              <a:t>Replicate Predevelopment</a:t>
            </a:r>
            <a:br>
              <a:rPr lang="en-US" sz="2000" dirty="0" smtClean="0"/>
            </a:br>
            <a:r>
              <a:rPr lang="en-US" sz="2000" dirty="0" smtClean="0"/>
              <a:t>Hydrograph</a:t>
            </a:r>
          </a:p>
          <a:p>
            <a:pPr eaLnBrk="1" hangingPunct="1"/>
            <a:r>
              <a:rPr lang="en-US" sz="2000" dirty="0" smtClean="0"/>
              <a:t>Increase Initial Abstraction</a:t>
            </a:r>
          </a:p>
        </p:txBody>
      </p:sp>
      <p:graphicFrame>
        <p:nvGraphicFramePr>
          <p:cNvPr id="24581" name="Object 5"/>
          <p:cNvGraphicFramePr>
            <a:graphicFrameLocks noGrp="1" noChangeAspect="1"/>
          </p:cNvGraphicFramePr>
          <p:nvPr>
            <p:ph sz="half" idx="4294967295"/>
            <p:extLst>
              <p:ext uri="{D42A27DB-BD31-4B8C-83A1-F6EECF244321}">
                <p14:modId xmlns:p14="http://schemas.microsoft.com/office/powerpoint/2010/main" val="1531019858"/>
              </p:ext>
            </p:extLst>
          </p:nvPr>
        </p:nvGraphicFramePr>
        <p:xfrm>
          <a:off x="4876800" y="1371600"/>
          <a:ext cx="3748087" cy="1974850"/>
        </p:xfrm>
        <a:graphic>
          <a:graphicData uri="http://schemas.openxmlformats.org/presentationml/2006/ole">
            <mc:AlternateContent xmlns:mc="http://schemas.openxmlformats.org/markup-compatibility/2006">
              <mc:Choice xmlns:v="urn:schemas-microsoft-com:vml" Requires="v">
                <p:oleObj spid="_x0000_s1105" name="Bitmap Image" r:id="rId4" imgW="8152381" imgH="4296375" progId="PBrush">
                  <p:embed/>
                </p:oleObj>
              </mc:Choice>
              <mc:Fallback>
                <p:oleObj name="Bitmap Image" r:id="rId4" imgW="8152381" imgH="429637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371600"/>
                        <a:ext cx="3748087" cy="1974850"/>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3" name="Text Box 3"/>
          <p:cNvSpPr txBox="1">
            <a:spLocks noChangeArrowheads="1"/>
          </p:cNvSpPr>
          <p:nvPr/>
        </p:nvSpPr>
        <p:spPr bwMode="auto">
          <a:xfrm>
            <a:off x="1752600" y="5791200"/>
            <a:ext cx="2971800" cy="523220"/>
          </a:xfrm>
          <a:prstGeom prst="rect">
            <a:avLst/>
          </a:prstGeom>
          <a:noFill/>
          <a:ln w="9525">
            <a:noFill/>
            <a:miter lim="800000"/>
            <a:headEnd/>
            <a:tailEnd/>
          </a:ln>
        </p:spPr>
        <p:txBody>
          <a:bodyPr>
            <a:spAutoFit/>
          </a:bodyPr>
          <a:lstStyle/>
          <a:p>
            <a:pPr algn="ctr" eaLnBrk="0" hangingPunct="0">
              <a:spcBef>
                <a:spcPts val="0"/>
              </a:spcBef>
            </a:pPr>
            <a:r>
              <a:rPr lang="en-US" sz="1400" dirty="0">
                <a:latin typeface="+mn-lt"/>
              </a:rPr>
              <a:t> Source: LID Hydrologic Analysis </a:t>
            </a:r>
          </a:p>
          <a:p>
            <a:pPr algn="ctr" eaLnBrk="0" hangingPunct="0">
              <a:spcBef>
                <a:spcPts val="0"/>
              </a:spcBef>
            </a:pPr>
            <a:r>
              <a:rPr lang="en-US" sz="1400" dirty="0">
                <a:latin typeface="+mn-lt"/>
              </a:rPr>
              <a:t> Prince George County 2000</a:t>
            </a:r>
          </a:p>
        </p:txBody>
      </p:sp>
      <p:sp>
        <p:nvSpPr>
          <p:cNvPr id="24585" name="Text Box 6"/>
          <p:cNvSpPr txBox="1">
            <a:spLocks noChangeArrowheads="1"/>
          </p:cNvSpPr>
          <p:nvPr/>
        </p:nvSpPr>
        <p:spPr bwMode="auto">
          <a:xfrm>
            <a:off x="4876800" y="3657600"/>
            <a:ext cx="3962400" cy="1754326"/>
          </a:xfrm>
          <a:prstGeom prst="rect">
            <a:avLst/>
          </a:prstGeom>
          <a:noFill/>
          <a:ln w="9525">
            <a:noFill/>
            <a:miter lim="800000"/>
            <a:headEnd/>
            <a:tailEnd/>
          </a:ln>
        </p:spPr>
        <p:txBody>
          <a:bodyPr wrap="square">
            <a:spAutoFit/>
          </a:bodyPr>
          <a:lstStyle/>
          <a:p>
            <a:pPr marL="342900" indent="-342900" eaLnBrk="1" hangingPunct="1">
              <a:spcBef>
                <a:spcPct val="20000"/>
              </a:spcBef>
              <a:buFont typeface="Arial" panose="020B0604020202020204" pitchFamily="34" charset="0"/>
              <a:buChar char="•"/>
            </a:pPr>
            <a:r>
              <a:rPr lang="en-US" sz="2000" dirty="0" smtClean="0">
                <a:solidFill>
                  <a:srgbClr val="FF9B26"/>
                </a:solidFill>
                <a:latin typeface="+mn-lt"/>
              </a:rPr>
              <a:t>Watershed </a:t>
            </a:r>
            <a:r>
              <a:rPr lang="en-US" sz="2000" dirty="0">
                <a:solidFill>
                  <a:srgbClr val="FF9B26"/>
                </a:solidFill>
                <a:latin typeface="+mn-lt"/>
              </a:rPr>
              <a:t>Connection to River &amp; Stream Hydraulics</a:t>
            </a:r>
          </a:p>
          <a:p>
            <a:pPr marL="342900" indent="-342900" eaLnBrk="1" hangingPunct="1">
              <a:spcBef>
                <a:spcPct val="20000"/>
              </a:spcBef>
              <a:buFont typeface="Arial" panose="020B0604020202020204" pitchFamily="34" charset="0"/>
              <a:buChar char="•"/>
            </a:pPr>
            <a:r>
              <a:rPr lang="en-US" sz="2000" dirty="0" smtClean="0">
                <a:solidFill>
                  <a:srgbClr val="FF9B26"/>
                </a:solidFill>
                <a:latin typeface="+mn-lt"/>
              </a:rPr>
              <a:t>Responsible </a:t>
            </a:r>
            <a:r>
              <a:rPr lang="en-US" sz="2000" dirty="0">
                <a:solidFill>
                  <a:srgbClr val="FF9B26"/>
                </a:solidFill>
                <a:latin typeface="+mn-lt"/>
              </a:rPr>
              <a:t>Floodplain Management</a:t>
            </a:r>
          </a:p>
          <a:p>
            <a:pPr marL="342900" indent="-342900" eaLnBrk="1" hangingPunct="1">
              <a:spcBef>
                <a:spcPct val="20000"/>
              </a:spcBef>
              <a:buFont typeface="Arial" panose="020B0604020202020204" pitchFamily="34" charset="0"/>
              <a:buChar char="•"/>
            </a:pPr>
            <a:r>
              <a:rPr lang="en-US" sz="2000" dirty="0" smtClean="0">
                <a:solidFill>
                  <a:srgbClr val="FF9B26"/>
                </a:solidFill>
                <a:latin typeface="+mn-lt"/>
              </a:rPr>
              <a:t>Stream </a:t>
            </a:r>
            <a:r>
              <a:rPr lang="en-US" sz="2000" dirty="0">
                <a:solidFill>
                  <a:srgbClr val="FF9B26"/>
                </a:solidFill>
                <a:latin typeface="+mn-lt"/>
              </a:rPr>
              <a:t>Stability &amp; Restoration</a:t>
            </a:r>
          </a:p>
        </p:txBody>
      </p:sp>
      <p:pic>
        <p:nvPicPr>
          <p:cNvPr id="8" name="Picture 4"/>
          <p:cNvPicPr>
            <a:picLocks noChangeAspect="1" noChangeArrowheads="1"/>
          </p:cNvPicPr>
          <p:nvPr/>
        </p:nvPicPr>
        <p:blipFill>
          <a:blip r:embed="rId6" cstate="print"/>
          <a:srcRect/>
          <a:stretch>
            <a:fillRect/>
          </a:stretch>
        </p:blipFill>
        <p:spPr bwMode="auto">
          <a:xfrm>
            <a:off x="914400" y="3048000"/>
            <a:ext cx="3810000" cy="2644775"/>
          </a:xfrm>
          <a:prstGeom prst="rect">
            <a:avLst/>
          </a:prstGeom>
          <a:noFill/>
          <a:ln w="25400">
            <a:solidFill>
              <a:srgbClr val="000000"/>
            </a:solidFill>
            <a:miter lim="800000"/>
            <a:headEnd/>
            <a:tailEnd/>
          </a:ln>
        </p:spPr>
      </p:pic>
    </p:spTree>
    <p:extLst>
      <p:ext uri="{BB962C8B-B14F-4D97-AF65-F5344CB8AC3E}">
        <p14:creationId xmlns:p14="http://schemas.microsoft.com/office/powerpoint/2010/main" val="3616662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cstate="print"/>
          <a:srcRect/>
          <a:stretch>
            <a:fillRect/>
          </a:stretch>
        </p:blipFill>
        <p:spPr bwMode="auto">
          <a:xfrm>
            <a:off x="-21772" y="0"/>
            <a:ext cx="9165771" cy="7028857"/>
          </a:xfrm>
          <a:prstGeom prst="rect">
            <a:avLst/>
          </a:prstGeom>
          <a:noFill/>
          <a:ln w="9525">
            <a:noFill/>
            <a:miter lim="800000"/>
            <a:headEnd/>
            <a:tailEnd/>
          </a:ln>
        </p:spPr>
      </p:pic>
      <p:sp>
        <p:nvSpPr>
          <p:cNvPr id="30721" name="Rectangle 2"/>
          <p:cNvSpPr>
            <a:spLocks noChangeArrowheads="1"/>
          </p:cNvSpPr>
          <p:nvPr/>
        </p:nvSpPr>
        <p:spPr bwMode="auto">
          <a:xfrm>
            <a:off x="-3505200" y="1371600"/>
            <a:ext cx="3276600" cy="2819400"/>
          </a:xfrm>
          <a:prstGeom prst="rect">
            <a:avLst/>
          </a:prstGeom>
          <a:noFill/>
          <a:ln w="9525">
            <a:noFill/>
            <a:miter lim="800000"/>
            <a:headEnd/>
            <a:tailEnd/>
          </a:ln>
        </p:spPr>
        <p:txBody>
          <a:bodyPr lIns="92075" tIns="46038" rIns="92075" bIns="46038"/>
          <a:lstStyle/>
          <a:p>
            <a:pPr marL="533400" indent="-533400">
              <a:spcBef>
                <a:spcPct val="20000"/>
              </a:spcBef>
              <a:buSzPct val="75000"/>
              <a:buFont typeface="Wingdings" pitchFamily="2" charset="2"/>
              <a:buChar char="©"/>
            </a:pPr>
            <a:r>
              <a:rPr lang="en-US" sz="2000" dirty="0" smtClean="0"/>
              <a:t>Sandy</a:t>
            </a:r>
            <a:endParaRPr lang="en-US" sz="2000" dirty="0"/>
          </a:p>
          <a:p>
            <a:pPr marL="533400" indent="-533400">
              <a:spcBef>
                <a:spcPct val="20000"/>
              </a:spcBef>
              <a:buSzPct val="75000"/>
              <a:buFont typeface="Wingdings" pitchFamily="2" charset="2"/>
              <a:buAutoNum type="arabicPeriod"/>
            </a:pPr>
            <a:endParaRPr lang="en-US" sz="2000" dirty="0"/>
          </a:p>
          <a:p>
            <a:pPr marL="533400" indent="-533400">
              <a:spcBef>
                <a:spcPct val="20000"/>
              </a:spcBef>
              <a:buSzPct val="75000"/>
              <a:buFont typeface="Wingdings" pitchFamily="2" charset="2"/>
              <a:buAutoNum type="arabicPeriod"/>
            </a:pPr>
            <a:endParaRPr lang="en-US" sz="2400" dirty="0">
              <a:solidFill>
                <a:srgbClr val="2C361A"/>
              </a:solidFill>
            </a:endParaRPr>
          </a:p>
        </p:txBody>
      </p:sp>
      <p:pic>
        <p:nvPicPr>
          <p:cNvPr id="11" name="Picture 10"/>
          <p:cNvPicPr>
            <a:picLocks noChangeAspect="1" noChangeArrowheads="1"/>
          </p:cNvPicPr>
          <p:nvPr/>
        </p:nvPicPr>
        <p:blipFill>
          <a:blip r:embed="rId4" cstate="print"/>
          <a:srcRect/>
          <a:stretch>
            <a:fillRect/>
          </a:stretch>
        </p:blipFill>
        <p:spPr bwMode="auto">
          <a:xfrm>
            <a:off x="6172200" y="3124200"/>
            <a:ext cx="2502678" cy="3276600"/>
          </a:xfrm>
          <a:prstGeom prst="rect">
            <a:avLst/>
          </a:prstGeom>
          <a:noFill/>
          <a:ln w="9525">
            <a:noFill/>
            <a:miter lim="800000"/>
            <a:headEnd/>
            <a:tailEnd/>
          </a:ln>
        </p:spPr>
      </p:pic>
    </p:spTree>
    <p:extLst>
      <p:ext uri="{BB962C8B-B14F-4D97-AF65-F5344CB8AC3E}">
        <p14:creationId xmlns:p14="http://schemas.microsoft.com/office/powerpoint/2010/main" val="127275768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2895600" y="1600200"/>
            <a:ext cx="3276600" cy="2819400"/>
          </a:xfrm>
          <a:prstGeom prst="rect">
            <a:avLst/>
          </a:prstGeom>
          <a:noFill/>
          <a:ln w="9525">
            <a:noFill/>
            <a:miter lim="800000"/>
            <a:headEnd/>
            <a:tailEnd/>
          </a:ln>
        </p:spPr>
        <p:txBody>
          <a:bodyPr lIns="92075" tIns="46038" rIns="92075" bIns="46038"/>
          <a:lstStyle/>
          <a:p>
            <a:pPr marL="533400" indent="-533400">
              <a:spcBef>
                <a:spcPct val="20000"/>
              </a:spcBef>
              <a:buSzPct val="75000"/>
              <a:buFont typeface="Wingdings" pitchFamily="2" charset="2"/>
              <a:buAutoNum type="arabicPeriod"/>
            </a:pPr>
            <a:endParaRPr lang="en-US" sz="2000" dirty="0"/>
          </a:p>
          <a:p>
            <a:pPr marL="533400" indent="-533400">
              <a:spcBef>
                <a:spcPct val="20000"/>
              </a:spcBef>
              <a:buSzPct val="75000"/>
              <a:buFont typeface="Wingdings" pitchFamily="2" charset="2"/>
              <a:buAutoNum type="arabicPeriod"/>
            </a:pPr>
            <a:endParaRPr lang="en-US" sz="2400" dirty="0">
              <a:solidFill>
                <a:srgbClr val="2C361A"/>
              </a:solidFill>
            </a:endParaRPr>
          </a:p>
        </p:txBody>
      </p:sp>
      <p:sp>
        <p:nvSpPr>
          <p:cNvPr id="13319" name="Rectangle 7"/>
          <p:cNvSpPr>
            <a:spLocks noGrp="1" noChangeArrowheads="1"/>
          </p:cNvSpPr>
          <p:nvPr>
            <p:ph type="title" idx="4294967295"/>
          </p:nvPr>
        </p:nvSpPr>
        <p:spPr>
          <a:xfrm>
            <a:off x="0" y="274638"/>
            <a:ext cx="8229600" cy="1143000"/>
          </a:xfrm>
          <a:noFill/>
        </p:spPr>
        <p:txBody>
          <a:bodyPr/>
          <a:lstStyle/>
          <a:p>
            <a:pPr eaLnBrk="1" hangingPunct="1">
              <a:defRPr/>
            </a:pPr>
            <a:r>
              <a:rPr lang="en-US" dirty="0" smtClean="0"/>
              <a:t>Regional Priorities</a:t>
            </a:r>
            <a:endParaRPr lang="en-US" dirty="0"/>
          </a:p>
        </p:txBody>
      </p:sp>
      <p:pic>
        <p:nvPicPr>
          <p:cNvPr id="56322" name="Picture 2"/>
          <p:cNvPicPr>
            <a:picLocks noChangeAspect="1" noChangeArrowheads="1"/>
          </p:cNvPicPr>
          <p:nvPr/>
        </p:nvPicPr>
        <p:blipFill>
          <a:blip r:embed="rId3" cstate="print"/>
          <a:srcRect/>
          <a:stretch>
            <a:fillRect/>
          </a:stretch>
        </p:blipFill>
        <p:spPr bwMode="auto">
          <a:xfrm>
            <a:off x="-2590800" y="-32658"/>
            <a:ext cx="12863531" cy="6890657"/>
          </a:xfrm>
          <a:prstGeom prst="rect">
            <a:avLst/>
          </a:prstGeom>
          <a:noFill/>
          <a:ln w="9525">
            <a:noFill/>
            <a:miter lim="800000"/>
            <a:headEnd/>
            <a:tailEnd/>
          </a:ln>
        </p:spPr>
      </p:pic>
      <p:pic>
        <p:nvPicPr>
          <p:cNvPr id="30723" name="Picture 4" descr="celebrate VA waterfall_cropped"/>
          <p:cNvPicPr>
            <a:picLocks noChangeAspect="1" noChangeArrowheads="1"/>
          </p:cNvPicPr>
          <p:nvPr/>
        </p:nvPicPr>
        <p:blipFill>
          <a:blip r:embed="rId4" cstate="print"/>
          <a:srcRect/>
          <a:stretch>
            <a:fillRect/>
          </a:stretch>
        </p:blipFill>
        <p:spPr bwMode="auto">
          <a:xfrm>
            <a:off x="9122229" y="4459061"/>
            <a:ext cx="1676400" cy="1552575"/>
          </a:xfrm>
          <a:prstGeom prst="rect">
            <a:avLst/>
          </a:prstGeom>
          <a:noFill/>
          <a:ln w="9525">
            <a:noFill/>
            <a:miter lim="800000"/>
            <a:headEnd/>
            <a:tailEnd/>
          </a:ln>
        </p:spPr>
      </p:pic>
    </p:spTree>
    <p:extLst>
      <p:ext uri="{BB962C8B-B14F-4D97-AF65-F5344CB8AC3E}">
        <p14:creationId xmlns:p14="http://schemas.microsoft.com/office/powerpoint/2010/main" val="315076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505200" y="1371600"/>
            <a:ext cx="3276600" cy="2819400"/>
          </a:xfrm>
          <a:prstGeom prst="rect">
            <a:avLst/>
          </a:prstGeom>
          <a:noFill/>
          <a:ln w="9525">
            <a:noFill/>
            <a:miter lim="800000"/>
            <a:headEnd/>
            <a:tailEnd/>
          </a:ln>
        </p:spPr>
        <p:txBody>
          <a:bodyPr lIns="92075" tIns="46038" rIns="92075" bIns="46038"/>
          <a:lstStyle/>
          <a:p>
            <a:pPr marL="533400" indent="-533400">
              <a:spcBef>
                <a:spcPct val="20000"/>
              </a:spcBef>
              <a:buSzPct val="75000"/>
              <a:buFont typeface="Wingdings" pitchFamily="2" charset="2"/>
              <a:buChar char="©"/>
            </a:pPr>
            <a:r>
              <a:rPr lang="en-US" sz="2000" dirty="0" smtClean="0"/>
              <a:t>Sandy</a:t>
            </a:r>
            <a:endParaRPr lang="en-US" sz="2000" dirty="0"/>
          </a:p>
          <a:p>
            <a:pPr marL="533400" indent="-533400">
              <a:spcBef>
                <a:spcPct val="20000"/>
              </a:spcBef>
              <a:buSzPct val="75000"/>
              <a:buFont typeface="Wingdings" pitchFamily="2" charset="2"/>
              <a:buAutoNum type="arabicPeriod"/>
            </a:pPr>
            <a:endParaRPr lang="en-US" sz="2000" dirty="0"/>
          </a:p>
          <a:p>
            <a:pPr marL="533400" indent="-533400">
              <a:spcBef>
                <a:spcPct val="20000"/>
              </a:spcBef>
              <a:buSzPct val="75000"/>
              <a:buFont typeface="Wingdings" pitchFamily="2" charset="2"/>
              <a:buAutoNum type="arabicPeriod"/>
            </a:pPr>
            <a:endParaRPr lang="en-US" sz="2400" dirty="0">
              <a:solidFill>
                <a:srgbClr val="2C361A"/>
              </a:solidFill>
            </a:endParaRPr>
          </a:p>
        </p:txBody>
      </p:sp>
      <p:pic>
        <p:nvPicPr>
          <p:cNvPr id="75778" name="Picture 2"/>
          <p:cNvPicPr>
            <a:picLocks noChangeAspect="1" noChangeArrowheads="1"/>
          </p:cNvPicPr>
          <p:nvPr/>
        </p:nvPicPr>
        <p:blipFill>
          <a:blip r:embed="rId3" cstate="print"/>
          <a:srcRect/>
          <a:stretch>
            <a:fillRect/>
          </a:stretch>
        </p:blipFill>
        <p:spPr bwMode="auto">
          <a:xfrm>
            <a:off x="-21771" y="-1"/>
            <a:ext cx="9165771" cy="6947413"/>
          </a:xfrm>
          <a:prstGeom prst="rect">
            <a:avLst/>
          </a:prstGeom>
          <a:noFill/>
          <a:ln w="9525">
            <a:noFill/>
            <a:miter lim="800000"/>
            <a:headEnd/>
            <a:tailEnd/>
          </a:ln>
        </p:spPr>
      </p:pic>
    </p:spTree>
    <p:extLst>
      <p:ext uri="{BB962C8B-B14F-4D97-AF65-F5344CB8AC3E}">
        <p14:creationId xmlns:p14="http://schemas.microsoft.com/office/powerpoint/2010/main" val="203991085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0" y="0"/>
            <a:ext cx="10339755" cy="6858000"/>
          </a:xfrm>
          <a:prstGeom prst="rect">
            <a:avLst/>
          </a:prstGeom>
          <a:noFill/>
          <a:ln w="9525">
            <a:noFill/>
            <a:miter lim="800000"/>
            <a:headEnd/>
            <a:tailEnd/>
          </a:ln>
        </p:spPr>
      </p:pic>
    </p:spTree>
    <p:extLst>
      <p:ext uri="{BB962C8B-B14F-4D97-AF65-F5344CB8AC3E}">
        <p14:creationId xmlns:p14="http://schemas.microsoft.com/office/powerpoint/2010/main" val="12455854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7"/>
          <p:cNvSpPr>
            <a:spLocks noGrp="1" noChangeArrowheads="1"/>
          </p:cNvSpPr>
          <p:nvPr>
            <p:ph type="title" idx="4294967295"/>
          </p:nvPr>
        </p:nvSpPr>
        <p:spPr>
          <a:xfrm>
            <a:off x="0" y="274638"/>
            <a:ext cx="8229600" cy="1143000"/>
          </a:xfrm>
          <a:noFill/>
        </p:spPr>
        <p:txBody>
          <a:bodyPr/>
          <a:lstStyle/>
          <a:p>
            <a:pPr eaLnBrk="1" hangingPunct="1">
              <a:defRPr/>
            </a:pPr>
            <a:r>
              <a:rPr lang="en-US" dirty="0" smtClean="0"/>
              <a:t>Regional Priorities</a:t>
            </a:r>
            <a:endParaRPr lang="en-US" dirty="0"/>
          </a:p>
        </p:txBody>
      </p:sp>
      <p:pic>
        <p:nvPicPr>
          <p:cNvPr id="74754" name="Picture 2"/>
          <p:cNvPicPr>
            <a:picLocks noChangeAspect="1" noChangeArrowheads="1"/>
          </p:cNvPicPr>
          <p:nvPr/>
        </p:nvPicPr>
        <p:blipFill>
          <a:blip r:embed="rId3" cstate="print"/>
          <a:srcRect/>
          <a:stretch>
            <a:fillRect/>
          </a:stretch>
        </p:blipFill>
        <p:spPr bwMode="auto">
          <a:xfrm>
            <a:off x="1066800" y="1371600"/>
            <a:ext cx="7086600" cy="4240149"/>
          </a:xfrm>
          <a:prstGeom prst="rect">
            <a:avLst/>
          </a:prstGeom>
          <a:noFill/>
          <a:ln w="9525">
            <a:noFill/>
            <a:miter lim="800000"/>
            <a:headEnd/>
            <a:tailEnd/>
          </a:ln>
        </p:spPr>
      </p:pic>
    </p:spTree>
    <p:extLst>
      <p:ext uri="{BB962C8B-B14F-4D97-AF65-F5344CB8AC3E}">
        <p14:creationId xmlns:p14="http://schemas.microsoft.com/office/powerpoint/2010/main" val="323165810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Drivers</a:t>
            </a:r>
            <a:endParaRPr lang="en-US" dirty="0"/>
          </a:p>
        </p:txBody>
      </p:sp>
      <p:sp>
        <p:nvSpPr>
          <p:cNvPr id="4" name="Text Placeholder 3"/>
          <p:cNvSpPr>
            <a:spLocks noGrp="1"/>
          </p:cNvSpPr>
          <p:nvPr>
            <p:ph type="body" sz="quarter" idx="11"/>
          </p:nvPr>
        </p:nvSpPr>
        <p:spPr/>
        <p:txBody>
          <a:bodyPr/>
          <a:lstStyle/>
          <a:p>
            <a:r>
              <a:rPr lang="en-US" dirty="0" smtClean="0">
                <a:latin typeface="Century Gothic" pitchFamily="34" charset="0"/>
              </a:rPr>
              <a:t>2</a:t>
            </a:r>
            <a:endParaRPr lang="en-US" dirty="0">
              <a:latin typeface="Century Gothic" pitchFamily="34" charset="0"/>
            </a:endParaRP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37288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92195"/>
            <a:ext cx="8229600" cy="1323439"/>
          </a:xfrm>
          <a:noFill/>
        </p:spPr>
        <p:txBody>
          <a:bodyPr/>
          <a:lstStyle/>
          <a:p>
            <a:r>
              <a:rPr lang="en-US" dirty="0" smtClean="0">
                <a:effectLst/>
              </a:rPr>
              <a:t>Chesapeake Bay TMDL – A Commitment to Clean Water</a:t>
            </a:r>
          </a:p>
        </p:txBody>
      </p:sp>
      <p:sp>
        <p:nvSpPr>
          <p:cNvPr id="2" name="Text Placeholder 1"/>
          <p:cNvSpPr>
            <a:spLocks noGrp="1"/>
          </p:cNvSpPr>
          <p:nvPr>
            <p:ph type="body" sz="quarter" idx="19"/>
          </p:nvPr>
        </p:nvSpPr>
        <p:spPr/>
        <p:txBody>
          <a:bodyPr>
            <a:normAutofit/>
          </a:bodyPr>
          <a:lstStyle/>
          <a:p>
            <a:r>
              <a:rPr lang="en-US" sz="3100" dirty="0" smtClean="0"/>
              <a:t>The </a:t>
            </a:r>
            <a:r>
              <a:rPr lang="en-US" sz="3100" dirty="0"/>
              <a:t>Bay TMDL is a key  part of an accountability Framework to ensure that all pollution control measures needed to fully restore the Bay and its tidal rivers are in place by 2025, with practices in place by 2017 to meet 60 percent of the necessary pollution reductions.</a:t>
            </a:r>
            <a:endParaRPr lang="en-US" sz="3100" kern="0" dirty="0">
              <a:solidFill>
                <a:schemeClr val="tx1"/>
              </a:solidFill>
            </a:endParaRPr>
          </a:p>
          <a:p>
            <a:endParaRPr lang="en-US" dirty="0"/>
          </a:p>
          <a:p>
            <a:endParaRPr lang="en-US" dirty="0"/>
          </a:p>
        </p:txBody>
      </p:sp>
      <p:sp>
        <p:nvSpPr>
          <p:cNvPr id="6148" name="Rectangle 5"/>
          <p:cNvSpPr>
            <a:spLocks noChangeArrowheads="1"/>
          </p:cNvSpPr>
          <p:nvPr/>
        </p:nvSpPr>
        <p:spPr bwMode="auto">
          <a:xfrm>
            <a:off x="3733800" y="6391491"/>
            <a:ext cx="1676400" cy="300070"/>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350" dirty="0" smtClean="0">
                <a:latin typeface="+mn-lt"/>
                <a:cs typeface="Arial" pitchFamily="34" charset="0"/>
              </a:rPr>
              <a:t>Crosses State lines </a:t>
            </a:r>
            <a:endParaRPr lang="en-US" sz="1350" dirty="0">
              <a:latin typeface="+mn-lt"/>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381000" y="457200"/>
            <a:ext cx="4192603" cy="5029200"/>
          </a:xfrm>
          <a:prstGeom prst="rect">
            <a:avLst/>
          </a:prstGeom>
          <a:noFill/>
          <a:ln w="9525">
            <a:noFill/>
            <a:miter lim="800000"/>
            <a:headEnd/>
            <a:tailEnd/>
          </a:ln>
        </p:spPr>
      </p:pic>
      <p:pic>
        <p:nvPicPr>
          <p:cNvPr id="34817" name="Picture 1"/>
          <p:cNvPicPr>
            <a:picLocks noChangeAspect="1" noChangeArrowheads="1"/>
          </p:cNvPicPr>
          <p:nvPr/>
        </p:nvPicPr>
        <p:blipFill>
          <a:blip r:embed="rId4" cstate="print"/>
          <a:srcRect/>
          <a:stretch>
            <a:fillRect/>
          </a:stretch>
        </p:blipFill>
        <p:spPr bwMode="auto">
          <a:xfrm>
            <a:off x="4724400" y="457200"/>
            <a:ext cx="4038600" cy="5048250"/>
          </a:xfrm>
          <a:prstGeom prst="rect">
            <a:avLst/>
          </a:prstGeom>
          <a:noFill/>
          <a:ln w="9525">
            <a:noFill/>
            <a:miter lim="800000"/>
            <a:headEnd/>
            <a:tailEnd/>
          </a:ln>
        </p:spPr>
      </p:pic>
    </p:spTree>
    <p:extLst>
      <p:ext uri="{BB962C8B-B14F-4D97-AF65-F5344CB8AC3E}">
        <p14:creationId xmlns:p14="http://schemas.microsoft.com/office/powerpoint/2010/main" val="80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609600" y="5410200"/>
            <a:ext cx="2514600" cy="1323439"/>
          </a:xfrm>
          <a:prstGeom prst="rect">
            <a:avLst/>
          </a:prstGeom>
          <a:noFill/>
        </p:spPr>
        <p:txBody>
          <a:bodyPr wrap="square" rtlCol="0">
            <a:spAutoFit/>
          </a:bodyPr>
          <a:lstStyle/>
          <a:p>
            <a:r>
              <a:rPr lang="en-US" sz="4000" b="1" dirty="0" smtClean="0">
                <a:solidFill>
                  <a:srgbClr val="FF9B26"/>
                </a:solidFill>
                <a:latin typeface="Century Gothic" pitchFamily="34" charset="0"/>
              </a:rPr>
              <a:t>A Safety </a:t>
            </a:r>
            <a:br>
              <a:rPr lang="en-US" sz="4000" b="1" dirty="0" smtClean="0">
                <a:solidFill>
                  <a:srgbClr val="FF9B26"/>
                </a:solidFill>
                <a:latin typeface="Century Gothic" pitchFamily="34" charset="0"/>
              </a:rPr>
            </a:br>
            <a:r>
              <a:rPr lang="en-US" sz="4000" b="1" dirty="0" smtClean="0">
                <a:solidFill>
                  <a:srgbClr val="FF9B26"/>
                </a:solidFill>
                <a:latin typeface="Century Gothic" pitchFamily="34" charset="0"/>
              </a:rPr>
              <a:t>Moment</a:t>
            </a:r>
            <a:endParaRPr lang="en-US" sz="4000" b="1" dirty="0">
              <a:solidFill>
                <a:srgbClr val="FF9B26"/>
              </a:solidFill>
              <a:latin typeface="Century Gothic" pitchFamily="34" charset="0"/>
            </a:endParaRPr>
          </a:p>
        </p:txBody>
      </p:sp>
    </p:spTree>
    <p:extLst>
      <p:ext uri="{BB962C8B-B14F-4D97-AF65-F5344CB8AC3E}">
        <p14:creationId xmlns:p14="http://schemas.microsoft.com/office/powerpoint/2010/main" val="316843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MS4 Permits</a:t>
            </a:r>
          </a:p>
        </p:txBody>
      </p:sp>
      <p:sp>
        <p:nvSpPr>
          <p:cNvPr id="2" name="Text Placeholder 1"/>
          <p:cNvSpPr>
            <a:spLocks noGrp="1"/>
          </p:cNvSpPr>
          <p:nvPr>
            <p:ph type="body" sz="quarter" idx="19"/>
          </p:nvPr>
        </p:nvSpPr>
        <p:spPr>
          <a:xfrm>
            <a:off x="419100" y="1447800"/>
            <a:ext cx="8305800" cy="4343400"/>
          </a:xfrm>
        </p:spPr>
        <p:txBody>
          <a:bodyPr>
            <a:normAutofit fontScale="92500" lnSpcReduction="10000"/>
          </a:bodyPr>
          <a:lstStyle/>
          <a:p>
            <a:pPr marL="0" lvl="1" indent="0">
              <a:buNone/>
            </a:pPr>
            <a:r>
              <a:rPr lang="en-US" dirty="0" smtClean="0"/>
              <a:t>Discharges </a:t>
            </a:r>
            <a:r>
              <a:rPr lang="en-US" dirty="0"/>
              <a:t>from municipal separate storm sewer system regulations were developed and implemented in two phases.</a:t>
            </a:r>
          </a:p>
          <a:p>
            <a:pPr marL="1257300" lvl="2" indent="-342900">
              <a:lnSpc>
                <a:spcPct val="95000"/>
              </a:lnSpc>
              <a:buClr>
                <a:schemeClr val="tx1"/>
              </a:buClr>
              <a:buSzPct val="60000"/>
              <a:buFontTx/>
              <a:buChar char="-"/>
              <a:defRPr/>
            </a:pPr>
            <a:r>
              <a:rPr lang="en-US" dirty="0"/>
              <a:t>Implementation of the first phase began in the early 1990s and required that operators of MS4s serving populations of greater than 100,000 people (per the 1990 decennial census) apply for and obtain a permit to discharge </a:t>
            </a:r>
            <a:r>
              <a:rPr lang="en-US" dirty="0" err="1"/>
              <a:t>stormwater</a:t>
            </a:r>
            <a:r>
              <a:rPr lang="en-US" dirty="0"/>
              <a:t> from their outfalls. </a:t>
            </a:r>
          </a:p>
          <a:p>
            <a:pPr marL="1257300" lvl="2" indent="-342900">
              <a:lnSpc>
                <a:spcPct val="95000"/>
              </a:lnSpc>
              <a:buClr>
                <a:schemeClr val="tx1"/>
              </a:buClr>
              <a:buSzPct val="60000"/>
              <a:buFontTx/>
              <a:buChar char="-"/>
              <a:defRPr/>
            </a:pPr>
            <a:r>
              <a:rPr lang="en-US" dirty="0" smtClean="0"/>
              <a:t>The </a:t>
            </a:r>
            <a:r>
              <a:rPr lang="en-US" dirty="0"/>
              <a:t>second phase of MS4 regulations became effective March 23, 2003, and required that operators of small MS4s in "urbanized areas" (as defined by the latest decennial census) obtain a permit to discharge </a:t>
            </a:r>
            <a:r>
              <a:rPr lang="en-US" dirty="0" err="1"/>
              <a:t>stormwater</a:t>
            </a:r>
            <a:r>
              <a:rPr lang="en-US" dirty="0"/>
              <a:t> from their outfalls.</a:t>
            </a:r>
          </a:p>
        </p:txBody>
      </p:sp>
      <p:sp>
        <p:nvSpPr>
          <p:cNvPr id="6148" name="Rectangle 5"/>
          <p:cNvSpPr>
            <a:spLocks noChangeArrowheads="1"/>
          </p:cNvSpPr>
          <p:nvPr/>
        </p:nvSpPr>
        <p:spPr bwMode="auto">
          <a:xfrm>
            <a:off x="2362200" y="6097482"/>
            <a:ext cx="44196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Many Federal facilities are MS4 permit holders</a:t>
            </a:r>
            <a:r>
              <a:rPr lang="en-US" sz="1350" dirty="0" smtClean="0">
                <a:latin typeface="+mn-lt"/>
                <a:cs typeface="Arial" pitchFamily="34" charset="0"/>
              </a:rPr>
              <a:t>. </a:t>
            </a:r>
            <a:endParaRPr lang="en-US" sz="1350" dirty="0">
              <a:latin typeface="+mn-lt"/>
              <a:cs typeface="Arial" pitchFamily="34" charset="0"/>
            </a:endParaRPr>
          </a:p>
        </p:txBody>
      </p:sp>
    </p:spTree>
    <p:extLst>
      <p:ext uri="{BB962C8B-B14F-4D97-AF65-F5344CB8AC3E}">
        <p14:creationId xmlns:p14="http://schemas.microsoft.com/office/powerpoint/2010/main" val="1132993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MS4 Permits</a:t>
            </a:r>
          </a:p>
        </p:txBody>
      </p:sp>
      <p:sp>
        <p:nvSpPr>
          <p:cNvPr id="2" name="Text Placeholder 1"/>
          <p:cNvSpPr>
            <a:spLocks noGrp="1"/>
          </p:cNvSpPr>
          <p:nvPr>
            <p:ph type="body" sz="quarter" idx="19"/>
          </p:nvPr>
        </p:nvSpPr>
        <p:spPr>
          <a:xfrm>
            <a:off x="457200" y="1828800"/>
            <a:ext cx="8305800" cy="4343400"/>
          </a:xfrm>
        </p:spPr>
        <p:txBody>
          <a:bodyPr>
            <a:normAutofit/>
          </a:bodyPr>
          <a:lstStyle/>
          <a:p>
            <a:r>
              <a:rPr lang="en-US" dirty="0"/>
              <a:t>Small MS4s include storm sewer systems operated by cities, counties, towns, federal facilities such as military bases, Veteran’s Affairs hospitals and research facilities, Department of Defense facilities and parkways, and state facilities such as VDOT, community colleges and public universities. </a:t>
            </a:r>
          </a:p>
        </p:txBody>
      </p:sp>
      <p:sp>
        <p:nvSpPr>
          <p:cNvPr id="6148" name="Rectangle 5"/>
          <p:cNvSpPr>
            <a:spLocks noChangeArrowheads="1"/>
          </p:cNvSpPr>
          <p:nvPr/>
        </p:nvSpPr>
        <p:spPr bwMode="auto">
          <a:xfrm>
            <a:off x="2362200" y="6097482"/>
            <a:ext cx="44196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Many Federal facilities are MS4 permit holders</a:t>
            </a:r>
            <a:r>
              <a:rPr lang="en-US" sz="1350" dirty="0" smtClean="0">
                <a:latin typeface="+mn-lt"/>
                <a:cs typeface="Arial" pitchFamily="34" charset="0"/>
              </a:rPr>
              <a:t>. </a:t>
            </a:r>
            <a:endParaRPr lang="en-US" sz="1350" dirty="0">
              <a:latin typeface="+mn-lt"/>
              <a:cs typeface="Arial" pitchFamily="34" charset="0"/>
            </a:endParaRPr>
          </a:p>
        </p:txBody>
      </p:sp>
    </p:spTree>
    <p:extLst>
      <p:ext uri="{BB962C8B-B14F-4D97-AF65-F5344CB8AC3E}">
        <p14:creationId xmlns:p14="http://schemas.microsoft.com/office/powerpoint/2010/main" val="2543650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err="1" smtClean="0">
                <a:effectLst/>
              </a:rPr>
              <a:t>Stormwater</a:t>
            </a:r>
            <a:r>
              <a:rPr lang="en-US" dirty="0" smtClean="0">
                <a:effectLst/>
              </a:rPr>
              <a:t> Regulations</a:t>
            </a:r>
          </a:p>
        </p:txBody>
      </p:sp>
      <p:sp>
        <p:nvSpPr>
          <p:cNvPr id="6148" name="Rectangle 5"/>
          <p:cNvSpPr>
            <a:spLocks noChangeArrowheads="1"/>
          </p:cNvSpPr>
          <p:nvPr/>
        </p:nvSpPr>
        <p:spPr bwMode="auto">
          <a:xfrm>
            <a:off x="1447800" y="5791200"/>
            <a:ext cx="70104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Summer 2014</a:t>
            </a:r>
            <a:r>
              <a:rPr lang="en-US" sz="1350" dirty="0" smtClean="0">
                <a:latin typeface="+mn-lt"/>
                <a:cs typeface="Arial" pitchFamily="34" charset="0"/>
              </a:rPr>
              <a:t>. </a:t>
            </a:r>
            <a:endParaRPr lang="en-US" sz="1350" dirty="0">
              <a:latin typeface="+mn-lt"/>
              <a:cs typeface="Arial"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1447800" y="1219200"/>
            <a:ext cx="5867399" cy="4373269"/>
          </a:xfrm>
          <a:prstGeom prst="rect">
            <a:avLst/>
          </a:prstGeom>
          <a:noFill/>
          <a:ln w="9525">
            <a:noFill/>
            <a:miter lim="800000"/>
            <a:headEnd/>
            <a:tailEnd/>
          </a:ln>
        </p:spPr>
      </p:pic>
    </p:spTree>
    <p:extLst>
      <p:ext uri="{BB962C8B-B14F-4D97-AF65-F5344CB8AC3E}">
        <p14:creationId xmlns:p14="http://schemas.microsoft.com/office/powerpoint/2010/main" val="1077336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VPDES Permit</a:t>
            </a:r>
          </a:p>
        </p:txBody>
      </p:sp>
      <p:sp>
        <p:nvSpPr>
          <p:cNvPr id="3" name="Text Placeholder 2"/>
          <p:cNvSpPr>
            <a:spLocks noGrp="1"/>
          </p:cNvSpPr>
          <p:nvPr>
            <p:ph type="body" sz="quarter" idx="19"/>
          </p:nvPr>
        </p:nvSpPr>
        <p:spPr>
          <a:xfrm>
            <a:off x="457200" y="1539240"/>
            <a:ext cx="8305800" cy="4343400"/>
          </a:xfrm>
        </p:spPr>
        <p:txBody>
          <a:bodyPr>
            <a:noAutofit/>
          </a:bodyPr>
          <a:lstStyle/>
          <a:p>
            <a:pPr marL="971550" lvl="1" indent="-514350">
              <a:buFont typeface="+mj-lt"/>
              <a:buAutoNum type="arabicParenR"/>
            </a:pPr>
            <a:r>
              <a:rPr lang="en-US" sz="2200" dirty="0"/>
              <a:t>Effective July 1, 2014 and expires on June 30, 2019.</a:t>
            </a:r>
          </a:p>
          <a:p>
            <a:pPr marL="971550" lvl="1" indent="-514350">
              <a:buFont typeface="+mj-lt"/>
              <a:buAutoNum type="arabicParenR"/>
            </a:pPr>
            <a:r>
              <a:rPr lang="en-US" sz="2200" dirty="0" smtClean="0"/>
              <a:t>Grandfathering</a:t>
            </a:r>
            <a:r>
              <a:rPr lang="en-US" sz="2200" dirty="0"/>
              <a:t>: Shall remain subject to the Part II C technical criteria for </a:t>
            </a:r>
            <a:r>
              <a:rPr lang="en-US" sz="2200" dirty="0" err="1"/>
              <a:t>stormwater</a:t>
            </a:r>
            <a:r>
              <a:rPr lang="en-US" sz="2200" dirty="0"/>
              <a:t> for one additional state permit cycle (until June 30, 2019).  After that time, portions of the project not under construction shall become subject to any new technical criteria adopted by the board.</a:t>
            </a:r>
          </a:p>
          <a:p>
            <a:pPr marL="971550" lvl="1" indent="-514350">
              <a:buFont typeface="+mj-lt"/>
              <a:buAutoNum type="arabicParenR"/>
            </a:pPr>
            <a:r>
              <a:rPr lang="en-US" sz="2200" dirty="0" smtClean="0"/>
              <a:t>Permit </a:t>
            </a:r>
            <a:r>
              <a:rPr lang="en-US" sz="2200" dirty="0"/>
              <a:t>Reissuance </a:t>
            </a:r>
          </a:p>
          <a:p>
            <a:pPr marL="971550" lvl="1" indent="-514350">
              <a:buFont typeface="+mj-lt"/>
              <a:buAutoNum type="arabicParenR"/>
            </a:pPr>
            <a:r>
              <a:rPr lang="en-US" sz="2200" dirty="0" smtClean="0"/>
              <a:t>New </a:t>
            </a:r>
            <a:r>
              <a:rPr lang="en-US" sz="2200" dirty="0"/>
              <a:t>SWPPP Template, Inspection Frequency</a:t>
            </a:r>
          </a:p>
          <a:p>
            <a:pPr marL="971550" lvl="1" indent="-514350">
              <a:buFont typeface="+mj-lt"/>
              <a:buAutoNum type="arabicParenR"/>
            </a:pPr>
            <a:r>
              <a:rPr lang="en-US" sz="2200" dirty="0" smtClean="0"/>
              <a:t>Discharge </a:t>
            </a:r>
            <a:r>
              <a:rPr lang="en-US" sz="2200" dirty="0"/>
              <a:t>to TMDL/Impaired Waters/Exceptional Waters</a:t>
            </a:r>
          </a:p>
          <a:p>
            <a:pPr marL="514350" indent="-514350">
              <a:buFont typeface="+mj-lt"/>
              <a:buAutoNum type="arabicParenR"/>
            </a:pPr>
            <a:endParaRPr lang="en-US" sz="2200" dirty="0"/>
          </a:p>
        </p:txBody>
      </p:sp>
      <p:sp>
        <p:nvSpPr>
          <p:cNvPr id="6148" name="Rectangle 5"/>
          <p:cNvSpPr>
            <a:spLocks noChangeArrowheads="1"/>
          </p:cNvSpPr>
          <p:nvPr/>
        </p:nvSpPr>
        <p:spPr bwMode="auto">
          <a:xfrm>
            <a:off x="2590800" y="6019800"/>
            <a:ext cx="39624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WEG (now Stantec) information bulletin </a:t>
            </a:r>
            <a:endParaRPr lang="en-US" sz="1350" dirty="0">
              <a:latin typeface="+mn-lt"/>
              <a:cs typeface="Arial" pitchFamily="34" charset="0"/>
            </a:endParaRPr>
          </a:p>
        </p:txBody>
      </p:sp>
    </p:spTree>
    <p:extLst>
      <p:ext uri="{BB962C8B-B14F-4D97-AF65-F5344CB8AC3E}">
        <p14:creationId xmlns:p14="http://schemas.microsoft.com/office/powerpoint/2010/main" val="3020329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Section 438</a:t>
            </a:r>
          </a:p>
        </p:txBody>
      </p:sp>
      <p:sp>
        <p:nvSpPr>
          <p:cNvPr id="6148" name="Rectangle 5"/>
          <p:cNvSpPr>
            <a:spLocks noChangeArrowheads="1"/>
          </p:cNvSpPr>
          <p:nvPr/>
        </p:nvSpPr>
        <p:spPr bwMode="auto">
          <a:xfrm>
            <a:off x="1828800" y="6079880"/>
            <a:ext cx="70104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Site and region specific….</a:t>
            </a:r>
            <a:r>
              <a:rPr lang="en-US" sz="1350" dirty="0" smtClean="0">
                <a:latin typeface="+mn-lt"/>
                <a:cs typeface="Arial" pitchFamily="34" charset="0"/>
              </a:rPr>
              <a:t>. </a:t>
            </a:r>
            <a:endParaRPr lang="en-US" sz="1350" dirty="0">
              <a:latin typeface="+mn-lt"/>
              <a:cs typeface="Arial" pitchFamily="34" charset="0"/>
            </a:endParaRPr>
          </a:p>
        </p:txBody>
      </p:sp>
      <p:sp>
        <p:nvSpPr>
          <p:cNvPr id="4" name="Rectangle 3"/>
          <p:cNvSpPr txBox="1">
            <a:spLocks noChangeArrowheads="1"/>
          </p:cNvSpPr>
          <p:nvPr/>
        </p:nvSpPr>
        <p:spPr bwMode="auto">
          <a:xfrm>
            <a:off x="457200" y="1143000"/>
            <a:ext cx="80772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95000"/>
              </a:lnSpc>
              <a:spcBef>
                <a:spcPct val="20000"/>
              </a:spcBef>
              <a:spcAft>
                <a:spcPct val="0"/>
              </a:spcAft>
              <a:buClr>
                <a:schemeClr val="tx1"/>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90000"/>
              </a:lnSpc>
              <a:spcBef>
                <a:spcPct val="20000"/>
              </a:spcBef>
              <a:spcAft>
                <a:spcPct val="0"/>
              </a:spcAft>
              <a:buClr>
                <a:schemeClr val="tx2"/>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10" y="1180750"/>
            <a:ext cx="8610600" cy="139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714537"/>
            <a:ext cx="6191250" cy="322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435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95"/>
            <a:ext cx="8229600" cy="707886"/>
          </a:xfrm>
        </p:spPr>
        <p:txBody>
          <a:bodyPr/>
          <a:lstStyle/>
          <a:p>
            <a:r>
              <a:rPr lang="en-US" dirty="0" smtClean="0"/>
              <a:t>LEED Credits (SSc6.1)   </a:t>
            </a:r>
            <a:r>
              <a:rPr lang="en-US" sz="2000" dirty="0" smtClean="0"/>
              <a:t>LEED 2009</a:t>
            </a:r>
            <a:r>
              <a:rPr lang="en-US" dirty="0" smtClean="0"/>
              <a:t>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30" y="1600200"/>
            <a:ext cx="444005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33057"/>
            <a:ext cx="3552825" cy="268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800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LEED Credits (SSc6.2</a:t>
            </a:r>
            <a:r>
              <a:rPr lang="en-US" dirty="0"/>
              <a:t>) </a:t>
            </a:r>
            <a:r>
              <a:rPr lang="en-US" sz="2000" dirty="0"/>
              <a:t>LEED 2009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4819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6632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Rainwater Management </a:t>
            </a:r>
            <a:r>
              <a:rPr lang="en-US" sz="2000" dirty="0" smtClean="0"/>
              <a:t>LEED V4 </a:t>
            </a:r>
            <a:endParaRPr lang="en-US" sz="20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65521"/>
            <a:ext cx="8763000" cy="404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894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Review</a:t>
            </a:r>
            <a:endParaRPr lang="en-US" dirty="0"/>
          </a:p>
        </p:txBody>
      </p:sp>
      <p:sp>
        <p:nvSpPr>
          <p:cNvPr id="4" name="Text Placeholder 3"/>
          <p:cNvSpPr>
            <a:spLocks noGrp="1"/>
          </p:cNvSpPr>
          <p:nvPr>
            <p:ph type="body" sz="quarter" idx="11"/>
          </p:nvPr>
        </p:nvSpPr>
        <p:spPr/>
        <p:txBody>
          <a:bodyPr/>
          <a:lstStyle/>
          <a:p>
            <a:r>
              <a:rPr lang="en-US" dirty="0">
                <a:latin typeface="Century Gothic" pitchFamily="34" charset="0"/>
              </a:rPr>
              <a:t>3</a:t>
            </a:r>
          </a:p>
        </p:txBody>
      </p:sp>
      <p:sp>
        <p:nvSpPr>
          <p:cNvPr id="5" name="Text Placeholder 4"/>
          <p:cNvSpPr>
            <a:spLocks noGrp="1"/>
          </p:cNvSpPr>
          <p:nvPr>
            <p:ph type="body" sz="quarter" idx="10"/>
          </p:nvPr>
        </p:nvSpPr>
        <p:spPr>
          <a:xfrm>
            <a:off x="685800" y="1524000"/>
            <a:ext cx="8153400" cy="584775"/>
          </a:xfrm>
        </p:spPr>
        <p:txBody>
          <a:bodyPr/>
          <a:lstStyle/>
          <a:p>
            <a:r>
              <a:rPr lang="en-US" sz="3200" dirty="0" smtClean="0"/>
              <a:t>VA </a:t>
            </a:r>
            <a:r>
              <a:rPr lang="en-US" sz="3200" dirty="0" err="1" smtClean="0"/>
              <a:t>Stormwater</a:t>
            </a:r>
            <a:r>
              <a:rPr lang="en-US" sz="3200" dirty="0" smtClean="0"/>
              <a:t> Regulations</a:t>
            </a:r>
            <a:endParaRPr lang="en-US" sz="3200" dirty="0"/>
          </a:p>
        </p:txBody>
      </p:sp>
    </p:spTree>
    <p:extLst>
      <p:ext uri="{BB962C8B-B14F-4D97-AF65-F5344CB8AC3E}">
        <p14:creationId xmlns:p14="http://schemas.microsoft.com/office/powerpoint/2010/main" val="612315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err="1" smtClean="0">
                <a:effectLst/>
              </a:rPr>
              <a:t>Stormwater</a:t>
            </a:r>
            <a:r>
              <a:rPr lang="en-US" dirty="0" smtClean="0">
                <a:effectLst/>
              </a:rPr>
              <a:t> Regulations:</a:t>
            </a:r>
            <a:br>
              <a:rPr lang="en-US" dirty="0" smtClean="0">
                <a:effectLst/>
              </a:rPr>
            </a:br>
            <a:r>
              <a:rPr lang="en-US" sz="3200" dirty="0" smtClean="0">
                <a:effectLst/>
              </a:rPr>
              <a:t>Runoff Reduction Method </a:t>
            </a:r>
          </a:p>
        </p:txBody>
      </p:sp>
      <p:sp>
        <p:nvSpPr>
          <p:cNvPr id="2" name="Text Placeholder 1"/>
          <p:cNvSpPr>
            <a:spLocks noGrp="1"/>
          </p:cNvSpPr>
          <p:nvPr>
            <p:ph type="body" sz="quarter" idx="19"/>
          </p:nvPr>
        </p:nvSpPr>
        <p:spPr/>
        <p:txBody>
          <a:bodyPr>
            <a:normAutofit/>
          </a:bodyPr>
          <a:lstStyle/>
          <a:p>
            <a:r>
              <a:rPr lang="en-US" sz="2400" b="1" dirty="0"/>
              <a:t>Total Phosphorus (TP) </a:t>
            </a:r>
            <a:r>
              <a:rPr lang="en-US" sz="2400" dirty="0"/>
              <a:t>is used as the target pollutant for compliance with proposed </a:t>
            </a:r>
            <a:r>
              <a:rPr lang="en-US" sz="2400" b="1" dirty="0"/>
              <a:t>Water Quality </a:t>
            </a:r>
            <a:r>
              <a:rPr lang="en-US" sz="2400" dirty="0"/>
              <a:t>criteria (4 VAC50-60-63 through 65). Total Nitrogen (TN) is also calculated and BMP designs address TN removal, as well as the removal of </a:t>
            </a:r>
            <a:r>
              <a:rPr lang="en-US" sz="2400" dirty="0" smtClean="0"/>
              <a:t>other </a:t>
            </a:r>
            <a:r>
              <a:rPr lang="en-US" sz="2400" dirty="0" err="1" smtClean="0"/>
              <a:t>stormwater</a:t>
            </a:r>
            <a:r>
              <a:rPr lang="en-US" sz="2400" dirty="0" smtClean="0"/>
              <a:t> </a:t>
            </a:r>
            <a:r>
              <a:rPr lang="en-US" sz="2400" dirty="0"/>
              <a:t>pollutants.</a:t>
            </a:r>
          </a:p>
          <a:p>
            <a:r>
              <a:rPr lang="en-US" sz="2400" dirty="0" smtClean="0"/>
              <a:t>Each </a:t>
            </a:r>
            <a:r>
              <a:rPr lang="en-US" sz="2400" dirty="0"/>
              <a:t>site also has a </a:t>
            </a:r>
            <a:r>
              <a:rPr lang="en-US" sz="2400" b="1" dirty="0"/>
              <a:t>Treatment Volume (</a:t>
            </a:r>
            <a:r>
              <a:rPr lang="en-US" sz="2400" b="1" dirty="0" err="1"/>
              <a:t>Tv</a:t>
            </a:r>
            <a:r>
              <a:rPr lang="en-US" sz="2400" b="1" dirty="0"/>
              <a:t>)</a:t>
            </a:r>
            <a:r>
              <a:rPr lang="en-US" sz="2400" dirty="0"/>
              <a:t>.</a:t>
            </a:r>
          </a:p>
          <a:p>
            <a:r>
              <a:rPr lang="en-US" sz="2400" dirty="0" err="1" smtClean="0"/>
              <a:t>Stormwater</a:t>
            </a:r>
            <a:r>
              <a:rPr lang="en-US" sz="2400" dirty="0" smtClean="0"/>
              <a:t> </a:t>
            </a:r>
            <a:r>
              <a:rPr lang="en-US" sz="2400" dirty="0"/>
              <a:t>BMPs are assigned </a:t>
            </a:r>
            <a:r>
              <a:rPr lang="en-US" sz="2400" b="1" dirty="0"/>
              <a:t>Runoff Reduction (RR) </a:t>
            </a:r>
            <a:r>
              <a:rPr lang="en-US" sz="2400" dirty="0"/>
              <a:t>and </a:t>
            </a:r>
            <a:r>
              <a:rPr lang="en-US" sz="2400" b="1" dirty="0"/>
              <a:t>Pollutant Removal (PR) </a:t>
            </a:r>
            <a:r>
              <a:rPr lang="en-US" sz="2400" dirty="0"/>
              <a:t>rates. These rates vary based on the “level of design” used.</a:t>
            </a:r>
          </a:p>
          <a:p>
            <a:endParaRPr lang="en-US" sz="2400" dirty="0"/>
          </a:p>
        </p:txBody>
      </p:sp>
      <p:sp>
        <p:nvSpPr>
          <p:cNvPr id="6148" name="Rectangle 5"/>
          <p:cNvSpPr>
            <a:spLocks noChangeArrowheads="1"/>
          </p:cNvSpPr>
          <p:nvPr/>
        </p:nvSpPr>
        <p:spPr bwMode="auto">
          <a:xfrm>
            <a:off x="2438400" y="6387644"/>
            <a:ext cx="42672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BMP Clearinghouse </a:t>
            </a:r>
            <a:r>
              <a:rPr lang="en-US" sz="1400" dirty="0">
                <a:latin typeface="+mn-lt"/>
              </a:rPr>
              <a:t>T</a:t>
            </a:r>
            <a:r>
              <a:rPr lang="en-US" sz="1400" dirty="0" smtClean="0">
                <a:latin typeface="+mn-lt"/>
              </a:rPr>
              <a:t>echnical </a:t>
            </a:r>
            <a:r>
              <a:rPr lang="en-US" sz="1400" dirty="0">
                <a:latin typeface="+mn-lt"/>
              </a:rPr>
              <a:t>R</a:t>
            </a:r>
            <a:r>
              <a:rPr lang="en-US" sz="1400" dirty="0" smtClean="0">
                <a:latin typeface="+mn-lt"/>
              </a:rPr>
              <a:t>eferences</a:t>
            </a:r>
            <a:endParaRPr lang="en-US" sz="1350" dirty="0">
              <a:latin typeface="+mn-lt"/>
              <a:cs typeface="Arial" pitchFamily="34" charset="0"/>
            </a:endParaRPr>
          </a:p>
        </p:txBody>
      </p:sp>
    </p:spTree>
    <p:extLst>
      <p:ext uri="{BB962C8B-B14F-4D97-AF65-F5344CB8AC3E}">
        <p14:creationId xmlns:p14="http://schemas.microsoft.com/office/powerpoint/2010/main" val="1695646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606552" y="2368296"/>
            <a:ext cx="8305800" cy="4343400"/>
          </a:xfrm>
        </p:spPr>
        <p:txBody>
          <a:bodyPr>
            <a:normAutofit fontScale="77500" lnSpcReduction="20000"/>
          </a:bodyPr>
          <a:lstStyle/>
          <a:p>
            <a:pPr marL="0" indent="0">
              <a:spcBef>
                <a:spcPct val="50000"/>
              </a:spcBef>
              <a:buNone/>
            </a:pPr>
            <a:r>
              <a:rPr lang="en-US" sz="1800" dirty="0" smtClean="0">
                <a:solidFill>
                  <a:srgbClr val="817D76"/>
                </a:solidFill>
                <a:latin typeface="+mj-lt"/>
                <a:cs typeface="Arial" pitchFamily="34" charset="0"/>
              </a:rPr>
              <a:t>Stantec at a glance:</a:t>
            </a:r>
          </a:p>
          <a:p>
            <a:pPr>
              <a:spcBef>
                <a:spcPct val="50000"/>
              </a:spcBef>
            </a:pPr>
            <a:r>
              <a:rPr lang="en-US" sz="1800" dirty="0" smtClean="0">
                <a:solidFill>
                  <a:srgbClr val="817D76"/>
                </a:solidFill>
                <a:latin typeface="+mj-lt"/>
                <a:cs typeface="Arial" pitchFamily="34" charset="0"/>
              </a:rPr>
              <a:t>Founded </a:t>
            </a:r>
            <a:r>
              <a:rPr lang="en-US" sz="1800" dirty="0">
                <a:solidFill>
                  <a:srgbClr val="817D76"/>
                </a:solidFill>
                <a:latin typeface="+mj-lt"/>
                <a:cs typeface="Arial" pitchFamily="34" charset="0"/>
              </a:rPr>
              <a:t>in 1954</a:t>
            </a:r>
          </a:p>
          <a:p>
            <a:pPr>
              <a:spcBef>
                <a:spcPct val="50000"/>
              </a:spcBef>
            </a:pPr>
            <a:r>
              <a:rPr lang="en-US" sz="1800" dirty="0" smtClean="0">
                <a:solidFill>
                  <a:srgbClr val="817D76"/>
                </a:solidFill>
                <a:latin typeface="+mj-lt"/>
                <a:cs typeface="Arial" pitchFamily="34" charset="0"/>
              </a:rPr>
              <a:t>Over 13,000 employees in more than 200 locations</a:t>
            </a:r>
            <a:endParaRPr lang="en-US" sz="1800" dirty="0">
              <a:solidFill>
                <a:srgbClr val="817D76"/>
              </a:solidFill>
              <a:latin typeface="+mj-lt"/>
              <a:cs typeface="Arial" pitchFamily="34" charset="0"/>
            </a:endParaRPr>
          </a:p>
          <a:p>
            <a:pPr>
              <a:spcBef>
                <a:spcPct val="50000"/>
              </a:spcBef>
            </a:pPr>
            <a:r>
              <a:rPr lang="en-US" sz="1800" dirty="0">
                <a:solidFill>
                  <a:srgbClr val="817D76"/>
                </a:solidFill>
                <a:latin typeface="+mj-lt"/>
                <a:cs typeface="Arial" pitchFamily="34" charset="0"/>
              </a:rPr>
              <a:t>Diverse range of services and </a:t>
            </a:r>
            <a:r>
              <a:rPr lang="en-US" sz="1800" dirty="0" smtClean="0">
                <a:solidFill>
                  <a:srgbClr val="817D76"/>
                </a:solidFill>
                <a:latin typeface="+mj-lt"/>
                <a:cs typeface="Arial" pitchFamily="34" charset="0"/>
              </a:rPr>
              <a:t>sectors</a:t>
            </a:r>
          </a:p>
          <a:p>
            <a:pPr>
              <a:spcBef>
                <a:spcPct val="50000"/>
              </a:spcBef>
            </a:pPr>
            <a:r>
              <a:rPr lang="en-US" sz="1800" dirty="0">
                <a:solidFill>
                  <a:srgbClr val="817D76"/>
                </a:solidFill>
                <a:latin typeface="+mj-lt"/>
                <a:cs typeface="Arial" pitchFamily="34" charset="0"/>
              </a:rPr>
              <a:t>GSA Schedule Contract Holder </a:t>
            </a:r>
          </a:p>
          <a:p>
            <a:pPr>
              <a:spcBef>
                <a:spcPct val="50000"/>
              </a:spcBef>
            </a:pPr>
            <a:r>
              <a:rPr lang="en-US" sz="1800" dirty="0">
                <a:solidFill>
                  <a:srgbClr val="817D76"/>
                </a:solidFill>
                <a:latin typeface="+mj-lt"/>
                <a:cs typeface="Arial" pitchFamily="34" charset="0"/>
              </a:rPr>
              <a:t>Practice Areas include: </a:t>
            </a:r>
          </a:p>
          <a:p>
            <a:pPr lvl="1">
              <a:spcBef>
                <a:spcPct val="50000"/>
              </a:spcBef>
            </a:pPr>
            <a:r>
              <a:rPr lang="en-US" sz="1400" dirty="0">
                <a:solidFill>
                  <a:srgbClr val="817D76"/>
                </a:solidFill>
                <a:latin typeface="+mj-lt"/>
                <a:cs typeface="Arial" pitchFamily="34" charset="0"/>
              </a:rPr>
              <a:t>Architecture</a:t>
            </a:r>
          </a:p>
          <a:p>
            <a:pPr lvl="1">
              <a:spcBef>
                <a:spcPct val="50000"/>
              </a:spcBef>
            </a:pPr>
            <a:r>
              <a:rPr lang="en-US" sz="1400" dirty="0">
                <a:solidFill>
                  <a:srgbClr val="817D76"/>
                </a:solidFill>
                <a:latin typeface="+mj-lt"/>
                <a:cs typeface="Arial" pitchFamily="34" charset="0"/>
              </a:rPr>
              <a:t>Buildings Engineering</a:t>
            </a:r>
          </a:p>
          <a:p>
            <a:pPr lvl="1">
              <a:spcBef>
                <a:spcPct val="50000"/>
              </a:spcBef>
            </a:pPr>
            <a:r>
              <a:rPr lang="en-US" sz="1400" dirty="0">
                <a:solidFill>
                  <a:srgbClr val="817D76"/>
                </a:solidFill>
                <a:latin typeface="+mj-lt"/>
                <a:cs typeface="Arial" pitchFamily="34" charset="0"/>
              </a:rPr>
              <a:t>Community Development</a:t>
            </a:r>
          </a:p>
          <a:p>
            <a:pPr lvl="1">
              <a:spcBef>
                <a:spcPct val="50000"/>
              </a:spcBef>
            </a:pPr>
            <a:r>
              <a:rPr lang="en-US" sz="1400" dirty="0">
                <a:solidFill>
                  <a:srgbClr val="817D76"/>
                </a:solidFill>
                <a:latin typeface="+mj-lt"/>
                <a:cs typeface="Arial" pitchFamily="34" charset="0"/>
              </a:rPr>
              <a:t>Environmental Services</a:t>
            </a:r>
          </a:p>
          <a:p>
            <a:pPr lvl="1">
              <a:spcBef>
                <a:spcPct val="50000"/>
              </a:spcBef>
            </a:pPr>
            <a:r>
              <a:rPr lang="en-US" sz="1400" dirty="0">
                <a:solidFill>
                  <a:srgbClr val="817D76"/>
                </a:solidFill>
                <a:latin typeface="+mj-lt"/>
                <a:cs typeface="Arial" pitchFamily="34" charset="0"/>
              </a:rPr>
              <a:t>Geotechnical Engineering</a:t>
            </a:r>
          </a:p>
          <a:p>
            <a:pPr lvl="1">
              <a:spcBef>
                <a:spcPct val="50000"/>
              </a:spcBef>
            </a:pPr>
            <a:r>
              <a:rPr lang="en-US" sz="1400" dirty="0">
                <a:solidFill>
                  <a:srgbClr val="817D76"/>
                </a:solidFill>
                <a:latin typeface="+mj-lt"/>
                <a:cs typeface="Arial" pitchFamily="34" charset="0"/>
              </a:rPr>
              <a:t>Mining Engineering</a:t>
            </a:r>
          </a:p>
          <a:p>
            <a:pPr lvl="1">
              <a:spcBef>
                <a:spcPct val="50000"/>
              </a:spcBef>
            </a:pPr>
            <a:r>
              <a:rPr lang="en-US" sz="1400" dirty="0">
                <a:solidFill>
                  <a:srgbClr val="817D76"/>
                </a:solidFill>
                <a:latin typeface="+mj-lt"/>
                <a:cs typeface="Arial" pitchFamily="34" charset="0"/>
              </a:rPr>
              <a:t>Oil &amp; Gas Engineering</a:t>
            </a:r>
          </a:p>
          <a:p>
            <a:pPr lvl="1">
              <a:spcBef>
                <a:spcPct val="50000"/>
              </a:spcBef>
            </a:pPr>
            <a:r>
              <a:rPr lang="en-US" sz="1400" dirty="0">
                <a:solidFill>
                  <a:srgbClr val="817D76"/>
                </a:solidFill>
                <a:latin typeface="+mj-lt"/>
                <a:cs typeface="Arial" pitchFamily="34" charset="0"/>
              </a:rPr>
              <a:t>Power Engineering</a:t>
            </a:r>
          </a:p>
          <a:p>
            <a:pPr lvl="1">
              <a:spcBef>
                <a:spcPct val="50000"/>
              </a:spcBef>
            </a:pPr>
            <a:r>
              <a:rPr lang="en-US" sz="1400" dirty="0">
                <a:solidFill>
                  <a:srgbClr val="817D76"/>
                </a:solidFill>
                <a:latin typeface="+mj-lt"/>
                <a:cs typeface="Arial" pitchFamily="34" charset="0"/>
              </a:rPr>
              <a:t>Project Management</a:t>
            </a:r>
          </a:p>
          <a:p>
            <a:pPr lvl="1">
              <a:spcBef>
                <a:spcPct val="50000"/>
              </a:spcBef>
            </a:pPr>
            <a:r>
              <a:rPr lang="en-US" sz="1400" dirty="0">
                <a:solidFill>
                  <a:srgbClr val="817D76"/>
                </a:solidFill>
                <a:latin typeface="+mj-lt"/>
                <a:cs typeface="Arial" pitchFamily="34" charset="0"/>
              </a:rPr>
              <a:t>Transportation Infrastructure Engineering</a:t>
            </a:r>
          </a:p>
          <a:p>
            <a:pPr lvl="1">
              <a:spcBef>
                <a:spcPct val="50000"/>
              </a:spcBef>
            </a:pPr>
            <a:r>
              <a:rPr lang="en-US" sz="1400" dirty="0">
                <a:solidFill>
                  <a:srgbClr val="817D76"/>
                </a:solidFill>
                <a:latin typeface="+mj-lt"/>
                <a:cs typeface="Arial" pitchFamily="34" charset="0"/>
              </a:rPr>
              <a:t>Water and Wastewater </a:t>
            </a:r>
            <a:r>
              <a:rPr lang="en-US" sz="1400" dirty="0" smtClean="0">
                <a:solidFill>
                  <a:srgbClr val="817D76"/>
                </a:solidFill>
                <a:latin typeface="+mj-lt"/>
                <a:cs typeface="Arial" pitchFamily="34" charset="0"/>
              </a:rPr>
              <a:t>Engineering</a:t>
            </a:r>
            <a:endParaRPr lang="en-US" sz="1400" dirty="0">
              <a:solidFill>
                <a:srgbClr val="817D76"/>
              </a:solidFill>
              <a:latin typeface="+mj-lt"/>
              <a:cs typeface="Arial" pitchFamily="34" charset="0"/>
            </a:endParaRPr>
          </a:p>
        </p:txBody>
      </p:sp>
      <p:sp>
        <p:nvSpPr>
          <p:cNvPr id="4" name="TextBox 3"/>
          <p:cNvSpPr txBox="1"/>
          <p:nvPr/>
        </p:nvSpPr>
        <p:spPr>
          <a:xfrm>
            <a:off x="609600" y="457200"/>
            <a:ext cx="7924800" cy="1938992"/>
          </a:xfrm>
          <a:prstGeom prst="rect">
            <a:avLst/>
          </a:prstGeom>
          <a:noFill/>
        </p:spPr>
        <p:txBody>
          <a:bodyPr wrap="square" rtlCol="0">
            <a:spAutoFit/>
          </a:bodyPr>
          <a:lstStyle/>
          <a:p>
            <a:r>
              <a:rPr lang="en-US" sz="4000" dirty="0" smtClean="0">
                <a:solidFill>
                  <a:srgbClr val="817D76"/>
                </a:solidFill>
                <a:latin typeface="Century Gothic" pitchFamily="34" charset="0"/>
              </a:rPr>
              <a:t>Williamsburg Environmental Group has joined the Stantec family!</a:t>
            </a:r>
            <a:endParaRPr lang="en-US" sz="4000" dirty="0">
              <a:solidFill>
                <a:srgbClr val="817D76"/>
              </a:solidFill>
              <a:latin typeface="Century Gothic" pitchFamily="34" charset="0"/>
            </a:endParaRPr>
          </a:p>
        </p:txBody>
      </p:sp>
    </p:spTree>
    <p:extLst>
      <p:ext uri="{BB962C8B-B14F-4D97-AF65-F5344CB8AC3E}">
        <p14:creationId xmlns:p14="http://schemas.microsoft.com/office/powerpoint/2010/main" val="96638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err="1" smtClean="0">
                <a:effectLst/>
              </a:rPr>
              <a:t>Stormwater</a:t>
            </a:r>
            <a:r>
              <a:rPr lang="en-US" dirty="0" smtClean="0">
                <a:effectLst/>
              </a:rPr>
              <a:t> Regulations:</a:t>
            </a:r>
            <a:br>
              <a:rPr lang="en-US" dirty="0" smtClean="0">
                <a:effectLst/>
              </a:rPr>
            </a:br>
            <a:r>
              <a:rPr lang="en-US" sz="3200" dirty="0" smtClean="0">
                <a:effectLst/>
              </a:rPr>
              <a:t>Energy Balance Method</a:t>
            </a:r>
          </a:p>
        </p:txBody>
      </p:sp>
      <p:sp>
        <p:nvSpPr>
          <p:cNvPr id="6148" name="Rectangle 5"/>
          <p:cNvSpPr>
            <a:spLocks noChangeArrowheads="1"/>
          </p:cNvSpPr>
          <p:nvPr/>
        </p:nvSpPr>
        <p:spPr bwMode="auto">
          <a:xfrm>
            <a:off x="2286000" y="6387644"/>
            <a:ext cx="45720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Assess, Evaluate, Stabilize, Restore</a:t>
            </a:r>
            <a:r>
              <a:rPr lang="en-US" sz="1350" dirty="0" smtClean="0">
                <a:latin typeface="+mn-lt"/>
                <a:cs typeface="Arial" pitchFamily="34" charset="0"/>
              </a:rPr>
              <a:t>. </a:t>
            </a:r>
            <a:endParaRPr lang="en-US" sz="1350" dirty="0">
              <a:latin typeface="+mn-lt"/>
              <a:cs typeface="Arial" pitchFamily="34" charset="0"/>
            </a:endParaRPr>
          </a:p>
        </p:txBody>
      </p:sp>
      <p:sp>
        <p:nvSpPr>
          <p:cNvPr id="4" name="Rectangle 3"/>
          <p:cNvSpPr txBox="1">
            <a:spLocks noChangeArrowheads="1"/>
          </p:cNvSpPr>
          <p:nvPr/>
        </p:nvSpPr>
        <p:spPr bwMode="auto">
          <a:xfrm>
            <a:off x="457200" y="1143000"/>
            <a:ext cx="80772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dirty="0" smtClean="0"/>
          </a:p>
          <a:p>
            <a:endParaRPr lang="en-US" dirty="0"/>
          </a:p>
          <a:p>
            <a:pPr marL="342900" indent="-342900">
              <a:buFont typeface="Arial" panose="020B0604020202020204" pitchFamily="34" charset="0"/>
              <a:buChar char="•"/>
            </a:pPr>
            <a:r>
              <a:rPr lang="en-US" sz="2400" dirty="0">
                <a:solidFill>
                  <a:srgbClr val="FF9B26"/>
                </a:solidFill>
                <a:latin typeface="+mn-lt"/>
              </a:rPr>
              <a:t>Maximum Peak Flow Rate</a:t>
            </a:r>
          </a:p>
          <a:p>
            <a:pPr marL="342900" indent="-342900">
              <a:buFont typeface="Arial" panose="020B0604020202020204" pitchFamily="34" charset="0"/>
              <a:buChar char="•"/>
            </a:pPr>
            <a:r>
              <a:rPr lang="en-US" sz="2400" dirty="0" smtClean="0">
                <a:solidFill>
                  <a:srgbClr val="FF9B26"/>
                </a:solidFill>
                <a:latin typeface="+mn-lt"/>
              </a:rPr>
              <a:t>Allowable </a:t>
            </a:r>
            <a:r>
              <a:rPr lang="en-US" sz="2400" dirty="0" err="1">
                <a:solidFill>
                  <a:srgbClr val="FF9B26"/>
                </a:solidFill>
                <a:latin typeface="+mn-lt"/>
              </a:rPr>
              <a:t>QDeveloped</a:t>
            </a:r>
            <a:r>
              <a:rPr lang="en-US" sz="2400" dirty="0">
                <a:solidFill>
                  <a:srgbClr val="FF9B26"/>
                </a:solidFill>
                <a:latin typeface="+mn-lt"/>
              </a:rPr>
              <a:t> &lt; </a:t>
            </a:r>
          </a:p>
          <a:p>
            <a:pPr marL="342900" indent="-342900">
              <a:buFont typeface="Arial" panose="020B0604020202020204" pitchFamily="34" charset="0"/>
              <a:buChar char="•"/>
            </a:pPr>
            <a:r>
              <a:rPr lang="en-US" sz="2400" dirty="0" smtClean="0">
                <a:solidFill>
                  <a:srgbClr val="FF9B26"/>
                </a:solidFill>
                <a:latin typeface="+mn-lt"/>
              </a:rPr>
              <a:t>I.F</a:t>
            </a:r>
            <a:r>
              <a:rPr lang="en-US" sz="2400" dirty="0">
                <a:solidFill>
                  <a:srgbClr val="FF9B26"/>
                </a:solidFill>
                <a:latin typeface="+mn-lt"/>
              </a:rPr>
              <a:t>. x </a:t>
            </a:r>
            <a:r>
              <a:rPr lang="en-US" sz="2400" dirty="0" err="1">
                <a:solidFill>
                  <a:srgbClr val="FF9B26"/>
                </a:solidFill>
                <a:latin typeface="+mn-lt"/>
              </a:rPr>
              <a:t>QPre</a:t>
            </a:r>
            <a:r>
              <a:rPr lang="en-US" sz="2400" dirty="0">
                <a:solidFill>
                  <a:srgbClr val="FF9B26"/>
                </a:solidFill>
                <a:latin typeface="+mn-lt"/>
              </a:rPr>
              <a:t>-Developed x </a:t>
            </a:r>
            <a:r>
              <a:rPr lang="en-US" sz="2400" dirty="0" err="1" smtClean="0">
                <a:solidFill>
                  <a:srgbClr val="FF9B26"/>
                </a:solidFill>
                <a:latin typeface="+mn-lt"/>
              </a:rPr>
              <a:t>RVPre</a:t>
            </a:r>
            <a:r>
              <a:rPr lang="en-US" sz="2400" dirty="0" smtClean="0">
                <a:solidFill>
                  <a:srgbClr val="FF9B26"/>
                </a:solidFill>
                <a:latin typeface="+mn-lt"/>
              </a:rPr>
              <a:t>-Developed/ </a:t>
            </a:r>
            <a:r>
              <a:rPr lang="en-US" sz="2400" dirty="0" err="1" smtClean="0">
                <a:solidFill>
                  <a:srgbClr val="FF9B26"/>
                </a:solidFill>
                <a:latin typeface="+mn-lt"/>
              </a:rPr>
              <a:t>RVDeveloped</a:t>
            </a:r>
            <a:endParaRPr lang="en-US" sz="2400" dirty="0">
              <a:solidFill>
                <a:srgbClr val="FF9B26"/>
              </a:solidFill>
              <a:latin typeface="+mn-lt"/>
            </a:endParaRPr>
          </a:p>
          <a:p>
            <a:endParaRPr lang="en-US" dirty="0" smtClean="0"/>
          </a:p>
        </p:txBody>
      </p:sp>
      <p:grpSp>
        <p:nvGrpSpPr>
          <p:cNvPr id="3" name="Group 2"/>
          <p:cNvGrpSpPr/>
          <p:nvPr/>
        </p:nvGrpSpPr>
        <p:grpSpPr>
          <a:xfrm>
            <a:off x="1388844" y="3471672"/>
            <a:ext cx="6366312" cy="2286000"/>
            <a:chOff x="990600" y="3352800"/>
            <a:chExt cx="6366312" cy="2286000"/>
          </a:xfrm>
        </p:grpSpPr>
        <p:pic>
          <p:nvPicPr>
            <p:cNvPr id="7" name="Picture 2" descr="L:\3600's\3640 - Windsor Great Park\PICTURES\7.22.11 6 months\IMG00316-20110722-1107.jpg"/>
            <p:cNvPicPr>
              <a:picLocks noChangeAspect="1" noChangeArrowheads="1"/>
            </p:cNvPicPr>
            <p:nvPr/>
          </p:nvPicPr>
          <p:blipFill>
            <a:blip r:embed="rId3" cstate="print"/>
            <a:srcRect/>
            <a:stretch>
              <a:fillRect/>
            </a:stretch>
          </p:blipFill>
          <p:spPr bwMode="auto">
            <a:xfrm>
              <a:off x="4343400" y="3378666"/>
              <a:ext cx="3013512" cy="2260134"/>
            </a:xfrm>
            <a:prstGeom prst="rect">
              <a:avLst/>
            </a:prstGeom>
            <a:noFill/>
            <a:ln w="25400">
              <a:solidFill>
                <a:schemeClr val="tx1"/>
              </a:solidFill>
            </a:ln>
          </p:spPr>
        </p:pic>
        <p:pic>
          <p:nvPicPr>
            <p:cNvPr id="8" name="Picture 2" descr="L:\3600's\3640 - Windsor Great Park\4000-Streams\Contractor coordination\Construction Photos\10.27.10 Reach 3 &amp; 4\10.27.10 Reach 3,4 SCB 008.jpg"/>
            <p:cNvPicPr>
              <a:picLocks noChangeAspect="1" noChangeArrowheads="1"/>
            </p:cNvPicPr>
            <p:nvPr/>
          </p:nvPicPr>
          <p:blipFill>
            <a:blip r:embed="rId4" cstate="print"/>
            <a:srcRect/>
            <a:stretch>
              <a:fillRect/>
            </a:stretch>
          </p:blipFill>
          <p:spPr bwMode="auto">
            <a:xfrm>
              <a:off x="990600" y="3352800"/>
              <a:ext cx="3048000" cy="2286000"/>
            </a:xfrm>
            <a:prstGeom prst="rect">
              <a:avLst/>
            </a:prstGeom>
            <a:noFill/>
            <a:ln w="25400">
              <a:solidFill>
                <a:schemeClr val="tx1"/>
              </a:solidFill>
            </a:ln>
          </p:spPr>
        </p:pic>
      </p:grpSp>
    </p:spTree>
    <p:extLst>
      <p:ext uri="{BB962C8B-B14F-4D97-AF65-F5344CB8AC3E}">
        <p14:creationId xmlns:p14="http://schemas.microsoft.com/office/powerpoint/2010/main" val="4221043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sz="3200" dirty="0" smtClean="0">
                <a:effectLst/>
              </a:rPr>
              <a:t>Runoff </a:t>
            </a:r>
            <a:r>
              <a:rPr lang="en-US" sz="3200" dirty="0">
                <a:effectLst/>
              </a:rPr>
              <a:t>R</a:t>
            </a:r>
            <a:r>
              <a:rPr lang="en-US" sz="3200" dirty="0" smtClean="0">
                <a:effectLst/>
              </a:rPr>
              <a:t>eduction Example</a:t>
            </a:r>
          </a:p>
        </p:txBody>
      </p:sp>
      <p:sp>
        <p:nvSpPr>
          <p:cNvPr id="6148" name="Rectangle 5"/>
          <p:cNvSpPr>
            <a:spLocks noChangeArrowheads="1"/>
          </p:cNvSpPr>
          <p:nvPr/>
        </p:nvSpPr>
        <p:spPr bwMode="auto">
          <a:xfrm>
            <a:off x="3086100" y="5715000"/>
            <a:ext cx="29718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Hybrid Approach </a:t>
            </a:r>
            <a:r>
              <a:rPr lang="en-US" sz="1350" dirty="0" smtClean="0">
                <a:latin typeface="+mn-lt"/>
                <a:cs typeface="Arial" pitchFamily="34" charset="0"/>
              </a:rPr>
              <a:t> </a:t>
            </a:r>
            <a:endParaRPr lang="en-US" sz="1350" dirty="0">
              <a:latin typeface="+mn-lt"/>
              <a:cs typeface="Arial" pitchFamily="34" charset="0"/>
            </a:endParaRPr>
          </a:p>
        </p:txBody>
      </p:sp>
      <p:sp>
        <p:nvSpPr>
          <p:cNvPr id="4" name="Rectangle 3"/>
          <p:cNvSpPr txBox="1">
            <a:spLocks noChangeArrowheads="1"/>
          </p:cNvSpPr>
          <p:nvPr/>
        </p:nvSpPr>
        <p:spPr bwMode="auto">
          <a:xfrm>
            <a:off x="457200" y="1143000"/>
            <a:ext cx="80772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95000"/>
              </a:lnSpc>
              <a:spcBef>
                <a:spcPct val="20000"/>
              </a:spcBef>
              <a:spcAft>
                <a:spcPct val="0"/>
              </a:spcAft>
              <a:buClr>
                <a:schemeClr val="tx1"/>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90000"/>
              </a:lnSpc>
              <a:spcBef>
                <a:spcPct val="20000"/>
              </a:spcBef>
              <a:spcAft>
                <a:spcPct val="0"/>
              </a:spcAft>
              <a:buClr>
                <a:schemeClr val="tx2"/>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54" y="1126222"/>
            <a:ext cx="6896692" cy="4385733"/>
          </a:xfrm>
          <a:prstGeom prst="rect">
            <a:avLst/>
          </a:prstGeom>
          <a:noFill/>
          <a:ln w="25400">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8566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sz="3200" dirty="0" smtClean="0">
                <a:effectLst/>
              </a:rPr>
              <a:t>Runoff </a:t>
            </a:r>
            <a:r>
              <a:rPr lang="en-US" sz="3200" dirty="0">
                <a:effectLst/>
              </a:rPr>
              <a:t>R</a:t>
            </a:r>
            <a:r>
              <a:rPr lang="en-US" sz="3200" dirty="0" smtClean="0">
                <a:effectLst/>
              </a:rPr>
              <a:t>eduction Example</a:t>
            </a:r>
          </a:p>
        </p:txBody>
      </p:sp>
      <p:sp>
        <p:nvSpPr>
          <p:cNvPr id="6148" name="Rectangle 5"/>
          <p:cNvSpPr>
            <a:spLocks noChangeArrowheads="1"/>
          </p:cNvSpPr>
          <p:nvPr/>
        </p:nvSpPr>
        <p:spPr bwMode="auto">
          <a:xfrm>
            <a:off x="3048000" y="5943600"/>
            <a:ext cx="30480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RR Summary</a:t>
            </a:r>
            <a:r>
              <a:rPr lang="en-US" sz="1350" dirty="0" smtClean="0">
                <a:latin typeface="+mn-lt"/>
                <a:cs typeface="Arial" pitchFamily="34" charset="0"/>
              </a:rPr>
              <a:t> </a:t>
            </a:r>
            <a:endParaRPr lang="en-US" sz="1350" dirty="0">
              <a:latin typeface="+mn-lt"/>
              <a:cs typeface="Arial"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556" y="990600"/>
            <a:ext cx="7100888" cy="485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8426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smtClean="0">
                <a:effectLst/>
              </a:rPr>
              <a:t>Mixed Use Development:</a:t>
            </a:r>
            <a:br>
              <a:rPr lang="en-US" dirty="0" smtClean="0">
                <a:effectLst/>
              </a:rPr>
            </a:br>
            <a:r>
              <a:rPr lang="en-US" sz="3200" dirty="0" smtClean="0">
                <a:effectLst/>
              </a:rPr>
              <a:t>Runoff </a:t>
            </a:r>
            <a:r>
              <a:rPr lang="en-US" sz="3200" dirty="0">
                <a:effectLst/>
              </a:rPr>
              <a:t>R</a:t>
            </a:r>
            <a:r>
              <a:rPr lang="en-US" sz="3200" dirty="0" smtClean="0">
                <a:effectLst/>
              </a:rPr>
              <a:t>eduction Example</a:t>
            </a:r>
          </a:p>
        </p:txBody>
      </p:sp>
      <p:sp>
        <p:nvSpPr>
          <p:cNvPr id="6148" name="Rectangle 5"/>
          <p:cNvSpPr>
            <a:spLocks noChangeArrowheads="1"/>
          </p:cNvSpPr>
          <p:nvPr/>
        </p:nvSpPr>
        <p:spPr bwMode="auto">
          <a:xfrm>
            <a:off x="2628900" y="6233762"/>
            <a:ext cx="3886200" cy="307764"/>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Drainage Area and BMP Specific</a:t>
            </a:r>
            <a:r>
              <a:rPr lang="en-US" sz="1350" dirty="0" smtClean="0">
                <a:latin typeface="+mn-lt"/>
                <a:cs typeface="Arial" pitchFamily="34" charset="0"/>
              </a:rPr>
              <a:t> </a:t>
            </a:r>
            <a:endParaRPr lang="en-US" sz="1350" dirty="0">
              <a:latin typeface="+mn-lt"/>
              <a:cs typeface="Arial" pitchFamily="34" charset="0"/>
            </a:endParaRPr>
          </a:p>
        </p:txBody>
      </p:sp>
      <p:sp>
        <p:nvSpPr>
          <p:cNvPr id="4" name="Rectangle 3"/>
          <p:cNvSpPr txBox="1">
            <a:spLocks noChangeArrowheads="1"/>
          </p:cNvSpPr>
          <p:nvPr/>
        </p:nvSpPr>
        <p:spPr bwMode="auto">
          <a:xfrm>
            <a:off x="457200" y="1143000"/>
            <a:ext cx="80772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95000"/>
              </a:lnSpc>
              <a:spcBef>
                <a:spcPct val="20000"/>
              </a:spcBef>
              <a:spcAft>
                <a:spcPct val="0"/>
              </a:spcAft>
              <a:buClr>
                <a:schemeClr val="tx1"/>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90000"/>
              </a:lnSpc>
              <a:spcBef>
                <a:spcPct val="20000"/>
              </a:spcBef>
              <a:spcAft>
                <a:spcPct val="0"/>
              </a:spcAft>
              <a:buClr>
                <a:schemeClr val="tx2"/>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3" name="Group 2"/>
          <p:cNvGrpSpPr/>
          <p:nvPr/>
        </p:nvGrpSpPr>
        <p:grpSpPr>
          <a:xfrm>
            <a:off x="276225" y="1828800"/>
            <a:ext cx="8591550" cy="2971800"/>
            <a:chOff x="228600" y="1295400"/>
            <a:chExt cx="8591550" cy="29718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7528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95400"/>
              <a:ext cx="4705350" cy="166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41325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Management Practices</a:t>
            </a:r>
            <a:endParaRPr lang="en-US" dirty="0"/>
          </a:p>
        </p:txBody>
      </p:sp>
      <p:sp>
        <p:nvSpPr>
          <p:cNvPr id="4" name="Text Placeholder 3"/>
          <p:cNvSpPr>
            <a:spLocks noGrp="1"/>
          </p:cNvSpPr>
          <p:nvPr>
            <p:ph type="body" sz="quarter" idx="11"/>
          </p:nvPr>
        </p:nvSpPr>
        <p:spPr/>
        <p:txBody>
          <a:bodyPr/>
          <a:lstStyle/>
          <a:p>
            <a:r>
              <a:rPr lang="en-US" dirty="0" smtClean="0">
                <a:latin typeface="Century Gothic" pitchFamily="34" charset="0"/>
              </a:rPr>
              <a:t>4</a:t>
            </a:r>
            <a:endParaRPr lang="en-US" dirty="0">
              <a:latin typeface="Century Gothic" pitchFamily="34" charset="0"/>
            </a:endParaRP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4100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00" y="9525"/>
            <a:ext cx="8229600" cy="839787"/>
          </a:xfrm>
          <a:prstGeom prst="rect">
            <a:avLst/>
          </a:prstGeom>
        </p:spPr>
        <p:txBody>
          <a:bodyPr>
            <a:normAutofit/>
          </a:bodyPr>
          <a:lstStyle/>
          <a:p>
            <a:pPr algn="ctr"/>
            <a:r>
              <a:rPr lang="en-US" sz="3600" dirty="0" smtClean="0">
                <a:solidFill>
                  <a:prstClr val="black"/>
                </a:solidFill>
              </a:rPr>
              <a:t>Permeable Pavement</a:t>
            </a:r>
            <a:endParaRPr lang="en-US" dirty="0"/>
          </a:p>
        </p:txBody>
      </p:sp>
      <p:sp>
        <p:nvSpPr>
          <p:cNvPr id="8" name="TextBox 7"/>
          <p:cNvSpPr txBox="1"/>
          <p:nvPr/>
        </p:nvSpPr>
        <p:spPr>
          <a:xfrm>
            <a:off x="223181" y="838200"/>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pic>
        <p:nvPicPr>
          <p:cNvPr id="11" name="Picture 10" descr="SpillOverBeaufo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5562600" cy="4867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86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20002"/>
            <a:ext cx="8229600" cy="658842"/>
          </a:xfrm>
          <a:prstGeom prst="rect">
            <a:avLst/>
          </a:prstGeom>
        </p:spPr>
        <p:txBody>
          <a:bodyPr>
            <a:normAutofit/>
          </a:bodyPr>
          <a:lstStyle/>
          <a:p>
            <a:pPr algn="ctr"/>
            <a:r>
              <a:rPr lang="en-US" sz="3200" dirty="0" smtClean="0">
                <a:solidFill>
                  <a:prstClr val="black"/>
                </a:solidFill>
              </a:rPr>
              <a:t>Permeable Pavement</a:t>
            </a:r>
            <a:endParaRPr lang="en-US" sz="4000" dirty="0"/>
          </a:p>
        </p:txBody>
      </p:sp>
      <p:sp>
        <p:nvSpPr>
          <p:cNvPr id="8" name="TextBox 7"/>
          <p:cNvSpPr txBox="1"/>
          <p:nvPr/>
        </p:nvSpPr>
        <p:spPr>
          <a:xfrm>
            <a:off x="173703" y="664143"/>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226255" y="1418897"/>
            <a:ext cx="3581400" cy="2419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3994355" y="1608394"/>
            <a:ext cx="4903993" cy="507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913207" y="1188064"/>
            <a:ext cx="4985141" cy="461665"/>
          </a:xfrm>
          <a:prstGeom prst="rect">
            <a:avLst/>
          </a:prstGeom>
        </p:spPr>
        <p:txBody>
          <a:bodyPr wrap="square">
            <a:spAutoFit/>
          </a:bodyPr>
          <a:lstStyle/>
          <a:p>
            <a:pPr algn="ctr"/>
            <a:r>
              <a:rPr lang="en-US" dirty="0"/>
              <a:t>Summary of Stormwater </a:t>
            </a:r>
            <a:r>
              <a:rPr lang="en-US" dirty="0" smtClean="0"/>
              <a:t>Functions </a:t>
            </a:r>
            <a:r>
              <a:rPr lang="en-US" baseline="30000" dirty="0" smtClean="0"/>
              <a:t>1</a:t>
            </a:r>
            <a:endParaRPr lang="en-US" dirty="0"/>
          </a:p>
        </p:txBody>
      </p:sp>
      <p:pic>
        <p:nvPicPr>
          <p:cNvPr id="10"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6255" y="4038600"/>
            <a:ext cx="3586655" cy="2597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0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07886"/>
          </a:xfrm>
          <a:prstGeom prst="rect">
            <a:avLst/>
          </a:prstGeom>
        </p:spPr>
        <p:txBody>
          <a:bodyPr>
            <a:normAutofit/>
          </a:bodyPr>
          <a:lstStyle/>
          <a:p>
            <a:pPr algn="ctr"/>
            <a:r>
              <a:rPr lang="en-US" sz="3200" dirty="0" smtClean="0">
                <a:solidFill>
                  <a:prstClr val="black"/>
                </a:solidFill>
                <a:latin typeface="+mj-lt"/>
              </a:rPr>
              <a:t>Permeable Pavement</a:t>
            </a:r>
            <a:endParaRPr lang="en-US" sz="4000" dirty="0">
              <a:latin typeface="+mj-lt"/>
            </a:endParaRPr>
          </a:p>
        </p:txBody>
      </p:sp>
      <p:sp>
        <p:nvSpPr>
          <p:cNvPr id="9" name="Text Placeholder 8"/>
          <p:cNvSpPr>
            <a:spLocks noGrp="1"/>
          </p:cNvSpPr>
          <p:nvPr>
            <p:ph type="body" sz="quarter" idx="19"/>
          </p:nvPr>
        </p:nvSpPr>
        <p:spPr/>
        <p:txBody>
          <a:bodyPr/>
          <a:lstStyle/>
          <a:p>
            <a:endParaRPr lang="en-US"/>
          </a:p>
        </p:txBody>
      </p:sp>
      <p:sp>
        <p:nvSpPr>
          <p:cNvPr id="8" name="TextBox 7"/>
          <p:cNvSpPr txBox="1"/>
          <p:nvPr/>
        </p:nvSpPr>
        <p:spPr>
          <a:xfrm>
            <a:off x="210489" y="685800"/>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sp>
        <p:nvSpPr>
          <p:cNvPr id="6" name="TextBox 5"/>
          <p:cNvSpPr txBox="1"/>
          <p:nvPr/>
        </p:nvSpPr>
        <p:spPr>
          <a:xfrm>
            <a:off x="3423366" y="1143000"/>
            <a:ext cx="5425768" cy="461665"/>
          </a:xfrm>
          <a:prstGeom prst="rect">
            <a:avLst/>
          </a:prstGeom>
          <a:noFill/>
        </p:spPr>
        <p:txBody>
          <a:bodyPr wrap="square" rtlCol="0">
            <a:spAutoFit/>
          </a:bodyPr>
          <a:lstStyle/>
          <a:p>
            <a:r>
              <a:rPr lang="en-US" dirty="0" smtClean="0">
                <a:latin typeface="Articulate" pitchFamily="2" charset="0"/>
              </a:rPr>
              <a:t>Permeable Pavement Design Criteria</a:t>
            </a:r>
            <a:endParaRPr lang="en-US" dirty="0">
              <a:latin typeface="Articulate" pitchFamily="2" charset="0"/>
            </a:endParaRP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489" y="1377723"/>
            <a:ext cx="3142312" cy="2485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r="2"/>
          <a:stretch>
            <a:fillRect/>
          </a:stretch>
        </p:blipFill>
        <p:spPr bwMode="auto">
          <a:xfrm>
            <a:off x="210488" y="3962400"/>
            <a:ext cx="3142313" cy="2740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cstate="print"/>
          <a:srcRect l="10476" t="18000" r="16190" b="11143"/>
          <a:stretch/>
        </p:blipFill>
        <p:spPr>
          <a:xfrm>
            <a:off x="3423366" y="1597144"/>
            <a:ext cx="5425768" cy="5105917"/>
          </a:xfrm>
          <a:prstGeom prst="rect">
            <a:avLst/>
          </a:prstGeom>
        </p:spPr>
      </p:pic>
    </p:spTree>
    <p:extLst>
      <p:ext uri="{BB962C8B-B14F-4D97-AF65-F5344CB8AC3E}">
        <p14:creationId xmlns:p14="http://schemas.microsoft.com/office/powerpoint/2010/main" val="404818887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2608" y="122268"/>
            <a:ext cx="8229600" cy="633727"/>
          </a:xfrm>
          <a:prstGeom prst="rect">
            <a:avLst/>
          </a:prstGeom>
        </p:spPr>
        <p:txBody>
          <a:bodyPr>
            <a:normAutofit/>
          </a:bodyPr>
          <a:lstStyle/>
          <a:p>
            <a:pPr algn="ctr"/>
            <a:r>
              <a:rPr lang="en-US" sz="3200" dirty="0" smtClean="0">
                <a:solidFill>
                  <a:prstClr val="black"/>
                </a:solidFill>
              </a:rPr>
              <a:t>Permeable Pavement</a:t>
            </a:r>
            <a:endParaRPr lang="en-US" sz="4000" dirty="0"/>
          </a:p>
        </p:txBody>
      </p:sp>
      <p:sp>
        <p:nvSpPr>
          <p:cNvPr id="4" name="Content Placeholder 3"/>
          <p:cNvSpPr>
            <a:spLocks noGrp="1"/>
          </p:cNvSpPr>
          <p:nvPr>
            <p:ph idx="4294967295"/>
          </p:nvPr>
        </p:nvSpPr>
        <p:spPr>
          <a:xfrm>
            <a:off x="165196" y="1500360"/>
            <a:ext cx="4419316" cy="4305560"/>
          </a:xfrm>
        </p:spPr>
        <p:txBody>
          <a:bodyPr>
            <a:normAutofit/>
          </a:bodyPr>
          <a:lstStyle/>
          <a:p>
            <a:pPr marL="0" indent="0" algn="r">
              <a:buNone/>
            </a:pPr>
            <a:r>
              <a:rPr lang="en-US" sz="2800" dirty="0" smtClean="0">
                <a:solidFill>
                  <a:schemeClr val="tx1"/>
                </a:solidFill>
              </a:rPr>
              <a:t>Level 1</a:t>
            </a:r>
          </a:p>
          <a:p>
            <a:pPr marL="0" indent="0" algn="r">
              <a:buNone/>
            </a:pPr>
            <a:endParaRPr lang="en-US" sz="2800" dirty="0" smtClean="0">
              <a:solidFill>
                <a:schemeClr val="tx1"/>
              </a:solidFill>
            </a:endParaRPr>
          </a:p>
          <a:p>
            <a:pPr marL="0" indent="0" algn="r">
              <a:buNone/>
            </a:pPr>
            <a:endParaRPr lang="en-US" sz="2800" dirty="0" smtClean="0">
              <a:solidFill>
                <a:schemeClr val="tx1"/>
              </a:solidFill>
            </a:endParaRPr>
          </a:p>
          <a:p>
            <a:pPr marL="0" indent="0" algn="r">
              <a:buNone/>
            </a:pPr>
            <a:r>
              <a:rPr lang="en-US" sz="2800" dirty="0" smtClean="0">
                <a:solidFill>
                  <a:schemeClr val="tx1"/>
                </a:solidFill>
              </a:rPr>
              <a:t>Level 2 (infiltration)</a:t>
            </a:r>
          </a:p>
          <a:p>
            <a:pPr marL="0" indent="0" algn="r">
              <a:buNone/>
            </a:pPr>
            <a:endParaRPr lang="en-US" sz="2800" dirty="0">
              <a:solidFill>
                <a:schemeClr val="tx1"/>
              </a:solidFill>
            </a:endParaRPr>
          </a:p>
          <a:p>
            <a:pPr marL="0" indent="0" algn="r">
              <a:buNone/>
            </a:pPr>
            <a:endParaRPr lang="en-US" sz="2800" dirty="0" smtClean="0">
              <a:solidFill>
                <a:schemeClr val="tx1"/>
              </a:solidFill>
            </a:endParaRPr>
          </a:p>
          <a:p>
            <a:pPr marL="0" indent="0" algn="r">
              <a:buNone/>
            </a:pPr>
            <a:r>
              <a:rPr lang="en-US" sz="2800" dirty="0" smtClean="0">
                <a:solidFill>
                  <a:schemeClr val="tx1"/>
                </a:solidFill>
              </a:rPr>
              <a:t>Level 2 (infiltration sump)</a:t>
            </a:r>
            <a:endParaRPr lang="en-US" sz="2800" dirty="0">
              <a:solidFill>
                <a:schemeClr val="tx1"/>
              </a:solidFill>
            </a:endParaRPr>
          </a:p>
        </p:txBody>
      </p:sp>
      <p:sp>
        <p:nvSpPr>
          <p:cNvPr id="8" name="TextBox 7"/>
          <p:cNvSpPr txBox="1"/>
          <p:nvPr/>
        </p:nvSpPr>
        <p:spPr>
          <a:xfrm>
            <a:off x="152400" y="641059"/>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247955"/>
            <a:ext cx="3176566" cy="126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
          <a:stretch/>
        </p:blipFill>
        <p:spPr bwMode="auto">
          <a:xfrm>
            <a:off x="5128149" y="2771955"/>
            <a:ext cx="3245841" cy="141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urved Connector 6"/>
          <p:cNvCxnSpPr/>
          <p:nvPr/>
        </p:nvCxnSpPr>
        <p:spPr>
          <a:xfrm rot="16200000" flipH="1">
            <a:off x="5506125" y="4209847"/>
            <a:ext cx="342366" cy="122110"/>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9" name="Curved Connector 8"/>
          <p:cNvCxnSpPr/>
          <p:nvPr/>
        </p:nvCxnSpPr>
        <p:spPr>
          <a:xfrm rot="16200000" flipH="1">
            <a:off x="6754832" y="4203719"/>
            <a:ext cx="326724" cy="106714"/>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0" name="Curved Connector 9"/>
          <p:cNvCxnSpPr/>
          <p:nvPr/>
        </p:nvCxnSpPr>
        <p:spPr>
          <a:xfrm rot="16200000" flipH="1">
            <a:off x="7504718" y="4225012"/>
            <a:ext cx="327124" cy="107024"/>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1" name="Curved Connector 10"/>
          <p:cNvCxnSpPr/>
          <p:nvPr/>
        </p:nvCxnSpPr>
        <p:spPr>
          <a:xfrm rot="16200000" flipH="1">
            <a:off x="7989941" y="4238136"/>
            <a:ext cx="338722" cy="49874"/>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2" name="Curved Connector 11"/>
          <p:cNvCxnSpPr/>
          <p:nvPr/>
        </p:nvCxnSpPr>
        <p:spPr>
          <a:xfrm rot="16200000" flipH="1">
            <a:off x="6166702" y="4212412"/>
            <a:ext cx="342365" cy="104965"/>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3" name="Curved Connector 12"/>
          <p:cNvCxnSpPr/>
          <p:nvPr/>
        </p:nvCxnSpPr>
        <p:spPr>
          <a:xfrm rot="16200000" flipH="1">
            <a:off x="8189174" y="6042893"/>
            <a:ext cx="388041" cy="80479"/>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4" name="Curved Connector 13"/>
          <p:cNvCxnSpPr/>
          <p:nvPr/>
        </p:nvCxnSpPr>
        <p:spPr>
          <a:xfrm rot="16200000" flipH="1">
            <a:off x="5599343" y="6028134"/>
            <a:ext cx="388040" cy="110001"/>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5" name="Curved Connector 14"/>
          <p:cNvCxnSpPr/>
          <p:nvPr/>
        </p:nvCxnSpPr>
        <p:spPr>
          <a:xfrm rot="16200000" flipH="1">
            <a:off x="6269707" y="6041274"/>
            <a:ext cx="373190" cy="98571"/>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6" name="Curved Connector 15"/>
          <p:cNvCxnSpPr/>
          <p:nvPr/>
        </p:nvCxnSpPr>
        <p:spPr>
          <a:xfrm rot="16200000" flipH="1">
            <a:off x="6811228" y="6003370"/>
            <a:ext cx="388038" cy="159530"/>
          </a:xfrm>
          <a:prstGeom prst="curvedConnector3">
            <a:avLst>
              <a:gd name="adj1" fmla="val 50000"/>
            </a:avLst>
          </a:prstGeom>
          <a:noFill/>
          <a:ln w="22225" cap="flat" cmpd="sng" algn="ctr">
            <a:solidFill>
              <a:sysClr val="windowText" lastClr="000000"/>
            </a:solidFill>
            <a:prstDash val="solid"/>
            <a:tailEnd type="arrow"/>
          </a:ln>
          <a:effectLst/>
        </p:spPr>
      </p:cxnSp>
      <p:cxnSp>
        <p:nvCxnSpPr>
          <p:cNvPr id="17" name="Curved Connector 16"/>
          <p:cNvCxnSpPr/>
          <p:nvPr/>
        </p:nvCxnSpPr>
        <p:spPr>
          <a:xfrm rot="16200000" flipH="1">
            <a:off x="7444086" y="6035508"/>
            <a:ext cx="388039" cy="95252"/>
          </a:xfrm>
          <a:prstGeom prst="curvedConnector3">
            <a:avLst>
              <a:gd name="adj1" fmla="val 50000"/>
            </a:avLst>
          </a:prstGeom>
          <a:noFill/>
          <a:ln w="22225" cap="flat" cmpd="sng" algn="ctr">
            <a:solidFill>
              <a:sysClr val="windowText" lastClr="000000"/>
            </a:solidFill>
            <a:prstDash val="solid"/>
            <a:tailEnd type="arrow"/>
          </a:ln>
          <a:effectLst/>
        </p:spPr>
      </p:cxnSp>
      <p:pic>
        <p:nvPicPr>
          <p:cNvPr id="18" name="Picture 17"/>
          <p:cNvPicPr/>
          <p:nvPr/>
        </p:nvPicPr>
        <p:blipFill rotWithShape="1">
          <a:blip r:embed="rId4" cstate="print"/>
          <a:srcRect b="20"/>
          <a:stretch/>
        </p:blipFill>
        <p:spPr bwMode="auto">
          <a:xfrm>
            <a:off x="5090965" y="4600754"/>
            <a:ext cx="3332469" cy="1303210"/>
          </a:xfrm>
          <a:prstGeom prst="rect">
            <a:avLst/>
          </a:prstGeom>
          <a:ln>
            <a:noFill/>
          </a:ln>
          <a:extLst>
            <a:ext uri="{53640926-AAD7-44D8-BBD7-CCE9431645EC}">
              <a14:shadowObscured xmlns:a14="http://schemas.microsoft.com/office/drawing/2010/main"/>
            </a:ext>
          </a:extLst>
        </p:spPr>
      </p:pic>
      <p:sp>
        <p:nvSpPr>
          <p:cNvPr id="19" name="Freeform 18"/>
          <p:cNvSpPr/>
          <p:nvPr/>
        </p:nvSpPr>
        <p:spPr>
          <a:xfrm>
            <a:off x="5105400" y="2965278"/>
            <a:ext cx="3220518" cy="1128435"/>
          </a:xfrm>
          <a:custGeom>
            <a:avLst/>
            <a:gdLst>
              <a:gd name="connsiteX0" fmla="*/ 76200 w 3855720"/>
              <a:gd name="connsiteY0" fmla="*/ 0 h 1341120"/>
              <a:gd name="connsiteX1" fmla="*/ 3855720 w 3855720"/>
              <a:gd name="connsiteY1" fmla="*/ 0 h 1341120"/>
              <a:gd name="connsiteX2" fmla="*/ 3855720 w 3855720"/>
              <a:gd name="connsiteY2" fmla="*/ 1341120 h 1341120"/>
              <a:gd name="connsiteX3" fmla="*/ 137160 w 3855720"/>
              <a:gd name="connsiteY3" fmla="*/ 1341120 h 1341120"/>
              <a:gd name="connsiteX4" fmla="*/ 30480 w 3855720"/>
              <a:gd name="connsiteY4" fmla="*/ 1112520 h 1341120"/>
              <a:gd name="connsiteX5" fmla="*/ 0 w 3855720"/>
              <a:gd name="connsiteY5" fmla="*/ 868680 h 1341120"/>
              <a:gd name="connsiteX6" fmla="*/ 91440 w 3855720"/>
              <a:gd name="connsiteY6" fmla="*/ 640080 h 1341120"/>
              <a:gd name="connsiteX7" fmla="*/ 198120 w 3855720"/>
              <a:gd name="connsiteY7" fmla="*/ 411480 h 1341120"/>
              <a:gd name="connsiteX8" fmla="*/ 167640 w 3855720"/>
              <a:gd name="connsiteY8" fmla="*/ 213360 h 1341120"/>
              <a:gd name="connsiteX9" fmla="*/ 76200 w 3855720"/>
              <a:gd name="connsiteY9"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5720" h="1341120">
                <a:moveTo>
                  <a:pt x="76200" y="0"/>
                </a:moveTo>
                <a:lnTo>
                  <a:pt x="3855720" y="0"/>
                </a:lnTo>
                <a:lnTo>
                  <a:pt x="3855720" y="1341120"/>
                </a:lnTo>
                <a:lnTo>
                  <a:pt x="137160" y="1341120"/>
                </a:lnTo>
                <a:lnTo>
                  <a:pt x="30480" y="1112520"/>
                </a:lnTo>
                <a:lnTo>
                  <a:pt x="0" y="868680"/>
                </a:lnTo>
                <a:lnTo>
                  <a:pt x="91440" y="640080"/>
                </a:lnTo>
                <a:lnTo>
                  <a:pt x="198120" y="411480"/>
                </a:lnTo>
                <a:lnTo>
                  <a:pt x="167640" y="213360"/>
                </a:lnTo>
                <a:lnTo>
                  <a:pt x="76200" y="0"/>
                </a:lnTo>
                <a:close/>
              </a:path>
            </a:pathLst>
          </a:custGeom>
          <a:solidFill>
            <a:srgbClr val="00B0F0">
              <a:alpha val="39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20" name="Freeform 19"/>
          <p:cNvSpPr/>
          <p:nvPr/>
        </p:nvSpPr>
        <p:spPr>
          <a:xfrm>
            <a:off x="5099876" y="5484112"/>
            <a:ext cx="3332469" cy="385248"/>
          </a:xfrm>
          <a:custGeom>
            <a:avLst/>
            <a:gdLst>
              <a:gd name="connsiteX0" fmla="*/ 0 w 3764280"/>
              <a:gd name="connsiteY0" fmla="*/ 0 h 457200"/>
              <a:gd name="connsiteX1" fmla="*/ 3764280 w 3764280"/>
              <a:gd name="connsiteY1" fmla="*/ 15240 h 457200"/>
              <a:gd name="connsiteX2" fmla="*/ 3749040 w 3764280"/>
              <a:gd name="connsiteY2" fmla="*/ 457200 h 457200"/>
              <a:gd name="connsiteX3" fmla="*/ 167640 w 3764280"/>
              <a:gd name="connsiteY3" fmla="*/ 441960 h 457200"/>
              <a:gd name="connsiteX4" fmla="*/ 0 w 3764280"/>
              <a:gd name="connsiteY4" fmla="*/ 121920 h 457200"/>
              <a:gd name="connsiteX5" fmla="*/ 0 w 376428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280" h="457200">
                <a:moveTo>
                  <a:pt x="0" y="0"/>
                </a:moveTo>
                <a:lnTo>
                  <a:pt x="3764280" y="15240"/>
                </a:lnTo>
                <a:lnTo>
                  <a:pt x="3749040" y="457200"/>
                </a:lnTo>
                <a:lnTo>
                  <a:pt x="167640" y="441960"/>
                </a:lnTo>
                <a:lnTo>
                  <a:pt x="0" y="121920"/>
                </a:lnTo>
                <a:lnTo>
                  <a:pt x="0" y="0"/>
                </a:lnTo>
                <a:close/>
              </a:path>
            </a:pathLst>
          </a:custGeom>
          <a:solidFill>
            <a:srgbClr val="00B0F0">
              <a:alpha val="5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Tree>
    <p:extLst>
      <p:ext uri="{BB962C8B-B14F-4D97-AF65-F5344CB8AC3E}">
        <p14:creationId xmlns:p14="http://schemas.microsoft.com/office/powerpoint/2010/main" val="56635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1295400"/>
          </a:xfrm>
        </p:spPr>
        <p:txBody>
          <a:bodyPr>
            <a:normAutofit fontScale="90000"/>
          </a:bodyPr>
          <a:lstStyle/>
          <a:p>
            <a:pPr algn="ctr"/>
            <a:r>
              <a:rPr lang="en-US" dirty="0">
                <a:solidFill>
                  <a:prstClr val="black"/>
                </a:solidFill>
              </a:rPr>
              <a:t>Permeable </a:t>
            </a:r>
            <a:r>
              <a:rPr lang="en-US" dirty="0" smtClean="0">
                <a:solidFill>
                  <a:prstClr val="black"/>
                </a:solidFill>
              </a:rPr>
              <a:t>Pavement </a:t>
            </a:r>
            <a:br>
              <a:rPr lang="en-US" dirty="0" smtClean="0">
                <a:solidFill>
                  <a:prstClr val="black"/>
                </a:solidFill>
              </a:rPr>
            </a:br>
            <a:r>
              <a:rPr lang="en-US" sz="2200" dirty="0" smtClean="0">
                <a:solidFill>
                  <a:prstClr val="black"/>
                </a:solidFill>
                <a:latin typeface="Century Gothic"/>
              </a:rPr>
              <a:t>VIRGINIA </a:t>
            </a:r>
            <a:r>
              <a:rPr lang="en-US" sz="2200" dirty="0">
                <a:solidFill>
                  <a:prstClr val="black"/>
                </a:solidFill>
                <a:latin typeface="Century Gothic"/>
              </a:rPr>
              <a:t>DEQ STORMWATER DESIGN SPECIFICATION No. 7</a:t>
            </a:r>
            <a:br>
              <a:rPr lang="en-US" sz="2200" dirty="0">
                <a:solidFill>
                  <a:prstClr val="black"/>
                </a:solidFill>
                <a:latin typeface="Century Gothic"/>
              </a:rPr>
            </a:br>
            <a:endParaRPr lang="en-US" sz="2200" dirty="0"/>
          </a:p>
        </p:txBody>
      </p:sp>
      <p:sp>
        <p:nvSpPr>
          <p:cNvPr id="3" name="Content Placeholder 2"/>
          <p:cNvSpPr>
            <a:spLocks noGrp="1"/>
          </p:cNvSpPr>
          <p:nvPr>
            <p:ph idx="1"/>
          </p:nvPr>
        </p:nvSpPr>
        <p:spPr>
          <a:xfrm>
            <a:off x="810885" y="990600"/>
            <a:ext cx="7315200" cy="4572000"/>
          </a:xfrm>
        </p:spPr>
        <p:txBody>
          <a:bodyPr/>
          <a:lstStyle/>
          <a:p>
            <a:pPr>
              <a:buNone/>
            </a:pPr>
            <a:r>
              <a:rPr lang="en-US" dirty="0" smtClean="0"/>
              <a:t>Type of pavement materials</a:t>
            </a:r>
            <a:endParaRPr lang="en-US" dirty="0"/>
          </a:p>
        </p:txBody>
      </p:sp>
      <p:pic>
        <p:nvPicPr>
          <p:cNvPr id="5" name="Picture 4"/>
          <p:cNvPicPr>
            <a:picLocks noChangeAspect="1"/>
          </p:cNvPicPr>
          <p:nvPr/>
        </p:nvPicPr>
        <p:blipFill>
          <a:blip r:embed="rId2" cstate="print"/>
          <a:stretch>
            <a:fillRect/>
          </a:stretch>
        </p:blipFill>
        <p:spPr>
          <a:xfrm>
            <a:off x="503762" y="1600200"/>
            <a:ext cx="2356165" cy="1786601"/>
          </a:xfrm>
          <a:prstGeom prst="rect">
            <a:avLst/>
          </a:prstGeom>
        </p:spPr>
      </p:pic>
      <p:pic>
        <p:nvPicPr>
          <p:cNvPr id="6" name="Picture 5"/>
          <p:cNvPicPr>
            <a:picLocks noChangeAspect="1"/>
          </p:cNvPicPr>
          <p:nvPr/>
        </p:nvPicPr>
        <p:blipFill>
          <a:blip r:embed="rId3" cstate="print"/>
          <a:stretch>
            <a:fillRect/>
          </a:stretch>
        </p:blipFill>
        <p:spPr>
          <a:xfrm>
            <a:off x="3478335" y="1600200"/>
            <a:ext cx="2340343" cy="1786601"/>
          </a:xfrm>
          <a:prstGeom prst="rect">
            <a:avLst/>
          </a:prstGeom>
        </p:spPr>
      </p:pic>
      <p:pic>
        <p:nvPicPr>
          <p:cNvPr id="7" name="Picture 6" descr="cell block pave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50" y="3823870"/>
            <a:ext cx="2340343" cy="1770316"/>
          </a:xfrm>
          <a:prstGeom prst="rect">
            <a:avLst/>
          </a:prstGeom>
          <a:noFill/>
          <a:ln>
            <a:noFill/>
          </a:ln>
        </p:spPr>
      </p:pic>
      <p:pic>
        <p:nvPicPr>
          <p:cNvPr id="8" name="Picture 7"/>
          <p:cNvPicPr>
            <a:picLocks noChangeAspect="1"/>
          </p:cNvPicPr>
          <p:nvPr/>
        </p:nvPicPr>
        <p:blipFill>
          <a:blip r:embed="rId5" cstate="print"/>
          <a:stretch>
            <a:fillRect/>
          </a:stretch>
        </p:blipFill>
        <p:spPr>
          <a:xfrm>
            <a:off x="6336094" y="1613170"/>
            <a:ext cx="2373103" cy="1790517"/>
          </a:xfrm>
          <a:prstGeom prst="rect">
            <a:avLst/>
          </a:prstGeom>
        </p:spPr>
      </p:pic>
      <p:sp>
        <p:nvSpPr>
          <p:cNvPr id="9" name="TextBox 8"/>
          <p:cNvSpPr txBox="1"/>
          <p:nvPr/>
        </p:nvSpPr>
        <p:spPr>
          <a:xfrm>
            <a:off x="3574506" y="3326500"/>
            <a:ext cx="2465740" cy="400110"/>
          </a:xfrm>
          <a:prstGeom prst="rect">
            <a:avLst/>
          </a:prstGeom>
          <a:noFill/>
        </p:spPr>
        <p:txBody>
          <a:bodyPr wrap="none" rtlCol="0">
            <a:spAutoFit/>
          </a:bodyPr>
          <a:lstStyle/>
          <a:p>
            <a:r>
              <a:rPr lang="en-US" sz="2000" b="1" dirty="0" smtClean="0">
                <a:latin typeface="Century Gothic" pitchFamily="34" charset="0"/>
              </a:rPr>
              <a:t>Pervious Concrete</a:t>
            </a:r>
            <a:endParaRPr lang="en-US" sz="2000" b="1" dirty="0">
              <a:latin typeface="Century Gothic" pitchFamily="34" charset="0"/>
            </a:endParaRPr>
          </a:p>
        </p:txBody>
      </p:sp>
      <p:sp>
        <p:nvSpPr>
          <p:cNvPr id="10" name="TextBox 9"/>
          <p:cNvSpPr txBox="1"/>
          <p:nvPr/>
        </p:nvSpPr>
        <p:spPr>
          <a:xfrm>
            <a:off x="6592394" y="3356349"/>
            <a:ext cx="2008883" cy="400110"/>
          </a:xfrm>
          <a:prstGeom prst="rect">
            <a:avLst/>
          </a:prstGeom>
          <a:noFill/>
        </p:spPr>
        <p:txBody>
          <a:bodyPr wrap="none" rtlCol="0">
            <a:spAutoFit/>
          </a:bodyPr>
          <a:lstStyle/>
          <a:p>
            <a:r>
              <a:rPr lang="en-US" sz="2000" b="1" dirty="0" smtClean="0">
                <a:latin typeface="Century Gothic" pitchFamily="34" charset="0"/>
              </a:rPr>
              <a:t>Porous Asphalt</a:t>
            </a:r>
            <a:endParaRPr lang="en-US" sz="2000" b="1" dirty="0">
              <a:latin typeface="Century Gothic" pitchFamily="34" charset="0"/>
            </a:endParaRPr>
          </a:p>
        </p:txBody>
      </p:sp>
      <p:sp>
        <p:nvSpPr>
          <p:cNvPr id="11" name="TextBox 10"/>
          <p:cNvSpPr txBox="1"/>
          <p:nvPr/>
        </p:nvSpPr>
        <p:spPr>
          <a:xfrm>
            <a:off x="152400" y="5562600"/>
            <a:ext cx="2833397" cy="1015663"/>
          </a:xfrm>
          <a:prstGeom prst="rect">
            <a:avLst/>
          </a:prstGeom>
          <a:noFill/>
        </p:spPr>
        <p:txBody>
          <a:bodyPr wrap="square" rtlCol="0">
            <a:spAutoFit/>
          </a:bodyPr>
          <a:lstStyle/>
          <a:p>
            <a:pPr algn="ctr"/>
            <a:r>
              <a:rPr lang="en-US" sz="2000" b="1" dirty="0" smtClean="0">
                <a:latin typeface="Century Gothic" pitchFamily="34" charset="0"/>
              </a:rPr>
              <a:t>Permeable Interlocking Concrete Pavers</a:t>
            </a:r>
            <a:endParaRPr lang="en-US" sz="2000" b="1" dirty="0">
              <a:latin typeface="Century Gothic" pitchFamily="34" charset="0"/>
            </a:endParaRPr>
          </a:p>
        </p:txBody>
      </p:sp>
      <p:sp>
        <p:nvSpPr>
          <p:cNvPr id="12" name="TextBox 11"/>
          <p:cNvSpPr txBox="1"/>
          <p:nvPr/>
        </p:nvSpPr>
        <p:spPr>
          <a:xfrm>
            <a:off x="374665" y="3325571"/>
            <a:ext cx="2864887" cy="400110"/>
          </a:xfrm>
          <a:prstGeom prst="rect">
            <a:avLst/>
          </a:prstGeom>
          <a:noFill/>
        </p:spPr>
        <p:txBody>
          <a:bodyPr wrap="none" rtlCol="0">
            <a:spAutoFit/>
          </a:bodyPr>
          <a:lstStyle/>
          <a:p>
            <a:r>
              <a:rPr lang="en-US" sz="2000" b="1" dirty="0" smtClean="0">
                <a:latin typeface="Century Gothic" pitchFamily="34" charset="0"/>
              </a:rPr>
              <a:t>Concrete Grid Pavers</a:t>
            </a:r>
            <a:endParaRPr lang="en-US" sz="2000" b="1" dirty="0">
              <a:latin typeface="Century Gothic" pitchFamily="34" charset="0"/>
            </a:endParaRPr>
          </a:p>
        </p:txBody>
      </p:sp>
      <p:pic>
        <p:nvPicPr>
          <p:cNvPr id="13" name="Picture 2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58292" y="3812208"/>
            <a:ext cx="2370114" cy="178197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448377" y="5619531"/>
            <a:ext cx="2731838" cy="400110"/>
          </a:xfrm>
          <a:prstGeom prst="rect">
            <a:avLst/>
          </a:prstGeom>
          <a:noFill/>
        </p:spPr>
        <p:txBody>
          <a:bodyPr wrap="none" rtlCol="0">
            <a:spAutoFit/>
          </a:bodyPr>
          <a:lstStyle/>
          <a:p>
            <a:r>
              <a:rPr lang="en-US" sz="2000" b="1" dirty="0" smtClean="0">
                <a:latin typeface="Century Gothic" pitchFamily="34" charset="0"/>
              </a:rPr>
              <a:t>Pervious Composites</a:t>
            </a:r>
            <a:endParaRPr lang="en-US" sz="2000" b="1" dirty="0">
              <a:latin typeface="Century Gothic" pitchFamily="34" charset="0"/>
            </a:endParaRPr>
          </a:p>
        </p:txBody>
      </p:sp>
      <p:sp>
        <p:nvSpPr>
          <p:cNvPr id="15" name="TextBox 14"/>
          <p:cNvSpPr txBox="1"/>
          <p:nvPr/>
        </p:nvSpPr>
        <p:spPr>
          <a:xfrm>
            <a:off x="5951016" y="5572466"/>
            <a:ext cx="3085631" cy="707886"/>
          </a:xfrm>
          <a:prstGeom prst="rect">
            <a:avLst/>
          </a:prstGeom>
          <a:noFill/>
        </p:spPr>
        <p:txBody>
          <a:bodyPr wrap="square" rtlCol="0">
            <a:spAutoFit/>
          </a:bodyPr>
          <a:lstStyle/>
          <a:p>
            <a:pPr algn="ctr"/>
            <a:r>
              <a:rPr lang="en-US" sz="2000" b="1" dirty="0" smtClean="0">
                <a:latin typeface="Century Gothic" pitchFamily="34" charset="0"/>
              </a:rPr>
              <a:t>Permeable Rubber Overlays</a:t>
            </a:r>
            <a:endParaRPr lang="en-US" sz="2000" b="1" dirty="0">
              <a:latin typeface="Century Gothic" pitchFamily="34" charset="0"/>
            </a:endParaRPr>
          </a:p>
        </p:txBody>
      </p:sp>
      <p:pic>
        <p:nvPicPr>
          <p:cNvPr id="17" name="Picture 16"/>
          <p:cNvPicPr>
            <a:picLocks noChangeAspect="1"/>
          </p:cNvPicPr>
          <p:nvPr/>
        </p:nvPicPr>
        <p:blipFill>
          <a:blip r:embed="rId7" cstate="print"/>
          <a:stretch>
            <a:fillRect/>
          </a:stretch>
        </p:blipFill>
        <p:spPr>
          <a:xfrm>
            <a:off x="6175633" y="3733800"/>
            <a:ext cx="2611151" cy="2033515"/>
          </a:xfrm>
          <a:prstGeom prst="rect">
            <a:avLst/>
          </a:prstGeom>
          <a:ln>
            <a:noFill/>
          </a:ln>
          <a:effectLst>
            <a:softEdge rad="112500"/>
          </a:effectLst>
        </p:spPr>
      </p:pic>
    </p:spTree>
    <p:extLst>
      <p:ext uri="{BB962C8B-B14F-4D97-AF65-F5344CB8AC3E}">
        <p14:creationId xmlns:p14="http://schemas.microsoft.com/office/powerpoint/2010/main" val="161500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32" t="33333" r="12500" b="19738"/>
          <a:stretch/>
        </p:blipFill>
        <p:spPr bwMode="auto">
          <a:xfrm>
            <a:off x="-15921" y="1143000"/>
            <a:ext cx="915992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457200"/>
            <a:ext cx="5105400" cy="646331"/>
          </a:xfrm>
          <a:prstGeom prst="rect">
            <a:avLst/>
          </a:prstGeom>
          <a:noFill/>
        </p:spPr>
        <p:txBody>
          <a:bodyPr wrap="square" rtlCol="0">
            <a:spAutoFit/>
          </a:bodyPr>
          <a:lstStyle/>
          <a:p>
            <a:pPr eaLnBrk="1" hangingPunct="1"/>
            <a:r>
              <a:rPr lang="en-US" sz="3600" b="1" dirty="0" smtClean="0">
                <a:solidFill>
                  <a:srgbClr val="FF9B26"/>
                </a:solidFill>
                <a:latin typeface="Century Gothic" pitchFamily="34" charset="0"/>
              </a:rPr>
              <a:t>200+ Locations</a:t>
            </a:r>
            <a:endParaRPr lang="en-US" sz="3600" b="1" dirty="0">
              <a:solidFill>
                <a:srgbClr val="FF9B26"/>
              </a:solidFill>
              <a:latin typeface="Century Gothic" pitchFamily="34" charset="0"/>
            </a:endParaRPr>
          </a:p>
        </p:txBody>
      </p:sp>
      <p:sp>
        <p:nvSpPr>
          <p:cNvPr id="7" name="TextBox 6"/>
          <p:cNvSpPr txBox="1"/>
          <p:nvPr/>
        </p:nvSpPr>
        <p:spPr>
          <a:xfrm>
            <a:off x="2362200" y="5943600"/>
            <a:ext cx="5105400" cy="646331"/>
          </a:xfrm>
          <a:prstGeom prst="rect">
            <a:avLst/>
          </a:prstGeom>
          <a:noFill/>
        </p:spPr>
        <p:txBody>
          <a:bodyPr wrap="square" rtlCol="0">
            <a:spAutoFit/>
          </a:bodyPr>
          <a:lstStyle/>
          <a:p>
            <a:pPr eaLnBrk="1" hangingPunct="1"/>
            <a:r>
              <a:rPr lang="en-US" sz="3600" b="1" dirty="0" smtClean="0">
                <a:solidFill>
                  <a:srgbClr val="FF9B26"/>
                </a:solidFill>
                <a:latin typeface="Century Gothic" pitchFamily="34" charset="0"/>
              </a:rPr>
              <a:t>13,000 Professionals</a:t>
            </a:r>
            <a:endParaRPr lang="en-US" sz="3600" b="1" dirty="0">
              <a:solidFill>
                <a:srgbClr val="FF9B26"/>
              </a:solidFill>
              <a:latin typeface="Century Gothic" pitchFamily="34" charset="0"/>
            </a:endParaRPr>
          </a:p>
        </p:txBody>
      </p:sp>
    </p:spTree>
    <p:extLst>
      <p:ext uri="{BB962C8B-B14F-4D97-AF65-F5344CB8AC3E}">
        <p14:creationId xmlns:p14="http://schemas.microsoft.com/office/powerpoint/2010/main" val="24200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prstClr val="black"/>
                </a:solidFill>
              </a:rPr>
              <a:t>Permeable Pavement </a:t>
            </a:r>
            <a:br>
              <a:rPr lang="en-US" sz="3200" dirty="0">
                <a:solidFill>
                  <a:prstClr val="black"/>
                </a:solidFill>
              </a:rPr>
            </a:br>
            <a:r>
              <a:rPr lang="en-US" sz="2000" dirty="0">
                <a:solidFill>
                  <a:prstClr val="black"/>
                </a:solidFill>
                <a:latin typeface="Century Gothic"/>
              </a:rPr>
              <a:t>VIRGINIA DEQ STORMWATER DESIGN SPECIFICATION No. 7</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1219200" y="1600200"/>
            <a:ext cx="6324600" cy="4200411"/>
          </a:xfrm>
          <a:prstGeom prst="rect">
            <a:avLst/>
          </a:prstGeom>
        </p:spPr>
      </p:pic>
    </p:spTree>
    <p:extLst>
      <p:ext uri="{BB962C8B-B14F-4D97-AF65-F5344CB8AC3E}">
        <p14:creationId xmlns:p14="http://schemas.microsoft.com/office/powerpoint/2010/main" val="147955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990600"/>
          </a:xfrm>
        </p:spPr>
        <p:txBody>
          <a:bodyPr/>
          <a:lstStyle/>
          <a:p>
            <a:pPr algn="ctr"/>
            <a:r>
              <a:rPr lang="en-US" sz="3200" dirty="0">
                <a:solidFill>
                  <a:prstClr val="black"/>
                </a:solidFill>
              </a:rPr>
              <a:t>Permeable Pavement </a:t>
            </a:r>
            <a:br>
              <a:rPr lang="en-US" sz="3200" dirty="0">
                <a:solidFill>
                  <a:prstClr val="black"/>
                </a:solidFill>
              </a:rPr>
            </a:br>
            <a:r>
              <a:rPr lang="en-US" sz="2000" dirty="0">
                <a:solidFill>
                  <a:prstClr val="black"/>
                </a:solidFill>
                <a:latin typeface="Century Gothic"/>
              </a:rPr>
              <a:t>VIRGINIA DEQ STORMWATER DESIGN SPECIFICATION No. 7</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371600"/>
                <a:ext cx="8610600" cy="5715000"/>
              </a:xfrm>
            </p:spPr>
            <p:txBody>
              <a:bodyPr>
                <a:normAutofit fontScale="92500" lnSpcReduction="20000"/>
              </a:bodyPr>
              <a:lstStyle/>
              <a:p>
                <a:r>
                  <a:rPr lang="en-US" dirty="0">
                    <a:solidFill>
                      <a:prstClr val="black"/>
                    </a:solidFill>
                  </a:rPr>
                  <a:t>Key Design Consideration</a:t>
                </a:r>
                <a:r>
                  <a:rPr lang="en-US" dirty="0" smtClean="0">
                    <a:solidFill>
                      <a:prstClr val="black"/>
                    </a:solidFill>
                  </a:rPr>
                  <a:t>:</a:t>
                </a:r>
                <a:r>
                  <a:rPr lang="en-US" dirty="0">
                    <a:ea typeface="Times New Roman" panose="02020603050405020304" pitchFamily="18" charset="0"/>
                  </a:rPr>
                  <a:t> </a:t>
                </a:r>
                <a:r>
                  <a:rPr lang="en-US" sz="2600" dirty="0" smtClean="0">
                    <a:ea typeface="Times New Roman" panose="02020603050405020304" pitchFamily="18" charset="0"/>
                  </a:rPr>
                  <a:t>stone reservoir depth, </a:t>
                </a:r>
                <a:r>
                  <a:rPr lang="en-US" sz="2600" dirty="0" err="1" smtClean="0">
                    <a:ea typeface="Times New Roman" panose="02020603050405020304" pitchFamily="18" charset="0"/>
                  </a:rPr>
                  <a:t>d</a:t>
                </a:r>
                <a:r>
                  <a:rPr lang="en-US" sz="2600" baseline="-25000" dirty="0" err="1" smtClean="0">
                    <a:ea typeface="Times New Roman" panose="02020603050405020304" pitchFamily="18" charset="0"/>
                  </a:rPr>
                  <a:t>p</a:t>
                </a:r>
                <a:endParaRPr lang="en-US" sz="2600" baseline="-25000" dirty="0">
                  <a:ea typeface="Times New Roman" panose="02020603050405020304" pitchFamily="18" charset="0"/>
                </a:endParaRPr>
              </a:p>
              <a:p>
                <a:pPr marL="0" marR="0" indent="0" algn="just">
                  <a:spcBef>
                    <a:spcPts val="0"/>
                  </a:spcBef>
                  <a:spcAft>
                    <a:spcPts val="1200"/>
                  </a:spcAft>
                  <a:buNone/>
                </a:pPr>
                <a:endParaRPr lang="en-US" dirty="0">
                  <a:effectLst/>
                  <a:ea typeface="Times New Roman" panose="02020603050405020304" pitchFamily="18" charset="0"/>
                </a:endParaRPr>
              </a:p>
              <a:p>
                <a:pPr marL="0" marR="0" indent="0" algn="just">
                  <a:spcBef>
                    <a:spcPts val="0"/>
                  </a:spcBef>
                  <a:spcAft>
                    <a:spcPts val="0"/>
                  </a:spcAft>
                  <a:buNone/>
                </a:pPr>
                <a:endParaRPr lang="en-US" sz="2200" dirty="0" smtClean="0">
                  <a:effectLst/>
                  <a:ea typeface="Times New Roman" panose="02020603050405020304" pitchFamily="18" charset="0"/>
                </a:endParaRPr>
              </a:p>
              <a:p>
                <a:pPr marL="0" marR="0" indent="0" algn="just">
                  <a:spcBef>
                    <a:spcPts val="0"/>
                  </a:spcBef>
                  <a:spcAft>
                    <a:spcPts val="0"/>
                  </a:spcAft>
                  <a:buNone/>
                </a:pPr>
                <a:endParaRPr lang="en-US" sz="2200" dirty="0" smtClean="0">
                  <a:effectLst/>
                  <a:ea typeface="Times New Roman" panose="02020603050405020304" pitchFamily="18" charset="0"/>
                </a:endParaRPr>
              </a:p>
              <a:p>
                <a:pPr marL="0" marR="0" indent="0" algn="just">
                  <a:spcBef>
                    <a:spcPts val="0"/>
                  </a:spcBef>
                  <a:spcAft>
                    <a:spcPts val="0"/>
                  </a:spcAft>
                  <a:buNone/>
                </a:pPr>
                <a:r>
                  <a:rPr lang="en-US" sz="2200" dirty="0" smtClean="0">
                    <a:effectLst/>
                    <a:ea typeface="Times New Roman" panose="02020603050405020304" pitchFamily="18" charset="0"/>
                  </a:rPr>
                  <a:t>Where</a:t>
                </a:r>
                <a:r>
                  <a:rPr lang="en-US" sz="2200" dirty="0">
                    <a:effectLst/>
                    <a:ea typeface="Times New Roman" panose="02020603050405020304" pitchFamily="18" charset="0"/>
                  </a:rPr>
                  <a:t>:</a:t>
                </a:r>
              </a:p>
              <a:p>
                <a:pPr marL="457200" marR="0" indent="0" algn="just">
                  <a:spcBef>
                    <a:spcPts val="0"/>
                  </a:spcBef>
                  <a:spcAft>
                    <a:spcPts val="0"/>
                  </a:spcAft>
                  <a:buNone/>
                  <a:tabLst>
                    <a:tab pos="914400" algn="l"/>
                    <a:tab pos="1066800" algn="l"/>
                  </a:tabLst>
                </a:pPr>
                <a:r>
                  <a:rPr lang="en-US" sz="2300" i="1" dirty="0" err="1" smtClean="0">
                    <a:effectLst/>
                    <a:ea typeface="Times New Roman" panose="02020603050405020304" pitchFamily="18" charset="0"/>
                  </a:rPr>
                  <a:t>d</a:t>
                </a:r>
                <a:r>
                  <a:rPr lang="en-US" sz="2300" i="1" baseline="-25000" dirty="0" err="1" smtClean="0">
                    <a:effectLst/>
                    <a:ea typeface="Times New Roman" panose="02020603050405020304" pitchFamily="18" charset="0"/>
                  </a:rPr>
                  <a:t>p</a:t>
                </a:r>
                <a:r>
                  <a:rPr lang="en-US" sz="2300" baseline="-25000" dirty="0">
                    <a:effectLst/>
                    <a:ea typeface="Times New Roman" panose="02020603050405020304" pitchFamily="18" charset="0"/>
                  </a:rPr>
                  <a:t>	</a:t>
                </a:r>
                <a:r>
                  <a:rPr lang="en-US" sz="2300" dirty="0">
                    <a:effectLst/>
                    <a:ea typeface="Times New Roman" panose="02020603050405020304" pitchFamily="18" charset="0"/>
                  </a:rPr>
                  <a:t>= Depth of the stone reservoir layer (ft.)</a:t>
                </a:r>
              </a:p>
              <a:p>
                <a:pPr marL="457200" indent="0">
                  <a:spcBef>
                    <a:spcPts val="0"/>
                  </a:spcBef>
                  <a:buNone/>
                  <a:tabLst>
                    <a:tab pos="914400" algn="l"/>
                    <a:tab pos="1066800" algn="l"/>
                  </a:tabLst>
                </a:pPr>
                <a:r>
                  <a:rPr lang="en-US" sz="2300" i="1" dirty="0"/>
                  <a:t>d</a:t>
                </a:r>
                <a:r>
                  <a:rPr lang="en-US" sz="2300" i="1" baseline="-25000" dirty="0"/>
                  <a:t>c</a:t>
                </a:r>
                <a:r>
                  <a:rPr lang="en-US" sz="2300" dirty="0"/>
                  <a:t>	= The depth of runoff from the contributing drainage area </a:t>
                </a:r>
                <a:r>
                  <a:rPr lang="en-US" sz="2300" dirty="0" smtClean="0"/>
                  <a:t>	(</a:t>
                </a:r>
                <a:r>
                  <a:rPr lang="en-US" sz="2300" dirty="0"/>
                  <a:t>not </a:t>
                </a:r>
                <a:r>
                  <a:rPr lang="en-US" sz="2300" dirty="0" smtClean="0"/>
                  <a:t>	including </a:t>
                </a:r>
                <a:r>
                  <a:rPr lang="en-US" sz="2300" dirty="0"/>
                  <a:t>the permeable paving surface) for the </a:t>
                </a:r>
                <a:r>
                  <a:rPr lang="en-US" sz="2300" dirty="0" smtClean="0"/>
                  <a:t>	Treatment Volume 	(</a:t>
                </a:r>
                <a:r>
                  <a:rPr lang="en-US" sz="2300" dirty="0" err="1"/>
                  <a:t>Tv</a:t>
                </a:r>
                <a:r>
                  <a:rPr lang="en-US" sz="2300" dirty="0"/>
                  <a:t>/A</a:t>
                </a:r>
                <a:r>
                  <a:rPr lang="en-US" sz="2300" baseline="-25000" dirty="0"/>
                  <a:t>c</a:t>
                </a:r>
                <a:r>
                  <a:rPr lang="en-US" sz="2300" dirty="0"/>
                  <a:t>), or other design storm (ft.)</a:t>
                </a:r>
              </a:p>
              <a:p>
                <a:pPr marL="457200" indent="0" algn="just">
                  <a:spcBef>
                    <a:spcPts val="0"/>
                  </a:spcBef>
                  <a:buNone/>
                  <a:tabLst>
                    <a:tab pos="914400" algn="l"/>
                    <a:tab pos="1066800" algn="l"/>
                  </a:tabLst>
                </a:pPr>
                <a:r>
                  <a:rPr lang="en-US" sz="2300" i="1" dirty="0"/>
                  <a:t>R</a:t>
                </a:r>
                <a:r>
                  <a:rPr lang="en-US" sz="2300" dirty="0"/>
                  <a:t>	= A</a:t>
                </a:r>
                <a:r>
                  <a:rPr lang="en-US" sz="2300" baseline="-25000" dirty="0"/>
                  <a:t>c</a:t>
                </a:r>
                <a:r>
                  <a:rPr lang="en-US" sz="2300" dirty="0"/>
                  <a:t>/</a:t>
                </a:r>
                <a:r>
                  <a:rPr lang="en-US" sz="2300" dirty="0" err="1"/>
                  <a:t>A</a:t>
                </a:r>
                <a:r>
                  <a:rPr lang="en-US" sz="2300" baseline="-25000" dirty="0" err="1"/>
                  <a:t>p</a:t>
                </a:r>
                <a:r>
                  <a:rPr lang="en-US" sz="2300" dirty="0"/>
                  <a:t> = The ratio of the contributing drainage area (A</a:t>
                </a:r>
                <a:r>
                  <a:rPr lang="en-US" sz="2300" baseline="-25000" dirty="0"/>
                  <a:t>c</a:t>
                </a:r>
                <a:r>
                  <a:rPr lang="en-US" sz="2300" dirty="0"/>
                  <a:t>, not </a:t>
                </a:r>
                <a:r>
                  <a:rPr lang="en-US" sz="2300" dirty="0" smtClean="0"/>
                  <a:t>	including </a:t>
                </a:r>
                <a:r>
                  <a:rPr lang="en-US" sz="2300" dirty="0"/>
                  <a:t>the permeable paving surface) to the permeable </a:t>
                </a:r>
                <a:r>
                  <a:rPr lang="en-US" sz="2300" dirty="0" smtClean="0"/>
                  <a:t>	pavement </a:t>
                </a:r>
                <a:r>
                  <a:rPr lang="en-US" sz="2300" dirty="0"/>
                  <a:t>surface area (</a:t>
                </a:r>
                <a:r>
                  <a:rPr lang="en-US" sz="2300" dirty="0" err="1"/>
                  <a:t>A</a:t>
                </a:r>
                <a:r>
                  <a:rPr lang="en-US" sz="2300" baseline="-25000" dirty="0" err="1"/>
                  <a:t>p</a:t>
                </a:r>
                <a:r>
                  <a:rPr lang="en-US" sz="2300" dirty="0"/>
                  <a:t>)</a:t>
                </a:r>
              </a:p>
              <a:p>
                <a:pPr marL="457200" marR="0" indent="0" algn="just">
                  <a:spcBef>
                    <a:spcPts val="0"/>
                  </a:spcBef>
                  <a:spcAft>
                    <a:spcPts val="0"/>
                  </a:spcAft>
                  <a:buNone/>
                  <a:tabLst>
                    <a:tab pos="914400" algn="l"/>
                    <a:tab pos="1066800" algn="l"/>
                  </a:tabLst>
                </a:pPr>
                <a:r>
                  <a:rPr lang="en-US" sz="2300" i="1" dirty="0" smtClean="0">
                    <a:effectLst/>
                    <a:ea typeface="Times New Roman" panose="02020603050405020304" pitchFamily="18" charset="0"/>
                  </a:rPr>
                  <a:t>P</a:t>
                </a:r>
                <a:r>
                  <a:rPr lang="en-US" sz="2300" dirty="0" smtClean="0">
                    <a:effectLst/>
                    <a:ea typeface="Times New Roman" panose="02020603050405020304" pitchFamily="18" charset="0"/>
                  </a:rPr>
                  <a:t> </a:t>
                </a:r>
                <a:r>
                  <a:rPr lang="en-US" sz="2300" dirty="0">
                    <a:effectLst/>
                    <a:ea typeface="Times New Roman" panose="02020603050405020304" pitchFamily="18" charset="0"/>
                  </a:rPr>
                  <a:t>	= The rainfall depth (in feet) for the Treatment Volume </a:t>
                </a:r>
                <a:endParaRPr lang="en-US" sz="2300" dirty="0" smtClean="0">
                  <a:effectLst/>
                  <a:ea typeface="Times New Roman" panose="02020603050405020304" pitchFamily="18" charset="0"/>
                </a:endParaRPr>
              </a:p>
              <a:p>
                <a:pPr marL="457200" marR="0" indent="0" algn="just">
                  <a:spcBef>
                    <a:spcPts val="0"/>
                  </a:spcBef>
                  <a:spcAft>
                    <a:spcPts val="0"/>
                  </a:spcAft>
                  <a:buNone/>
                  <a:tabLst>
                    <a:tab pos="914400" algn="l"/>
                    <a:tab pos="1066800" algn="l"/>
                  </a:tabLst>
                </a:pPr>
                <a:r>
                  <a:rPr lang="en-US" sz="2200" dirty="0" smtClean="0">
                    <a:effectLst/>
                    <a:ea typeface="Times New Roman" panose="02020603050405020304" pitchFamily="18" charset="0"/>
                  </a:rPr>
                  <a:t>	</a:t>
                </a:r>
                <a:r>
                  <a:rPr lang="en-US" sz="2300" dirty="0" smtClean="0">
                    <a:effectLst/>
                    <a:ea typeface="Times New Roman" panose="02020603050405020304" pitchFamily="18" charset="0"/>
                  </a:rPr>
                  <a:t>(</a:t>
                </a:r>
                <a:r>
                  <a:rPr lang="en-US" sz="2300" dirty="0">
                    <a:effectLst/>
                    <a:ea typeface="Times New Roman" panose="02020603050405020304" pitchFamily="18" charset="0"/>
                  </a:rPr>
                  <a:t>Level 1 = 1 </a:t>
                </a:r>
                <a:r>
                  <a:rPr lang="en-US" sz="2300" dirty="0" smtClean="0">
                    <a:effectLst/>
                    <a:ea typeface="Times New Roman" panose="02020603050405020304" pitchFamily="18" charset="0"/>
                  </a:rPr>
                  <a:t>inch </a:t>
                </a:r>
                <a:r>
                  <a:rPr lang="en-US" sz="2300" dirty="0">
                    <a:effectLst/>
                    <a:ea typeface="Times New Roman" panose="02020603050405020304" pitchFamily="18" charset="0"/>
                  </a:rPr>
                  <a:t>(0.08 ft</a:t>
                </a:r>
                <a:r>
                  <a:rPr lang="en-US" sz="2300" dirty="0" smtClean="0">
                    <a:effectLst/>
                    <a:ea typeface="Times New Roman" panose="02020603050405020304" pitchFamily="18" charset="0"/>
                  </a:rPr>
                  <a:t>); </a:t>
                </a:r>
                <a:r>
                  <a:rPr lang="en-US" sz="2300" dirty="0">
                    <a:effectLst/>
                    <a:ea typeface="Times New Roman" panose="02020603050405020304" pitchFamily="18" charset="0"/>
                  </a:rPr>
                  <a:t>Level 2 = 1.1 inch (0.09 ft</a:t>
                </a:r>
                <a:r>
                  <a:rPr lang="en-US" sz="2300" dirty="0" smtClean="0">
                    <a:effectLst/>
                    <a:ea typeface="Times New Roman" panose="02020603050405020304" pitchFamily="18" charset="0"/>
                  </a:rPr>
                  <a:t>)) </a:t>
                </a:r>
                <a:r>
                  <a:rPr lang="en-US" sz="2300" dirty="0">
                    <a:effectLst/>
                    <a:ea typeface="Times New Roman" panose="02020603050405020304" pitchFamily="18" charset="0"/>
                  </a:rPr>
                  <a:t>or other </a:t>
                </a:r>
                <a:r>
                  <a:rPr lang="en-US" sz="2300" dirty="0" smtClean="0">
                    <a:effectLst/>
                    <a:ea typeface="Times New Roman" panose="02020603050405020304" pitchFamily="18" charset="0"/>
                  </a:rPr>
                  <a:t>	design storm </a:t>
                </a:r>
              </a:p>
              <a:p>
                <a:pPr marL="457200" indent="0" algn="just">
                  <a:spcBef>
                    <a:spcPts val="0"/>
                  </a:spcBef>
                  <a:buNone/>
                  <a:tabLst>
                    <a:tab pos="914400" algn="l"/>
                    <a:tab pos="1066800" algn="l"/>
                  </a:tabLst>
                </a:pPr>
                <a:r>
                  <a:rPr lang="en-US" sz="2300" i="1" dirty="0" err="1"/>
                  <a:t>i</a:t>
                </a:r>
                <a:r>
                  <a:rPr lang="en-US" sz="2300" dirty="0"/>
                  <a:t> 	= The field-verified infiltration rate for native soils (ft./day</a:t>
                </a:r>
                <a:r>
                  <a:rPr lang="en-US" sz="2300" dirty="0" smtClean="0"/>
                  <a:t>)</a:t>
                </a:r>
              </a:p>
              <a:p>
                <a:pPr marL="457200" indent="0" algn="just">
                  <a:spcBef>
                    <a:spcPts val="0"/>
                  </a:spcBef>
                  <a:buNone/>
                  <a:tabLst>
                    <a:tab pos="914400" algn="l"/>
                    <a:tab pos="1066800" algn="l"/>
                  </a:tabLst>
                </a:pPr>
                <a:r>
                  <a:rPr lang="en-US" sz="2300" i="1" dirty="0" err="1"/>
                  <a:t>t</a:t>
                </a:r>
                <a:r>
                  <a:rPr lang="en-US" sz="2300" i="1" baseline="-25000" dirty="0" err="1"/>
                  <a:t>f</a:t>
                </a:r>
                <a:r>
                  <a:rPr lang="en-US" sz="2300" dirty="0"/>
                  <a:t> 	= The time to fill the reservoir layer (day) – typically 2 hours or 0.083 </a:t>
                </a:r>
                <a:r>
                  <a:rPr lang="en-US" sz="2300" dirty="0" smtClean="0"/>
                  <a:t>	day</a:t>
                </a:r>
                <a:endParaRPr lang="en-US" sz="2300" dirty="0"/>
              </a:p>
              <a:p>
                <a:pPr marL="457200" marR="0" indent="0" algn="just">
                  <a:spcBef>
                    <a:spcPts val="0"/>
                  </a:spcBef>
                  <a:spcAft>
                    <a:spcPts val="0"/>
                  </a:spcAft>
                  <a:buNone/>
                  <a:tabLst>
                    <a:tab pos="1143000" algn="l"/>
                  </a:tabLst>
                </a:pPr>
                <a:r>
                  <a:rPr lang="en-US" sz="2300" i="1" dirty="0" err="1" smtClean="0">
                    <a:effectLst/>
                    <a:ea typeface="Times New Roman" panose="02020603050405020304" pitchFamily="18" charset="0"/>
                    <a:cs typeface="Cambria Math" panose="02040503050406030204" pitchFamily="18" charset="0"/>
                  </a:rPr>
                  <a:t>V</a:t>
                </a:r>
                <a:r>
                  <a:rPr lang="en-US" sz="2300" i="1" baseline="-25000" dirty="0" err="1" smtClean="0">
                    <a:effectLst/>
                    <a:ea typeface="Times New Roman" panose="02020603050405020304" pitchFamily="18" charset="0"/>
                  </a:rPr>
                  <a:t>r</a:t>
                </a:r>
                <a:r>
                  <a:rPr lang="en-US" sz="2300" dirty="0" smtClean="0">
                    <a:ea typeface="Times New Roman" panose="02020603050405020304" pitchFamily="18" charset="0"/>
                  </a:rPr>
                  <a:t> or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𝜂</m:t>
                        </m:r>
                      </m:e>
                      <m:sub>
                        <m:r>
                          <a:rPr lang="en-US" sz="2400" i="1">
                            <a:latin typeface="Cambria Math" panose="02040503050406030204" pitchFamily="18" charset="0"/>
                          </a:rPr>
                          <m:t>𝑟</m:t>
                        </m:r>
                      </m:sub>
                    </m:sSub>
                  </m:oMath>
                </a14:m>
                <a:r>
                  <a:rPr lang="en-US" sz="2300" dirty="0" smtClean="0">
                    <a:ea typeface="Times New Roman" panose="02020603050405020304" pitchFamily="18" charset="0"/>
                  </a:rPr>
                  <a:t>   </a:t>
                </a:r>
                <a:r>
                  <a:rPr lang="en-US" sz="2300" dirty="0" smtClean="0">
                    <a:effectLst/>
                    <a:ea typeface="Times New Roman" panose="02020603050405020304" pitchFamily="18" charset="0"/>
                  </a:rPr>
                  <a:t>= </a:t>
                </a:r>
                <a:r>
                  <a:rPr lang="en-US" sz="2300" dirty="0">
                    <a:effectLst/>
                    <a:ea typeface="Times New Roman" panose="02020603050405020304" pitchFamily="18" charset="0"/>
                  </a:rPr>
                  <a:t>Porosity </a:t>
                </a:r>
                <a:r>
                  <a:rPr lang="en-US" sz="2300" dirty="0" smtClean="0">
                    <a:effectLst/>
                    <a:ea typeface="Times New Roman" panose="02020603050405020304" pitchFamily="18" charset="0"/>
                  </a:rPr>
                  <a:t>(or void ratio) of </a:t>
                </a:r>
                <a:r>
                  <a:rPr lang="en-US" sz="2300" dirty="0">
                    <a:effectLst/>
                    <a:ea typeface="Times New Roman" panose="02020603050405020304" pitchFamily="18" charset="0"/>
                  </a:rPr>
                  <a:t>reservoir layer (0.4</a:t>
                </a:r>
                <a:r>
                  <a:rPr lang="en-US" sz="2300" dirty="0" smtClean="0">
                    <a:effectLst/>
                    <a:ea typeface="Times New Roman" panose="02020603050405020304" pitchFamily="18" charset="0"/>
                  </a:rPr>
                  <a:t>)</a:t>
                </a:r>
                <a:endParaRPr lang="en-US" sz="2300" dirty="0">
                  <a:effectLst/>
                  <a:ea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371600"/>
                <a:ext cx="8610600" cy="5715000"/>
              </a:xfrm>
              <a:blipFill rotWithShape="0">
                <a:blip r:embed="rId2" cstate="print"/>
                <a:stretch>
                  <a:fillRect l="-496" t="-746" r="-212"/>
                </a:stretch>
              </a:blipFill>
            </p:spPr>
            <p:txBody>
              <a:bodyPr/>
              <a:lstStyle/>
              <a:p>
                <a:r>
                  <a:rPr lang="en-US">
                    <a:noFill/>
                  </a:rPr>
                  <a:t> </a:t>
                </a:r>
              </a:p>
            </p:txBody>
          </p:sp>
        </mc:Fallback>
      </mc:AlternateContent>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828800"/>
            <a:ext cx="3810000" cy="990600"/>
          </a:xfrm>
          <a:prstGeom prst="rect">
            <a:avLst/>
          </a:prstGeom>
          <a:noFill/>
          <a:ln>
            <a:noFill/>
          </a:ln>
        </p:spPr>
      </p:pic>
    </p:spTree>
    <p:extLst>
      <p:ext uri="{BB962C8B-B14F-4D97-AF65-F5344CB8AC3E}">
        <p14:creationId xmlns:p14="http://schemas.microsoft.com/office/powerpoint/2010/main" val="156923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prstClr val="black"/>
                </a:solidFill>
              </a:rPr>
              <a:t>Permeable Pavement </a:t>
            </a:r>
            <a:br>
              <a:rPr lang="en-US" sz="3200" dirty="0">
                <a:solidFill>
                  <a:prstClr val="black"/>
                </a:solidFill>
              </a:rPr>
            </a:br>
            <a:r>
              <a:rPr lang="en-US" sz="2000" dirty="0">
                <a:solidFill>
                  <a:prstClr val="black"/>
                </a:solidFill>
                <a:latin typeface="Century Gothic"/>
              </a:rPr>
              <a:t>VIRGINIA DEQ STORMWATER DESIGN SPECIFICATION No. 7</a:t>
            </a:r>
            <a:endParaRPr lang="en-US" dirty="0"/>
          </a:p>
        </p:txBody>
      </p:sp>
      <p:sp>
        <p:nvSpPr>
          <p:cNvPr id="3" name="Content Placeholder 2"/>
          <p:cNvSpPr>
            <a:spLocks noGrp="1"/>
          </p:cNvSpPr>
          <p:nvPr>
            <p:ph idx="1"/>
          </p:nvPr>
        </p:nvSpPr>
        <p:spPr>
          <a:xfrm>
            <a:off x="457200" y="1752600"/>
            <a:ext cx="8153400" cy="4419600"/>
          </a:xfrm>
        </p:spPr>
        <p:txBody>
          <a:bodyPr>
            <a:normAutofit/>
          </a:bodyPr>
          <a:lstStyle/>
          <a:p>
            <a:pPr marL="0" lvl="1" indent="0">
              <a:buClr>
                <a:srgbClr val="1A805B"/>
              </a:buClr>
              <a:buNone/>
            </a:pPr>
            <a:r>
              <a:rPr lang="en-US" dirty="0">
                <a:solidFill>
                  <a:prstClr val="black"/>
                </a:solidFill>
              </a:rPr>
              <a:t>Key Design Consideration</a:t>
            </a:r>
            <a:r>
              <a:rPr lang="en-US" dirty="0" smtClean="0">
                <a:solidFill>
                  <a:prstClr val="black"/>
                </a:solidFill>
              </a:rPr>
              <a:t>:</a:t>
            </a:r>
            <a:r>
              <a:rPr lang="en-US" sz="2400" dirty="0" smtClean="0"/>
              <a:t> ‘Upturned Elbow’</a:t>
            </a:r>
            <a:endParaRPr lang="en-US" sz="2400" dirty="0"/>
          </a:p>
        </p:txBody>
      </p:sp>
      <p:pic>
        <p:nvPicPr>
          <p:cNvPr id="4" name="Picture 3"/>
          <p:cNvPicPr>
            <a:picLocks noChangeAspect="1"/>
          </p:cNvPicPr>
          <p:nvPr/>
        </p:nvPicPr>
        <p:blipFill rotWithShape="1">
          <a:blip r:embed="rId2" cstate="print"/>
          <a:srcRect r="1"/>
          <a:stretch/>
        </p:blipFill>
        <p:spPr>
          <a:xfrm>
            <a:off x="928352" y="2514600"/>
            <a:ext cx="7619998" cy="3429000"/>
          </a:xfrm>
          <a:prstGeom prst="rect">
            <a:avLst/>
          </a:prstGeom>
        </p:spPr>
      </p:pic>
    </p:spTree>
    <p:extLst>
      <p:ext uri="{BB962C8B-B14F-4D97-AF65-F5344CB8AC3E}">
        <p14:creationId xmlns:p14="http://schemas.microsoft.com/office/powerpoint/2010/main" val="313871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972" y="152400"/>
            <a:ext cx="8229600" cy="735042"/>
          </a:xfrm>
          <a:prstGeom prst="rect">
            <a:avLst/>
          </a:prstGeom>
        </p:spPr>
        <p:txBody>
          <a:bodyPr>
            <a:normAutofit/>
          </a:bodyPr>
          <a:lstStyle/>
          <a:p>
            <a:pPr algn="ctr"/>
            <a:r>
              <a:rPr lang="en-US" sz="3200" dirty="0" smtClean="0">
                <a:solidFill>
                  <a:prstClr val="black"/>
                </a:solidFill>
              </a:rPr>
              <a:t>Permeable Pavement</a:t>
            </a:r>
            <a:endParaRPr lang="en-US" sz="4000" dirty="0"/>
          </a:p>
        </p:txBody>
      </p:sp>
      <p:sp>
        <p:nvSpPr>
          <p:cNvPr id="4" name="Content Placeholder 3"/>
          <p:cNvSpPr>
            <a:spLocks noGrp="1"/>
          </p:cNvSpPr>
          <p:nvPr>
            <p:ph idx="4294967295"/>
          </p:nvPr>
        </p:nvSpPr>
        <p:spPr>
          <a:xfrm>
            <a:off x="368308" y="1371600"/>
            <a:ext cx="8458200" cy="4525963"/>
          </a:xfrm>
        </p:spPr>
        <p:txBody>
          <a:bodyPr/>
          <a:lstStyle/>
          <a:p>
            <a:pPr marL="0" lvl="1" indent="0">
              <a:buNone/>
            </a:pPr>
            <a:r>
              <a:rPr lang="en-US" dirty="0">
                <a:solidFill>
                  <a:prstClr val="black"/>
                </a:solidFill>
              </a:rPr>
              <a:t>Key Design Consideration: </a:t>
            </a:r>
            <a:r>
              <a:rPr lang="en-US" dirty="0" smtClean="0">
                <a:solidFill>
                  <a:prstClr val="black"/>
                </a:solidFill>
              </a:rPr>
              <a:t>External Drainage Areas</a:t>
            </a:r>
          </a:p>
          <a:p>
            <a:pPr marL="457200" lvl="1" indent="-457200">
              <a:buFont typeface="Arial" panose="020B0604020202020204" pitchFamily="34" charset="0"/>
              <a:buChar char="•"/>
            </a:pPr>
            <a:r>
              <a:rPr lang="en-US" sz="2400" b="1" dirty="0">
                <a:solidFill>
                  <a:schemeClr val="tx1"/>
                </a:solidFill>
              </a:rPr>
              <a:t>The maximum </a:t>
            </a:r>
            <a:r>
              <a:rPr lang="en-US" sz="2400" b="1" dirty="0" smtClean="0">
                <a:solidFill>
                  <a:schemeClr val="tx1"/>
                </a:solidFill>
              </a:rPr>
              <a:t>external </a:t>
            </a:r>
            <a:r>
              <a:rPr lang="en-US" sz="2400" b="1" dirty="0">
                <a:solidFill>
                  <a:schemeClr val="tx1"/>
                </a:solidFill>
              </a:rPr>
              <a:t>drainage </a:t>
            </a:r>
            <a:r>
              <a:rPr lang="en-US" sz="2400" b="1" dirty="0" smtClean="0">
                <a:solidFill>
                  <a:schemeClr val="tx1"/>
                </a:solidFill>
              </a:rPr>
              <a:t>area </a:t>
            </a:r>
            <a:r>
              <a:rPr lang="en-US" sz="2400" b="1" dirty="0">
                <a:solidFill>
                  <a:schemeClr val="tx1"/>
                </a:solidFill>
              </a:rPr>
              <a:t>is limited to </a:t>
            </a:r>
            <a:r>
              <a:rPr lang="en-US" sz="2400" b="1" dirty="0" smtClean="0">
                <a:solidFill>
                  <a:schemeClr val="tx1"/>
                </a:solidFill>
              </a:rPr>
              <a:t>ratio </a:t>
            </a:r>
            <a:r>
              <a:rPr lang="en-US" sz="2400" b="1" dirty="0">
                <a:solidFill>
                  <a:schemeClr val="tx1"/>
                </a:solidFill>
              </a:rPr>
              <a:t>with </a:t>
            </a:r>
            <a:r>
              <a:rPr lang="en-US" sz="2400" b="1" dirty="0" smtClean="0">
                <a:solidFill>
                  <a:schemeClr val="tx1"/>
                </a:solidFill>
              </a:rPr>
              <a:t>area </a:t>
            </a:r>
            <a:r>
              <a:rPr lang="en-US" sz="2400" b="1" dirty="0">
                <a:solidFill>
                  <a:schemeClr val="tx1"/>
                </a:solidFill>
              </a:rPr>
              <a:t>of permeable </a:t>
            </a:r>
            <a:r>
              <a:rPr lang="en-US" sz="2400" b="1" dirty="0" smtClean="0">
                <a:solidFill>
                  <a:schemeClr val="tx1"/>
                </a:solidFill>
              </a:rPr>
              <a:t>pavement: </a:t>
            </a:r>
            <a:r>
              <a:rPr lang="en-US" sz="2400" b="1" dirty="0" smtClean="0">
                <a:solidFill>
                  <a:schemeClr val="tx1"/>
                </a:solidFill>
                <a:latin typeface="Arial" panose="020B0604020202020204" pitchFamily="34" charset="0"/>
                <a:cs typeface="Arial" panose="020B0604020202020204" pitchFamily="34" charset="0"/>
              </a:rPr>
              <a:t>2:1</a:t>
            </a:r>
            <a:endParaRPr lang="en-US" sz="2400" b="1" dirty="0">
              <a:solidFill>
                <a:schemeClr val="tx1"/>
              </a:solidFill>
            </a:endParaRPr>
          </a:p>
          <a:p>
            <a:pPr marL="457200" lvl="1" indent="-457200"/>
            <a:endParaRPr lang="en-US" dirty="0"/>
          </a:p>
        </p:txBody>
      </p:sp>
      <p:sp>
        <p:nvSpPr>
          <p:cNvPr id="8" name="TextBox 7"/>
          <p:cNvSpPr txBox="1"/>
          <p:nvPr/>
        </p:nvSpPr>
        <p:spPr>
          <a:xfrm>
            <a:off x="210489" y="762000"/>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sp>
        <p:nvSpPr>
          <p:cNvPr id="5" name="Content Placeholder 2"/>
          <p:cNvSpPr txBox="1">
            <a:spLocks/>
          </p:cNvSpPr>
          <p:nvPr/>
        </p:nvSpPr>
        <p:spPr>
          <a:xfrm>
            <a:off x="409724" y="2955362"/>
            <a:ext cx="4064008" cy="3124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In all cases, external drainage areas should be limited to impervious surfaces to reduce potential sediment loading</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644" y="3121248"/>
            <a:ext cx="3952775" cy="2854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4759914" y="4057650"/>
            <a:ext cx="571500" cy="1905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889058" y="4014184"/>
            <a:ext cx="533400" cy="3810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5" descr="DSCN331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1052545" y="5247705"/>
            <a:ext cx="2275943" cy="1369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1400" y="4943573"/>
            <a:ext cx="2569164" cy="1673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608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prstClr val="black"/>
                </a:solidFill>
              </a:rPr>
              <a:t>Permeable Pavement </a:t>
            </a:r>
            <a:br>
              <a:rPr lang="en-US" sz="3200" dirty="0">
                <a:solidFill>
                  <a:prstClr val="black"/>
                </a:solidFill>
              </a:rPr>
            </a:br>
            <a:r>
              <a:rPr lang="en-US" sz="2000" dirty="0">
                <a:solidFill>
                  <a:prstClr val="black"/>
                </a:solidFill>
                <a:latin typeface="Century Gothic"/>
              </a:rPr>
              <a:t>VIRGINIA DEQ STORMWATER DESIGN SPECIFICATION No. 7</a:t>
            </a:r>
            <a:endParaRPr lang="en-US" dirty="0"/>
          </a:p>
        </p:txBody>
      </p:sp>
      <p:sp>
        <p:nvSpPr>
          <p:cNvPr id="3" name="Content Placeholder 2"/>
          <p:cNvSpPr>
            <a:spLocks noGrp="1"/>
          </p:cNvSpPr>
          <p:nvPr>
            <p:ph idx="1"/>
          </p:nvPr>
        </p:nvSpPr>
        <p:spPr>
          <a:xfrm>
            <a:off x="476250" y="1600200"/>
            <a:ext cx="8191500" cy="4876800"/>
          </a:xfrm>
        </p:spPr>
        <p:txBody>
          <a:bodyPr>
            <a:normAutofit/>
          </a:bodyPr>
          <a:lstStyle/>
          <a:p>
            <a:pPr marL="0" lvl="1" indent="0">
              <a:buClr>
                <a:srgbClr val="1A805B"/>
              </a:buClr>
              <a:buNone/>
            </a:pPr>
            <a:r>
              <a:rPr lang="en-US" dirty="0">
                <a:solidFill>
                  <a:prstClr val="black"/>
                </a:solidFill>
              </a:rPr>
              <a:t>Key Design Consideration</a:t>
            </a:r>
            <a:r>
              <a:rPr lang="en-US" dirty="0" smtClean="0">
                <a:solidFill>
                  <a:prstClr val="black"/>
                </a:solidFill>
              </a:rPr>
              <a:t>:</a:t>
            </a:r>
            <a:r>
              <a:rPr lang="en-US" sz="2400" dirty="0" smtClean="0"/>
              <a:t> Pavement Structural Design</a:t>
            </a:r>
          </a:p>
          <a:p>
            <a:pPr marL="0" lvl="1" indent="0">
              <a:buClr>
                <a:srgbClr val="1A805B"/>
              </a:buClr>
              <a:buNone/>
            </a:pPr>
            <a:endParaRPr lang="en-US" sz="2400" dirty="0"/>
          </a:p>
        </p:txBody>
      </p:sp>
      <p:sp>
        <p:nvSpPr>
          <p:cNvPr id="5" name="Rectangle 4"/>
          <p:cNvSpPr/>
          <p:nvPr/>
        </p:nvSpPr>
        <p:spPr>
          <a:xfrm>
            <a:off x="476250" y="4011918"/>
            <a:ext cx="6762750" cy="2308324"/>
          </a:xfrm>
          <a:prstGeom prst="rect">
            <a:avLst/>
          </a:prstGeom>
        </p:spPr>
        <p:txBody>
          <a:bodyPr wrap="square">
            <a:spAutoFit/>
          </a:bodyPr>
          <a:lstStyle/>
          <a:p>
            <a:r>
              <a:rPr lang="en-US" dirty="0">
                <a:latin typeface="Articulate" pitchFamily="2" charset="0"/>
                <a:ea typeface="Times New Roman"/>
              </a:rPr>
              <a:t>Four primary design elements: </a:t>
            </a:r>
          </a:p>
          <a:p>
            <a:pPr marL="342900" indent="-342900">
              <a:buFont typeface="Arial" panose="020B0604020202020204" pitchFamily="34" charset="0"/>
              <a:buChar char="•"/>
              <a:defRPr/>
            </a:pPr>
            <a:r>
              <a:rPr lang="en-US" altLang="en-US" sz="2000" dirty="0">
                <a:latin typeface="Articulate" pitchFamily="2" charset="0"/>
                <a:ea typeface="ＭＳ Ｐゴシック" panose="020B0600070205080204" pitchFamily="34" charset="-128"/>
              </a:rPr>
              <a:t>Anticipated traffic loads</a:t>
            </a:r>
          </a:p>
          <a:p>
            <a:pPr marL="342900" indent="-342900">
              <a:buFont typeface="Arial" panose="020B0604020202020204" pitchFamily="34" charset="0"/>
              <a:buChar char="•"/>
              <a:defRPr/>
            </a:pPr>
            <a:r>
              <a:rPr lang="en-US" altLang="en-US" sz="2000" dirty="0">
                <a:latin typeface="Articulate" pitchFamily="2" charset="0"/>
                <a:ea typeface="ＭＳ Ｐゴシック" panose="020B0600070205080204" pitchFamily="34" charset="-128"/>
              </a:rPr>
              <a:t>Underlying soil properties</a:t>
            </a:r>
          </a:p>
          <a:p>
            <a:pPr marL="342900" indent="-342900">
              <a:buFont typeface="Arial" panose="020B0604020202020204" pitchFamily="34" charset="0"/>
              <a:buChar char="•"/>
              <a:defRPr/>
            </a:pPr>
            <a:r>
              <a:rPr lang="en-US" altLang="en-US" sz="2000" dirty="0">
                <a:latin typeface="Articulate" pitchFamily="2" charset="0"/>
                <a:ea typeface="ＭＳ Ｐゴシック" panose="020B0600070205080204" pitchFamily="34" charset="-128"/>
              </a:rPr>
              <a:t>Environmental/climate factors</a:t>
            </a:r>
          </a:p>
          <a:p>
            <a:pPr marL="342900" indent="-342900">
              <a:buFont typeface="Arial" panose="020B0604020202020204" pitchFamily="34" charset="0"/>
              <a:buChar char="•"/>
              <a:defRPr/>
            </a:pPr>
            <a:r>
              <a:rPr lang="en-US" altLang="en-US" sz="2000" dirty="0">
                <a:latin typeface="Articulate" pitchFamily="2" charset="0"/>
                <a:ea typeface="ＭＳ Ｐゴシック" panose="020B0600070205080204" pitchFamily="34" charset="-128"/>
              </a:rPr>
              <a:t>Surface, bedding, and reservoir strength coefficients and layer </a:t>
            </a:r>
            <a:r>
              <a:rPr lang="en-US" altLang="en-US" sz="2000" dirty="0" smtClean="0">
                <a:latin typeface="Articulate" pitchFamily="2" charset="0"/>
                <a:ea typeface="ＭＳ Ｐゴシック" panose="020B0600070205080204" pitchFamily="34" charset="-128"/>
              </a:rPr>
              <a:t>thicknesses (strength </a:t>
            </a:r>
            <a:r>
              <a:rPr lang="en-US" altLang="en-US" sz="2000" dirty="0">
                <a:latin typeface="Articulate" pitchFamily="2" charset="0"/>
                <a:ea typeface="ＭＳ Ｐゴシック" panose="020B0600070205080204" pitchFamily="34" charset="-128"/>
              </a:rPr>
              <a:t>coefficients vary for materials </a:t>
            </a:r>
            <a:r>
              <a:rPr lang="en-US" altLang="en-US" sz="2000" dirty="0" smtClean="0">
                <a:latin typeface="Articulate" pitchFamily="2" charset="0"/>
                <a:ea typeface="ＭＳ Ｐゴシック" panose="020B0600070205080204" pitchFamily="34" charset="-128"/>
              </a:rPr>
              <a:t>used)</a:t>
            </a:r>
            <a:endParaRPr lang="en-US" sz="2000" dirty="0">
              <a:latin typeface="Articulate" pitchFamily="2" charset="0"/>
            </a:endParaRPr>
          </a:p>
        </p:txBody>
      </p:sp>
      <p:pic>
        <p:nvPicPr>
          <p:cNvPr id="6" name="Picture 5"/>
          <p:cNvPicPr>
            <a:picLocks noChangeAspect="1"/>
          </p:cNvPicPr>
          <p:nvPr/>
        </p:nvPicPr>
        <p:blipFill>
          <a:blip r:embed="rId2" cstate="print"/>
          <a:stretch>
            <a:fillRect/>
          </a:stretch>
        </p:blipFill>
        <p:spPr>
          <a:xfrm>
            <a:off x="5181600" y="2277068"/>
            <a:ext cx="3693231" cy="2895600"/>
          </a:xfrm>
          <a:prstGeom prst="rect">
            <a:avLst/>
          </a:prstGeom>
        </p:spPr>
      </p:pic>
      <p:sp>
        <p:nvSpPr>
          <p:cNvPr id="7" name="Rectangle 6"/>
          <p:cNvSpPr/>
          <p:nvPr/>
        </p:nvSpPr>
        <p:spPr>
          <a:xfrm>
            <a:off x="509520" y="2590800"/>
            <a:ext cx="4672080" cy="1569660"/>
          </a:xfrm>
          <a:prstGeom prst="rect">
            <a:avLst/>
          </a:prstGeom>
        </p:spPr>
        <p:txBody>
          <a:bodyPr wrap="square">
            <a:spAutoFit/>
          </a:bodyPr>
          <a:lstStyle/>
          <a:p>
            <a:pPr marL="0" lvl="1" indent="0">
              <a:buClr>
                <a:srgbClr val="1A805B"/>
              </a:buClr>
              <a:buNone/>
            </a:pPr>
            <a:r>
              <a:rPr lang="en-US" dirty="0" smtClean="0">
                <a:latin typeface="Articulate" pitchFamily="2" charset="0"/>
                <a:ea typeface="Times New Roman"/>
              </a:rPr>
              <a:t>Thickness </a:t>
            </a:r>
            <a:r>
              <a:rPr lang="en-US" dirty="0">
                <a:latin typeface="Articulate" pitchFamily="2" charset="0"/>
                <a:ea typeface="Times New Roman"/>
              </a:rPr>
              <a:t>of </a:t>
            </a:r>
            <a:r>
              <a:rPr lang="en-US" dirty="0" smtClean="0">
                <a:latin typeface="Articulate" pitchFamily="2" charset="0"/>
                <a:ea typeface="Times New Roman"/>
              </a:rPr>
              <a:t>permeable </a:t>
            </a:r>
            <a:r>
              <a:rPr lang="en-US" dirty="0">
                <a:latin typeface="Articulate" pitchFamily="2" charset="0"/>
                <a:ea typeface="Times New Roman"/>
              </a:rPr>
              <a:t>pavement and reservoir layer                                                must be sized to support                                   structural </a:t>
            </a:r>
            <a:r>
              <a:rPr lang="en-US" dirty="0" smtClean="0">
                <a:latin typeface="Articulate" pitchFamily="2" charset="0"/>
                <a:ea typeface="Times New Roman"/>
              </a:rPr>
              <a:t>loads</a:t>
            </a:r>
            <a:endParaRPr lang="en-US" dirty="0">
              <a:latin typeface="Articulate" pitchFamily="2" charset="0"/>
              <a:ea typeface="Times New Roman"/>
            </a:endParaRPr>
          </a:p>
        </p:txBody>
      </p:sp>
    </p:spTree>
    <p:extLst>
      <p:ext uri="{BB962C8B-B14F-4D97-AF65-F5344CB8AC3E}">
        <p14:creationId xmlns:p14="http://schemas.microsoft.com/office/powerpoint/2010/main" val="237239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972" y="152400"/>
            <a:ext cx="8229600" cy="735042"/>
          </a:xfrm>
          <a:prstGeom prst="rect">
            <a:avLst/>
          </a:prstGeom>
        </p:spPr>
        <p:txBody>
          <a:bodyPr>
            <a:normAutofit/>
          </a:bodyPr>
          <a:lstStyle/>
          <a:p>
            <a:pPr algn="ctr"/>
            <a:r>
              <a:rPr lang="en-US" sz="3200" dirty="0" smtClean="0">
                <a:solidFill>
                  <a:prstClr val="black"/>
                </a:solidFill>
              </a:rPr>
              <a:t>Permeable Pavement</a:t>
            </a:r>
            <a:endParaRPr lang="en-US" sz="4000" dirty="0"/>
          </a:p>
        </p:txBody>
      </p:sp>
      <p:sp>
        <p:nvSpPr>
          <p:cNvPr id="4" name="Content Placeholder 3"/>
          <p:cNvSpPr>
            <a:spLocks noGrp="1"/>
          </p:cNvSpPr>
          <p:nvPr>
            <p:ph idx="4294967295"/>
          </p:nvPr>
        </p:nvSpPr>
        <p:spPr>
          <a:xfrm>
            <a:off x="368308" y="1371600"/>
            <a:ext cx="8458200" cy="4525963"/>
          </a:xfrm>
        </p:spPr>
        <p:txBody>
          <a:bodyPr/>
          <a:lstStyle/>
          <a:p>
            <a:pPr marL="0" lvl="1" indent="0">
              <a:buNone/>
            </a:pPr>
            <a:r>
              <a:rPr lang="en-US" dirty="0">
                <a:solidFill>
                  <a:prstClr val="black"/>
                </a:solidFill>
              </a:rPr>
              <a:t>Key Design Consideration: </a:t>
            </a:r>
            <a:r>
              <a:rPr lang="en-US" dirty="0" smtClean="0">
                <a:solidFill>
                  <a:prstClr val="black"/>
                </a:solidFill>
              </a:rPr>
              <a:t>Maintenance Agreements</a:t>
            </a:r>
          </a:p>
          <a:p>
            <a:pPr marL="0" lvl="1" indent="0">
              <a:buNone/>
            </a:pPr>
            <a:r>
              <a:rPr lang="en-US" sz="2000" dirty="0" smtClean="0">
                <a:solidFill>
                  <a:schemeClr val="tx1"/>
                </a:solidFill>
              </a:rPr>
              <a:t>Permeable Pavement (like all </a:t>
            </a:r>
            <a:r>
              <a:rPr lang="en-US" sz="2000" dirty="0" smtClean="0"/>
              <a:t>BMPs) </a:t>
            </a:r>
            <a:r>
              <a:rPr lang="en-US" sz="2000" dirty="0" smtClean="0">
                <a:solidFill>
                  <a:schemeClr val="tx1"/>
                </a:solidFill>
              </a:rPr>
              <a:t>must have a maintenance agreement, and should include provisions for owner awareness of routine (frequent)  and infrequent maintenance requirements. </a:t>
            </a:r>
            <a:endParaRPr lang="en-US" sz="2000" dirty="0"/>
          </a:p>
        </p:txBody>
      </p:sp>
      <p:sp>
        <p:nvSpPr>
          <p:cNvPr id="8" name="TextBox 7"/>
          <p:cNvSpPr txBox="1"/>
          <p:nvPr/>
        </p:nvSpPr>
        <p:spPr>
          <a:xfrm>
            <a:off x="210489" y="762000"/>
            <a:ext cx="8773838" cy="400110"/>
          </a:xfrm>
          <a:prstGeom prst="rect">
            <a:avLst/>
          </a:prstGeom>
          <a:noFill/>
        </p:spPr>
        <p:txBody>
          <a:bodyPr wrap="square" rtlCol="0">
            <a:spAutoFit/>
          </a:bodyPr>
          <a:lstStyle/>
          <a:p>
            <a:pPr algn="ctr"/>
            <a:r>
              <a:rPr lang="en-US" sz="2000" dirty="0">
                <a:solidFill>
                  <a:prstClr val="black"/>
                </a:solidFill>
                <a:latin typeface="Century Gothic"/>
              </a:rPr>
              <a:t>VIRGINIA </a:t>
            </a:r>
            <a:r>
              <a:rPr lang="en-US" sz="2000" dirty="0" smtClean="0">
                <a:solidFill>
                  <a:prstClr val="black"/>
                </a:solidFill>
                <a:latin typeface="Century Gothic"/>
              </a:rPr>
              <a:t>DEQ STORMWATER DESIGN </a:t>
            </a:r>
            <a:r>
              <a:rPr lang="en-US" sz="2000" dirty="0">
                <a:solidFill>
                  <a:prstClr val="black"/>
                </a:solidFill>
                <a:latin typeface="Century Gothic"/>
              </a:rPr>
              <a:t>SPECIFICATION No. </a:t>
            </a:r>
            <a:r>
              <a:rPr lang="en-US" sz="2000" dirty="0" smtClean="0">
                <a:solidFill>
                  <a:prstClr val="black"/>
                </a:solidFill>
                <a:latin typeface="Century Gothic"/>
              </a:rPr>
              <a:t>7</a:t>
            </a:r>
            <a:endParaRPr lang="en-US" sz="2000" dirty="0">
              <a:solidFill>
                <a:prstClr val="black"/>
              </a:solidFill>
              <a:latin typeface="Century Gothic"/>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3413573"/>
            <a:ext cx="3431032" cy="2601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stretch>
            <a:fillRect/>
          </a:stretch>
        </p:blipFill>
        <p:spPr>
          <a:xfrm>
            <a:off x="4719070" y="3413573"/>
            <a:ext cx="3505200" cy="2605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9635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smtClean="0">
                <a:effectLst/>
              </a:rPr>
              <a:t>Integrated Management Practice:</a:t>
            </a:r>
            <a:br>
              <a:rPr lang="en-US" dirty="0" smtClean="0">
                <a:effectLst/>
              </a:rPr>
            </a:br>
            <a:r>
              <a:rPr lang="en-US" sz="3200" dirty="0" err="1" smtClean="0"/>
              <a:t>Biofiltration</a:t>
            </a:r>
            <a:endParaRPr lang="en-US" sz="3200" dirty="0" smtClean="0">
              <a:effectLst/>
            </a:endParaRPr>
          </a:p>
        </p:txBody>
      </p:sp>
      <p:sp>
        <p:nvSpPr>
          <p:cNvPr id="4" name="Rectangle 3"/>
          <p:cNvSpPr txBox="1">
            <a:spLocks noChangeArrowheads="1"/>
          </p:cNvSpPr>
          <p:nvPr/>
        </p:nvSpPr>
        <p:spPr bwMode="auto">
          <a:xfrm>
            <a:off x="457200" y="1143000"/>
            <a:ext cx="80772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95000"/>
              </a:lnSpc>
              <a:spcBef>
                <a:spcPct val="20000"/>
              </a:spcBef>
              <a:spcAft>
                <a:spcPct val="0"/>
              </a:spcAft>
              <a:buClr>
                <a:schemeClr val="tx1"/>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90000"/>
              </a:lnSpc>
              <a:spcBef>
                <a:spcPct val="20000"/>
              </a:spcBef>
              <a:spcAft>
                <a:spcPct val="0"/>
              </a:spcAft>
              <a:buClr>
                <a:schemeClr val="tx2"/>
              </a:buClr>
              <a:buSzPct val="60000"/>
              <a:buFontTx/>
              <a:buNone/>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6" descr="Utility Section"/>
          <p:cNvPicPr>
            <a:picLocks noChangeAspect="1" noChangeArrowheads="1"/>
          </p:cNvPicPr>
          <p:nvPr/>
        </p:nvPicPr>
        <p:blipFill>
          <a:blip r:embed="rId3" cstate="print"/>
          <a:srcRect/>
          <a:stretch>
            <a:fillRect/>
          </a:stretch>
        </p:blipFill>
        <p:spPr bwMode="auto">
          <a:xfrm>
            <a:off x="493776" y="1828800"/>
            <a:ext cx="6477000" cy="3352800"/>
          </a:xfrm>
          <a:prstGeom prst="rect">
            <a:avLst/>
          </a:prstGeom>
          <a:noFill/>
          <a:ln w="3175">
            <a:solidFill>
              <a:srgbClr val="000000"/>
            </a:solid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5836920" y="3995928"/>
            <a:ext cx="2743200" cy="1677988"/>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1224723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smtClean="0">
                <a:effectLst/>
              </a:rPr>
              <a:t>Site Design Techniques:</a:t>
            </a:r>
            <a:br>
              <a:rPr lang="en-US" dirty="0" smtClean="0">
                <a:effectLst/>
              </a:rPr>
            </a:br>
            <a:r>
              <a:rPr lang="en-US" sz="3200" dirty="0" smtClean="0"/>
              <a:t>Architectural Green Roofs</a:t>
            </a:r>
            <a:endParaRPr lang="en-US" sz="3200" dirty="0" smtClean="0">
              <a:effectLst/>
            </a:endParaRPr>
          </a:p>
        </p:txBody>
      </p:sp>
      <p:pic>
        <p:nvPicPr>
          <p:cNvPr id="6" name="Picture 2"/>
          <p:cNvPicPr>
            <a:picLocks noChangeAspect="1" noChangeArrowheads="1"/>
          </p:cNvPicPr>
          <p:nvPr/>
        </p:nvPicPr>
        <p:blipFill rotWithShape="1">
          <a:blip r:embed="rId3" cstate="print"/>
          <a:srcRect r="6500"/>
          <a:stretch/>
        </p:blipFill>
        <p:spPr bwMode="auto">
          <a:xfrm>
            <a:off x="4419600" y="1719072"/>
            <a:ext cx="1828800" cy="1111185"/>
          </a:xfrm>
          <a:prstGeom prst="rect">
            <a:avLst/>
          </a:prstGeom>
          <a:noFill/>
          <a:ln w="22225">
            <a:solidFill>
              <a:schemeClr val="tx1"/>
            </a:solidFill>
            <a:miter lim="800000"/>
            <a:headEnd/>
            <a:tailEnd/>
          </a:ln>
        </p:spPr>
      </p:pic>
      <p:sp>
        <p:nvSpPr>
          <p:cNvPr id="7" name="Text Box 3"/>
          <p:cNvSpPr txBox="1">
            <a:spLocks noChangeArrowheads="1"/>
          </p:cNvSpPr>
          <p:nvPr/>
        </p:nvSpPr>
        <p:spPr bwMode="auto">
          <a:xfrm>
            <a:off x="1121664" y="3130163"/>
            <a:ext cx="266700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Orkny Isles of Scotland – 2500 B.C. </a:t>
            </a:r>
          </a:p>
        </p:txBody>
      </p:sp>
      <p:pic>
        <p:nvPicPr>
          <p:cNvPr id="10" name="Picture 4"/>
          <p:cNvPicPr>
            <a:picLocks noChangeAspect="1" noChangeArrowheads="1"/>
          </p:cNvPicPr>
          <p:nvPr/>
        </p:nvPicPr>
        <p:blipFill>
          <a:blip r:embed="rId4" cstate="print"/>
          <a:srcRect/>
          <a:stretch>
            <a:fillRect/>
          </a:stretch>
        </p:blipFill>
        <p:spPr bwMode="auto">
          <a:xfrm>
            <a:off x="1164446" y="1705158"/>
            <a:ext cx="2377440" cy="1363531"/>
          </a:xfrm>
          <a:prstGeom prst="rect">
            <a:avLst/>
          </a:prstGeom>
          <a:noFill/>
          <a:ln w="22225">
            <a:solidFill>
              <a:schemeClr val="tx1"/>
            </a:solid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4419600" y="3497263"/>
            <a:ext cx="1828800" cy="1138238"/>
          </a:xfrm>
          <a:prstGeom prst="rect">
            <a:avLst/>
          </a:prstGeom>
          <a:noFill/>
          <a:ln w="22225">
            <a:solidFill>
              <a:schemeClr val="tx1"/>
            </a:solidFill>
            <a:miter lim="800000"/>
            <a:headEnd/>
            <a:tailEnd/>
          </a:ln>
        </p:spPr>
      </p:pic>
      <p:pic>
        <p:nvPicPr>
          <p:cNvPr id="12" name="Picture 6"/>
          <p:cNvPicPr>
            <a:picLocks noChangeAspect="1" noChangeArrowheads="1"/>
          </p:cNvPicPr>
          <p:nvPr/>
        </p:nvPicPr>
        <p:blipFill>
          <a:blip r:embed="rId6" cstate="print"/>
          <a:srcRect/>
          <a:stretch>
            <a:fillRect/>
          </a:stretch>
        </p:blipFill>
        <p:spPr bwMode="auto">
          <a:xfrm>
            <a:off x="6534150" y="1700546"/>
            <a:ext cx="1828800" cy="1212501"/>
          </a:xfrm>
          <a:prstGeom prst="rect">
            <a:avLst/>
          </a:prstGeom>
          <a:noFill/>
          <a:ln w="22225">
            <a:solidFill>
              <a:schemeClr val="tx1"/>
            </a:solidFill>
            <a:miter lim="800000"/>
            <a:headEnd/>
            <a:tailEnd/>
          </a:ln>
        </p:spPr>
      </p:pic>
      <p:sp>
        <p:nvSpPr>
          <p:cNvPr id="13" name="Text Box 7"/>
          <p:cNvSpPr txBox="1">
            <a:spLocks noChangeArrowheads="1"/>
          </p:cNvSpPr>
          <p:nvPr/>
        </p:nvSpPr>
        <p:spPr bwMode="auto">
          <a:xfrm>
            <a:off x="4267200" y="2971800"/>
            <a:ext cx="213360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Hanging Gardens – 500 B.C. </a:t>
            </a:r>
          </a:p>
        </p:txBody>
      </p:sp>
      <p:sp>
        <p:nvSpPr>
          <p:cNvPr id="14" name="Text Box 8"/>
          <p:cNvSpPr txBox="1">
            <a:spLocks noChangeArrowheads="1"/>
          </p:cNvSpPr>
          <p:nvPr/>
        </p:nvSpPr>
        <p:spPr bwMode="auto">
          <a:xfrm>
            <a:off x="4572000" y="4800599"/>
            <a:ext cx="182880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Kansas Prairies – 1903 </a:t>
            </a:r>
          </a:p>
        </p:txBody>
      </p:sp>
      <p:sp>
        <p:nvSpPr>
          <p:cNvPr id="15" name="Text Box 9"/>
          <p:cNvSpPr txBox="1">
            <a:spLocks noChangeArrowheads="1"/>
          </p:cNvSpPr>
          <p:nvPr/>
        </p:nvSpPr>
        <p:spPr bwMode="auto">
          <a:xfrm>
            <a:off x="6534150" y="2971800"/>
            <a:ext cx="182880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Vidimyri Church – 1834 </a:t>
            </a:r>
          </a:p>
        </p:txBody>
      </p:sp>
      <p:sp>
        <p:nvSpPr>
          <p:cNvPr id="16" name="Text Box 10"/>
          <p:cNvSpPr txBox="1">
            <a:spLocks noChangeArrowheads="1"/>
          </p:cNvSpPr>
          <p:nvPr/>
        </p:nvSpPr>
        <p:spPr bwMode="auto">
          <a:xfrm>
            <a:off x="6686550" y="4800600"/>
            <a:ext cx="152400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Clam House - 2001  </a:t>
            </a:r>
          </a:p>
        </p:txBody>
      </p:sp>
      <p:pic>
        <p:nvPicPr>
          <p:cNvPr id="17" name="Picture 11"/>
          <p:cNvPicPr>
            <a:picLocks noChangeAspect="1" noChangeArrowheads="1"/>
          </p:cNvPicPr>
          <p:nvPr/>
        </p:nvPicPr>
        <p:blipFill>
          <a:blip r:embed="rId7" cstate="print"/>
          <a:srcRect/>
          <a:stretch>
            <a:fillRect/>
          </a:stretch>
        </p:blipFill>
        <p:spPr bwMode="auto">
          <a:xfrm>
            <a:off x="6534150" y="3497263"/>
            <a:ext cx="1828800" cy="1222375"/>
          </a:xfrm>
          <a:prstGeom prst="rect">
            <a:avLst/>
          </a:prstGeom>
          <a:noFill/>
          <a:ln w="22225">
            <a:solidFill>
              <a:schemeClr val="tx1"/>
            </a:solidFill>
            <a:miter lim="800000"/>
            <a:headEnd/>
            <a:tailEnd/>
          </a:ln>
        </p:spPr>
      </p:pic>
      <p:pic>
        <p:nvPicPr>
          <p:cNvPr id="18" name="Picture 12"/>
          <p:cNvPicPr>
            <a:picLocks noChangeAspect="1" noChangeArrowheads="1"/>
          </p:cNvPicPr>
          <p:nvPr/>
        </p:nvPicPr>
        <p:blipFill>
          <a:blip r:embed="rId8" cstate="print"/>
          <a:srcRect/>
          <a:stretch>
            <a:fillRect/>
          </a:stretch>
        </p:blipFill>
        <p:spPr bwMode="auto">
          <a:xfrm>
            <a:off x="1152144" y="3446781"/>
            <a:ext cx="2420222" cy="2377440"/>
          </a:xfrm>
          <a:prstGeom prst="rect">
            <a:avLst/>
          </a:prstGeom>
          <a:noFill/>
          <a:ln w="22225">
            <a:solidFill>
              <a:schemeClr val="tx1"/>
            </a:solidFill>
            <a:miter lim="800000"/>
            <a:headEnd/>
            <a:tailEnd/>
          </a:ln>
        </p:spPr>
      </p:pic>
      <p:sp>
        <p:nvSpPr>
          <p:cNvPr id="19" name="Text Box 13"/>
          <p:cNvSpPr txBox="1">
            <a:spLocks noChangeArrowheads="1"/>
          </p:cNvSpPr>
          <p:nvPr/>
        </p:nvSpPr>
        <p:spPr bwMode="auto">
          <a:xfrm>
            <a:off x="1514966" y="5824221"/>
            <a:ext cx="1676400" cy="366713"/>
          </a:xfrm>
          <a:prstGeom prst="rect">
            <a:avLst/>
          </a:prstGeom>
          <a:noFill/>
          <a:ln w="9525">
            <a:noFill/>
            <a:miter lim="800000"/>
            <a:headEnd/>
            <a:tailEnd/>
          </a:ln>
        </p:spPr>
        <p:txBody>
          <a:bodyPr wrap="square">
            <a:spAutoFit/>
          </a:bodyPr>
          <a:lstStyle/>
          <a:p>
            <a:pPr>
              <a:spcBef>
                <a:spcPct val="50000"/>
              </a:spcBef>
            </a:pPr>
            <a:r>
              <a:rPr lang="en-US" sz="1400" dirty="0">
                <a:latin typeface="+mn-lt"/>
              </a:rPr>
              <a:t>Incas, Peru – 1450</a:t>
            </a:r>
            <a:r>
              <a:rPr lang="en-US" dirty="0">
                <a:latin typeface="+mn-lt"/>
              </a:rPr>
              <a:t> </a:t>
            </a:r>
          </a:p>
        </p:txBody>
      </p:sp>
      <p:sp>
        <p:nvSpPr>
          <p:cNvPr id="20" name="Text Box 14"/>
          <p:cNvSpPr txBox="1">
            <a:spLocks noChangeArrowheads="1"/>
          </p:cNvSpPr>
          <p:nvPr/>
        </p:nvSpPr>
        <p:spPr bwMode="auto">
          <a:xfrm>
            <a:off x="4114800" y="5441942"/>
            <a:ext cx="4038600" cy="369332"/>
          </a:xfrm>
          <a:prstGeom prst="rect">
            <a:avLst/>
          </a:prstGeom>
          <a:noFill/>
          <a:ln w="22225">
            <a:solidFill>
              <a:schemeClr val="tx1"/>
            </a:solidFill>
            <a:miter lim="800000"/>
            <a:headEnd/>
            <a:tailEnd/>
          </a:ln>
        </p:spPr>
        <p:txBody>
          <a:bodyPr>
            <a:spAutoFit/>
          </a:bodyPr>
          <a:lstStyle/>
          <a:p>
            <a:pPr algn="ctr" eaLnBrk="0" hangingPunct="0">
              <a:spcBef>
                <a:spcPct val="50000"/>
              </a:spcBef>
            </a:pPr>
            <a:r>
              <a:rPr lang="en-US" i="1" dirty="0">
                <a:latin typeface="+mn-lt"/>
              </a:rPr>
              <a:t>“Evolution of a Historic Technology”</a:t>
            </a:r>
          </a:p>
        </p:txBody>
      </p:sp>
    </p:spTree>
    <p:extLst>
      <p:ext uri="{BB962C8B-B14F-4D97-AF65-F5344CB8AC3E}">
        <p14:creationId xmlns:p14="http://schemas.microsoft.com/office/powerpoint/2010/main" val="32240224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smtClean="0">
                <a:effectLst/>
              </a:rPr>
              <a:t>Site Design:</a:t>
            </a:r>
            <a:br>
              <a:rPr lang="en-US" dirty="0" smtClean="0">
                <a:effectLst/>
              </a:rPr>
            </a:br>
            <a:r>
              <a:rPr lang="en-US" sz="3200" dirty="0" smtClean="0"/>
              <a:t>Green Roofs</a:t>
            </a:r>
            <a:endParaRPr lang="en-US" sz="3200" dirty="0" smtClean="0">
              <a:effectLst/>
            </a:endParaRPr>
          </a:p>
        </p:txBody>
      </p:sp>
      <p:grpSp>
        <p:nvGrpSpPr>
          <p:cNvPr id="21" name="Group 20"/>
          <p:cNvGrpSpPr/>
          <p:nvPr/>
        </p:nvGrpSpPr>
        <p:grpSpPr>
          <a:xfrm>
            <a:off x="7005506" y="804294"/>
            <a:ext cx="1600200" cy="4598987"/>
            <a:chOff x="7005506" y="804294"/>
            <a:chExt cx="1600200" cy="4598987"/>
          </a:xfrm>
        </p:grpSpPr>
        <p:pic>
          <p:nvPicPr>
            <p:cNvPr id="22" name="Picture 2"/>
            <p:cNvPicPr>
              <a:picLocks noChangeAspect="1" noChangeArrowheads="1"/>
            </p:cNvPicPr>
            <p:nvPr/>
          </p:nvPicPr>
          <p:blipFill>
            <a:blip r:embed="rId3" cstate="print"/>
            <a:srcRect/>
            <a:stretch>
              <a:fillRect/>
            </a:stretch>
          </p:blipFill>
          <p:spPr bwMode="auto">
            <a:xfrm>
              <a:off x="7005506" y="3060131"/>
              <a:ext cx="1600200" cy="1176338"/>
            </a:xfrm>
            <a:prstGeom prst="rect">
              <a:avLst/>
            </a:prstGeom>
            <a:noFill/>
            <a:ln w="19050">
              <a:solidFill>
                <a:schemeClr val="tx1"/>
              </a:solidFill>
              <a:miter lim="800000"/>
              <a:headEnd/>
              <a:tailEnd/>
            </a:ln>
          </p:spPr>
        </p:pic>
        <p:pic>
          <p:nvPicPr>
            <p:cNvPr id="23" name="Picture 5" descr="stalite blacklight"/>
            <p:cNvPicPr>
              <a:picLocks noChangeAspect="1" noChangeArrowheads="1"/>
            </p:cNvPicPr>
            <p:nvPr/>
          </p:nvPicPr>
          <p:blipFill>
            <a:blip r:embed="rId4" cstate="print"/>
            <a:srcRect r="50999" b="53999"/>
            <a:stretch>
              <a:fillRect/>
            </a:stretch>
          </p:blipFill>
          <p:spPr bwMode="auto">
            <a:xfrm>
              <a:off x="7005506" y="1963169"/>
              <a:ext cx="1600200" cy="1127125"/>
            </a:xfrm>
            <a:prstGeom prst="rect">
              <a:avLst/>
            </a:prstGeom>
            <a:noFill/>
            <a:ln w="19050">
              <a:solidFill>
                <a:schemeClr val="tx1"/>
              </a:solidFill>
              <a:miter lim="800000"/>
              <a:headEnd/>
              <a:tailEnd/>
            </a:ln>
          </p:spPr>
        </p:pic>
        <p:pic>
          <p:nvPicPr>
            <p:cNvPr id="24" name="Picture 6" descr="dsc00634"/>
            <p:cNvPicPr>
              <a:picLocks noChangeAspect="1" noChangeArrowheads="1"/>
            </p:cNvPicPr>
            <p:nvPr/>
          </p:nvPicPr>
          <p:blipFill>
            <a:blip r:embed="rId5" cstate="print"/>
            <a:srcRect/>
            <a:stretch>
              <a:fillRect/>
            </a:stretch>
          </p:blipFill>
          <p:spPr bwMode="auto">
            <a:xfrm>
              <a:off x="7005506" y="4203131"/>
              <a:ext cx="1600200" cy="1200150"/>
            </a:xfrm>
            <a:prstGeom prst="rect">
              <a:avLst/>
            </a:prstGeom>
            <a:noFill/>
            <a:ln w="19050">
              <a:solidFill>
                <a:schemeClr val="tx1"/>
              </a:solidFill>
              <a:miter lim="800000"/>
              <a:headEnd/>
              <a:tailEnd/>
            </a:ln>
          </p:spPr>
        </p:pic>
        <p:pic>
          <p:nvPicPr>
            <p:cNvPr id="25" name="Picture 7" descr="img0013"/>
            <p:cNvPicPr>
              <a:picLocks noChangeAspect="1" noChangeArrowheads="1"/>
            </p:cNvPicPr>
            <p:nvPr/>
          </p:nvPicPr>
          <p:blipFill>
            <a:blip r:embed="rId6" cstate="print"/>
            <a:srcRect/>
            <a:stretch>
              <a:fillRect/>
            </a:stretch>
          </p:blipFill>
          <p:spPr bwMode="auto">
            <a:xfrm>
              <a:off x="7005506" y="804294"/>
              <a:ext cx="1600200" cy="1158875"/>
            </a:xfrm>
            <a:prstGeom prst="rect">
              <a:avLst/>
            </a:prstGeom>
            <a:noFill/>
            <a:ln w="19050">
              <a:solidFill>
                <a:schemeClr val="tx1"/>
              </a:solidFill>
              <a:miter lim="800000"/>
              <a:headEnd/>
              <a:tailEnd/>
            </a:ln>
          </p:spPr>
        </p:pic>
      </p:grpSp>
      <p:pic>
        <p:nvPicPr>
          <p:cNvPr id="26" name="Picture 3"/>
          <p:cNvPicPr>
            <a:picLocks noChangeAspect="1" noChangeArrowheads="1"/>
          </p:cNvPicPr>
          <p:nvPr/>
        </p:nvPicPr>
        <p:blipFill>
          <a:blip r:embed="rId7" cstate="print"/>
          <a:srcRect/>
          <a:stretch>
            <a:fillRect/>
          </a:stretch>
        </p:blipFill>
        <p:spPr bwMode="auto">
          <a:xfrm>
            <a:off x="599125" y="1600200"/>
            <a:ext cx="5791200" cy="3579774"/>
          </a:xfrm>
          <a:prstGeom prst="rect">
            <a:avLst/>
          </a:prstGeom>
          <a:noFill/>
          <a:ln w="25400">
            <a:solidFill>
              <a:srgbClr val="000000"/>
            </a:solidFill>
            <a:miter lim="800000"/>
            <a:headEnd/>
            <a:tailEnd/>
          </a:ln>
        </p:spPr>
      </p:pic>
      <p:sp>
        <p:nvSpPr>
          <p:cNvPr id="27" name="Text Box 4"/>
          <p:cNvSpPr txBox="1">
            <a:spLocks noChangeArrowheads="1"/>
          </p:cNvSpPr>
          <p:nvPr/>
        </p:nvSpPr>
        <p:spPr bwMode="auto">
          <a:xfrm>
            <a:off x="565596" y="5280859"/>
            <a:ext cx="6521004" cy="800219"/>
          </a:xfrm>
          <a:prstGeom prst="rect">
            <a:avLst/>
          </a:prstGeom>
          <a:noFill/>
          <a:ln w="9525">
            <a:noFill/>
            <a:miter lim="800000"/>
            <a:headEnd/>
            <a:tailEnd/>
          </a:ln>
        </p:spPr>
        <p:txBody>
          <a:bodyPr wrap="square">
            <a:spAutoFit/>
          </a:bodyPr>
          <a:lstStyle/>
          <a:p>
            <a:pPr algn="ctr" eaLnBrk="0" hangingPunct="0">
              <a:spcBef>
                <a:spcPts val="0"/>
              </a:spcBef>
            </a:pPr>
            <a:r>
              <a:rPr lang="en-US" sz="1400" dirty="0">
                <a:latin typeface="+mn-lt"/>
              </a:rPr>
              <a:t>Source: Test Results - NC State: “Hydrologic &amp; Water Quality Performance From Greenroofs in Goldsboro and Raleigh.”  (Extensive: 3 inch depth, Sedum album)</a:t>
            </a:r>
          </a:p>
          <a:p>
            <a:pPr algn="ctr" eaLnBrk="0" hangingPunct="0">
              <a:spcBef>
                <a:spcPts val="0"/>
              </a:spcBef>
            </a:pPr>
            <a:r>
              <a:rPr lang="en-US" sz="1400" dirty="0" smtClean="0">
                <a:latin typeface="+mn-lt"/>
              </a:rPr>
              <a:t>Note</a:t>
            </a:r>
            <a:r>
              <a:rPr lang="en-US" sz="1400" dirty="0">
                <a:latin typeface="+mn-lt"/>
              </a:rPr>
              <a:t>: Relationship and Importance of rainfall patterns, intensities etc.</a:t>
            </a:r>
            <a:r>
              <a:rPr lang="en-US" dirty="0">
                <a:latin typeface="+mn-lt"/>
              </a:rPr>
              <a:t> </a:t>
            </a:r>
          </a:p>
        </p:txBody>
      </p:sp>
    </p:spTree>
    <p:extLst>
      <p:ext uri="{BB962C8B-B14F-4D97-AF65-F5344CB8AC3E}">
        <p14:creationId xmlns:p14="http://schemas.microsoft.com/office/powerpoint/2010/main" val="9362375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2133600" y="5486400"/>
            <a:ext cx="4876800"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dirty="0">
                <a:latin typeface="+mn-lt"/>
              </a:rPr>
              <a:t>St. Thomas: United States Virgin Islands</a:t>
            </a:r>
          </a:p>
        </p:txBody>
      </p:sp>
      <p:pic>
        <p:nvPicPr>
          <p:cNvPr id="77827" name="Picture 4" descr="DSCF0008"/>
          <p:cNvPicPr>
            <a:picLocks noChangeAspect="1" noChangeArrowheads="1"/>
          </p:cNvPicPr>
          <p:nvPr/>
        </p:nvPicPr>
        <p:blipFill>
          <a:blip r:embed="rId3" cstate="print"/>
          <a:srcRect/>
          <a:stretch>
            <a:fillRect/>
          </a:stretch>
        </p:blipFill>
        <p:spPr bwMode="auto">
          <a:xfrm>
            <a:off x="1828800" y="1295400"/>
            <a:ext cx="5486400" cy="4114800"/>
          </a:xfrm>
          <a:prstGeom prst="rect">
            <a:avLst/>
          </a:prstGeom>
          <a:noFill/>
          <a:ln w="19050">
            <a:solidFill>
              <a:schemeClr val="tx1"/>
            </a:solidFill>
            <a:miter lim="800000"/>
            <a:headEnd/>
            <a:tailEnd/>
          </a:ln>
        </p:spPr>
      </p:pic>
      <p:pic>
        <p:nvPicPr>
          <p:cNvPr id="77826" name="Picture 3"/>
          <p:cNvPicPr>
            <a:picLocks noChangeAspect="1" noChangeArrowheads="1"/>
          </p:cNvPicPr>
          <p:nvPr/>
        </p:nvPicPr>
        <p:blipFill>
          <a:blip r:embed="rId4" cstate="print"/>
          <a:srcRect/>
          <a:stretch>
            <a:fillRect/>
          </a:stretch>
        </p:blipFill>
        <p:spPr bwMode="auto">
          <a:xfrm>
            <a:off x="4343400" y="1524000"/>
            <a:ext cx="4114800" cy="626400"/>
          </a:xfrm>
          <a:prstGeom prst="rect">
            <a:avLst/>
          </a:prstGeom>
          <a:noFill/>
          <a:ln w="25400">
            <a:solidFill>
              <a:srgbClr val="000000"/>
            </a:solidFill>
            <a:miter lim="800000"/>
            <a:headEnd/>
            <a:tailEnd/>
          </a:ln>
        </p:spPr>
      </p:pic>
      <p:sp>
        <p:nvSpPr>
          <p:cNvPr id="2" name="Title 1"/>
          <p:cNvSpPr>
            <a:spLocks noGrp="1"/>
          </p:cNvSpPr>
          <p:nvPr>
            <p:ph type="title"/>
          </p:nvPr>
        </p:nvSpPr>
        <p:spPr/>
        <p:txBody>
          <a:bodyPr/>
          <a:lstStyle/>
          <a:p>
            <a:r>
              <a:rPr lang="en-US" dirty="0" smtClean="0"/>
              <a:t>Rainwater Harvesting </a:t>
            </a:r>
            <a:endParaRPr lang="en-US" dirty="0"/>
          </a:p>
        </p:txBody>
      </p:sp>
    </p:spTree>
    <p:extLst>
      <p:ext uri="{BB962C8B-B14F-4D97-AF65-F5344CB8AC3E}">
        <p14:creationId xmlns:p14="http://schemas.microsoft.com/office/powerpoint/2010/main" val="1240351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Oval 17"/>
          <p:cNvSpPr>
            <a:spLocks noChangeArrowheads="1"/>
          </p:cNvSpPr>
          <p:nvPr/>
        </p:nvSpPr>
        <p:spPr bwMode="auto">
          <a:xfrm>
            <a:off x="6248400" y="2819400"/>
            <a:ext cx="1439863" cy="1487488"/>
          </a:xfrm>
          <a:prstGeom prst="ellipse">
            <a:avLst/>
          </a:prstGeom>
          <a:solidFill>
            <a:srgbClr val="D3D2BF"/>
          </a:solidFill>
          <a:ln w="9525">
            <a:solidFill>
              <a:schemeClr val="tx1"/>
            </a:solidFill>
            <a:round/>
            <a:headEnd/>
            <a:tailEnd/>
          </a:ln>
        </p:spPr>
        <p:txBody>
          <a:bodyPr wrap="none" lIns="91429" tIns="45714" rIns="91429" bIns="45714" anchor="ctr"/>
          <a:lstStyle/>
          <a:p>
            <a:pPr algn="ctr"/>
            <a:endParaRPr lang="en-US">
              <a:solidFill>
                <a:schemeClr val="bg1"/>
              </a:solidFill>
            </a:endParaRPr>
          </a:p>
        </p:txBody>
      </p:sp>
      <p:sp>
        <p:nvSpPr>
          <p:cNvPr id="5123" name="Rectangle 2"/>
          <p:cNvSpPr>
            <a:spLocks noGrp="1" noChangeArrowheads="1"/>
          </p:cNvSpPr>
          <p:nvPr>
            <p:ph type="title"/>
          </p:nvPr>
        </p:nvSpPr>
        <p:spPr>
          <a:noFill/>
        </p:spPr>
        <p:txBody>
          <a:bodyPr lIns="91429" tIns="45714" rIns="91429" bIns="45714"/>
          <a:lstStyle/>
          <a:p>
            <a:pPr eaLnBrk="1" hangingPunct="1"/>
            <a:r>
              <a:rPr lang="en-US" dirty="0" smtClean="0">
                <a:effectLst/>
              </a:rPr>
              <a:t>Multi Disciplinary Approach</a:t>
            </a:r>
          </a:p>
        </p:txBody>
      </p:sp>
      <p:sp>
        <p:nvSpPr>
          <p:cNvPr id="5124" name="Rectangle 4"/>
          <p:cNvSpPr>
            <a:spLocks noGrp="1" noChangeArrowheads="1"/>
          </p:cNvSpPr>
          <p:nvPr>
            <p:ph type="body" sz="quarter" idx="19"/>
          </p:nvPr>
        </p:nvSpPr>
        <p:spPr>
          <a:noFill/>
        </p:spPr>
        <p:txBody>
          <a:bodyPr lIns="91429" tIns="45714" rIns="91429" bIns="45714"/>
          <a:lstStyle/>
          <a:p>
            <a:pPr marL="0" indent="0" eaLnBrk="1" hangingPunct="1">
              <a:buNone/>
            </a:pPr>
            <a:r>
              <a:rPr lang="en-US" sz="2400" dirty="0" smtClean="0">
                <a:effectLst/>
              </a:rPr>
              <a:t>Our Local Environmental Staff includes:</a:t>
            </a:r>
          </a:p>
          <a:p>
            <a:pPr lvl="1" eaLnBrk="1" hangingPunct="1"/>
            <a:r>
              <a:rPr lang="en-US" sz="2000" dirty="0" smtClean="0">
                <a:effectLst/>
              </a:rPr>
              <a:t>Water Resources Engineers</a:t>
            </a:r>
          </a:p>
          <a:p>
            <a:pPr lvl="1" eaLnBrk="1" hangingPunct="1"/>
            <a:r>
              <a:rPr lang="en-US" sz="2000" dirty="0" smtClean="0">
                <a:effectLst/>
              </a:rPr>
              <a:t>Environmental Planners </a:t>
            </a:r>
          </a:p>
          <a:p>
            <a:pPr lvl="1" eaLnBrk="1" hangingPunct="1"/>
            <a:r>
              <a:rPr lang="en-US" sz="2000" dirty="0" smtClean="0">
                <a:effectLst/>
              </a:rPr>
              <a:t>Regulatory Specialists</a:t>
            </a:r>
          </a:p>
          <a:p>
            <a:pPr lvl="1" eaLnBrk="1" hangingPunct="1"/>
            <a:r>
              <a:rPr lang="en-US" sz="2000" dirty="0" smtClean="0">
                <a:effectLst/>
              </a:rPr>
              <a:t>Wetland Ecologists </a:t>
            </a:r>
          </a:p>
          <a:p>
            <a:pPr lvl="1" eaLnBrk="1" hangingPunct="1"/>
            <a:r>
              <a:rPr lang="en-US" sz="2000" dirty="0" smtClean="0">
                <a:effectLst/>
              </a:rPr>
              <a:t>LEED Accredited</a:t>
            </a:r>
          </a:p>
          <a:p>
            <a:pPr lvl="1" eaLnBrk="1" hangingPunct="1"/>
            <a:r>
              <a:rPr lang="en-US" sz="2000" dirty="0" smtClean="0">
                <a:effectLst/>
              </a:rPr>
              <a:t>Landscape Architects</a:t>
            </a:r>
          </a:p>
          <a:p>
            <a:pPr lvl="1" eaLnBrk="1" hangingPunct="1"/>
            <a:r>
              <a:rPr lang="en-US" sz="2000" dirty="0" smtClean="0">
                <a:effectLst/>
              </a:rPr>
              <a:t>Environmental Technicians</a:t>
            </a:r>
          </a:p>
          <a:p>
            <a:pPr lvl="1" eaLnBrk="1" hangingPunct="1"/>
            <a:r>
              <a:rPr lang="en-US" sz="2000" dirty="0" smtClean="0">
                <a:effectLst/>
              </a:rPr>
              <a:t>CAD/GIS Specialists</a:t>
            </a:r>
          </a:p>
        </p:txBody>
      </p:sp>
      <p:sp>
        <p:nvSpPr>
          <p:cNvPr id="5125" name="Oval 6"/>
          <p:cNvSpPr>
            <a:spLocks noChangeArrowheads="1"/>
          </p:cNvSpPr>
          <p:nvPr/>
        </p:nvSpPr>
        <p:spPr bwMode="auto">
          <a:xfrm>
            <a:off x="6770688" y="2057400"/>
            <a:ext cx="1343025" cy="1320800"/>
          </a:xfrm>
          <a:prstGeom prst="ellipse">
            <a:avLst/>
          </a:prstGeom>
          <a:solidFill>
            <a:schemeClr val="hlink">
              <a:alpha val="50195"/>
            </a:schemeClr>
          </a:solidFill>
          <a:ln w="15875">
            <a:noFill/>
            <a:round/>
            <a:headEnd/>
            <a:tailEnd/>
          </a:ln>
        </p:spPr>
        <p:txBody>
          <a:bodyPr wrap="none" anchor="ctr"/>
          <a:lstStyle/>
          <a:p>
            <a:endParaRPr lang="en-US"/>
          </a:p>
        </p:txBody>
      </p:sp>
      <p:sp>
        <p:nvSpPr>
          <p:cNvPr id="5126" name="Oval 7"/>
          <p:cNvSpPr>
            <a:spLocks noChangeArrowheads="1"/>
          </p:cNvSpPr>
          <p:nvPr/>
        </p:nvSpPr>
        <p:spPr bwMode="auto">
          <a:xfrm>
            <a:off x="5815013" y="2057400"/>
            <a:ext cx="1339850" cy="1320800"/>
          </a:xfrm>
          <a:prstGeom prst="ellipse">
            <a:avLst/>
          </a:prstGeom>
          <a:solidFill>
            <a:schemeClr val="hlink">
              <a:alpha val="50195"/>
            </a:schemeClr>
          </a:solidFill>
          <a:ln w="15875">
            <a:noFill/>
            <a:round/>
            <a:headEnd/>
            <a:tailEnd/>
          </a:ln>
        </p:spPr>
        <p:txBody>
          <a:bodyPr wrap="none" anchor="ctr"/>
          <a:lstStyle/>
          <a:p>
            <a:endParaRPr lang="en-US"/>
          </a:p>
        </p:txBody>
      </p:sp>
      <p:sp>
        <p:nvSpPr>
          <p:cNvPr id="5127" name="Oval 8"/>
          <p:cNvSpPr>
            <a:spLocks noChangeArrowheads="1"/>
          </p:cNvSpPr>
          <p:nvPr/>
        </p:nvSpPr>
        <p:spPr bwMode="auto">
          <a:xfrm>
            <a:off x="5334000" y="2938463"/>
            <a:ext cx="1341438" cy="1319212"/>
          </a:xfrm>
          <a:prstGeom prst="ellipse">
            <a:avLst/>
          </a:prstGeom>
          <a:solidFill>
            <a:schemeClr val="hlink">
              <a:alpha val="50195"/>
            </a:schemeClr>
          </a:solidFill>
          <a:ln w="15875">
            <a:noFill/>
            <a:round/>
            <a:headEnd/>
            <a:tailEnd/>
          </a:ln>
        </p:spPr>
        <p:txBody>
          <a:bodyPr wrap="none" anchor="ctr"/>
          <a:lstStyle/>
          <a:p>
            <a:endParaRPr lang="en-US"/>
          </a:p>
        </p:txBody>
      </p:sp>
      <p:sp>
        <p:nvSpPr>
          <p:cNvPr id="5128" name="Oval 9"/>
          <p:cNvSpPr>
            <a:spLocks noChangeArrowheads="1"/>
          </p:cNvSpPr>
          <p:nvPr/>
        </p:nvSpPr>
        <p:spPr bwMode="auto">
          <a:xfrm>
            <a:off x="5791200" y="3810000"/>
            <a:ext cx="1341438" cy="1320800"/>
          </a:xfrm>
          <a:prstGeom prst="ellipse">
            <a:avLst/>
          </a:prstGeom>
          <a:solidFill>
            <a:schemeClr val="hlink">
              <a:alpha val="50195"/>
            </a:schemeClr>
          </a:solidFill>
          <a:ln w="15875">
            <a:noFill/>
            <a:round/>
            <a:headEnd/>
            <a:tailEnd/>
          </a:ln>
        </p:spPr>
        <p:txBody>
          <a:bodyPr wrap="none" anchor="ctr"/>
          <a:lstStyle/>
          <a:p>
            <a:endParaRPr lang="en-US"/>
          </a:p>
        </p:txBody>
      </p:sp>
      <p:sp>
        <p:nvSpPr>
          <p:cNvPr id="5129" name="Oval 10"/>
          <p:cNvSpPr>
            <a:spLocks noChangeArrowheads="1"/>
          </p:cNvSpPr>
          <p:nvPr/>
        </p:nvSpPr>
        <p:spPr bwMode="auto">
          <a:xfrm>
            <a:off x="6781800" y="3810000"/>
            <a:ext cx="1339850" cy="1320800"/>
          </a:xfrm>
          <a:prstGeom prst="ellipse">
            <a:avLst/>
          </a:prstGeom>
          <a:solidFill>
            <a:schemeClr val="hlink">
              <a:alpha val="50195"/>
            </a:schemeClr>
          </a:solidFill>
          <a:ln w="15875">
            <a:noFill/>
            <a:round/>
            <a:headEnd/>
            <a:tailEnd/>
          </a:ln>
        </p:spPr>
        <p:txBody>
          <a:bodyPr wrap="none" anchor="ctr"/>
          <a:lstStyle/>
          <a:p>
            <a:endParaRPr lang="en-US"/>
          </a:p>
        </p:txBody>
      </p:sp>
      <p:sp>
        <p:nvSpPr>
          <p:cNvPr id="20491" name="Text Box 11"/>
          <p:cNvSpPr txBox="1">
            <a:spLocks noChangeArrowheads="1"/>
          </p:cNvSpPr>
          <p:nvPr/>
        </p:nvSpPr>
        <p:spPr bwMode="auto">
          <a:xfrm>
            <a:off x="5334000" y="3429000"/>
            <a:ext cx="1096963" cy="265113"/>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a:effectLst>
                  <a:outerShdw blurRad="38100" dist="38100" dir="2700000" algn="tl">
                    <a:srgbClr val="C0C0C0"/>
                  </a:outerShdw>
                </a:effectLst>
                <a:latin typeface="Times New Roman" pitchFamily="18" charset="0"/>
              </a:rPr>
              <a:t>Regulatory</a:t>
            </a:r>
          </a:p>
        </p:txBody>
      </p:sp>
      <p:sp>
        <p:nvSpPr>
          <p:cNvPr id="20492" name="Text Box 12"/>
          <p:cNvSpPr txBox="1">
            <a:spLocks noChangeArrowheads="1"/>
          </p:cNvSpPr>
          <p:nvPr/>
        </p:nvSpPr>
        <p:spPr bwMode="auto">
          <a:xfrm>
            <a:off x="5867400" y="2438400"/>
            <a:ext cx="1149350" cy="439738"/>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dirty="0">
                <a:effectLst>
                  <a:outerShdw blurRad="38100" dist="38100" dir="2700000" algn="tl">
                    <a:srgbClr val="C0C0C0"/>
                  </a:outerShdw>
                </a:effectLst>
                <a:latin typeface="Times New Roman" pitchFamily="18" charset="0"/>
              </a:rPr>
              <a:t>Water Resources</a:t>
            </a:r>
          </a:p>
        </p:txBody>
      </p:sp>
      <p:sp>
        <p:nvSpPr>
          <p:cNvPr id="20493" name="Text Box 13"/>
          <p:cNvSpPr txBox="1">
            <a:spLocks noChangeArrowheads="1"/>
          </p:cNvSpPr>
          <p:nvPr/>
        </p:nvSpPr>
        <p:spPr bwMode="auto">
          <a:xfrm>
            <a:off x="6934200" y="2438400"/>
            <a:ext cx="990600" cy="439738"/>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dirty="0">
                <a:effectLst>
                  <a:outerShdw blurRad="38100" dist="38100" dir="2700000" algn="tl">
                    <a:srgbClr val="C0C0C0"/>
                  </a:outerShdw>
                </a:effectLst>
                <a:latin typeface="Times New Roman" pitchFamily="18" charset="0"/>
              </a:rPr>
              <a:t>Stream</a:t>
            </a:r>
            <a:br>
              <a:rPr lang="en-US" sz="1200" dirty="0">
                <a:effectLst>
                  <a:outerShdw blurRad="38100" dist="38100" dir="2700000" algn="tl">
                    <a:srgbClr val="C0C0C0"/>
                  </a:outerShdw>
                </a:effectLst>
                <a:latin typeface="Times New Roman" pitchFamily="18" charset="0"/>
              </a:rPr>
            </a:br>
            <a:r>
              <a:rPr lang="en-US" sz="1200" dirty="0">
                <a:effectLst>
                  <a:outerShdw blurRad="38100" dist="38100" dir="2700000" algn="tl">
                    <a:srgbClr val="C0C0C0"/>
                  </a:outerShdw>
                </a:effectLst>
                <a:latin typeface="Times New Roman" pitchFamily="18" charset="0"/>
              </a:rPr>
              <a:t>Restoration</a:t>
            </a:r>
          </a:p>
        </p:txBody>
      </p:sp>
      <p:sp>
        <p:nvSpPr>
          <p:cNvPr id="5133" name="Oval 14"/>
          <p:cNvSpPr>
            <a:spLocks noChangeArrowheads="1"/>
          </p:cNvSpPr>
          <p:nvPr/>
        </p:nvSpPr>
        <p:spPr bwMode="auto">
          <a:xfrm>
            <a:off x="7250113" y="2938463"/>
            <a:ext cx="1284287" cy="1319212"/>
          </a:xfrm>
          <a:prstGeom prst="ellipse">
            <a:avLst/>
          </a:prstGeom>
          <a:solidFill>
            <a:schemeClr val="hlink">
              <a:alpha val="50195"/>
            </a:schemeClr>
          </a:solidFill>
          <a:ln w="15875">
            <a:noFill/>
            <a:round/>
            <a:headEnd/>
            <a:tailEnd/>
          </a:ln>
        </p:spPr>
        <p:txBody>
          <a:bodyPr wrap="none" anchor="ctr"/>
          <a:lstStyle/>
          <a:p>
            <a:endParaRPr lang="en-US"/>
          </a:p>
        </p:txBody>
      </p:sp>
      <p:sp>
        <p:nvSpPr>
          <p:cNvPr id="20495" name="Text Box 15"/>
          <p:cNvSpPr txBox="1">
            <a:spLocks noChangeArrowheads="1"/>
          </p:cNvSpPr>
          <p:nvPr/>
        </p:nvSpPr>
        <p:spPr bwMode="auto">
          <a:xfrm>
            <a:off x="7391400" y="3276600"/>
            <a:ext cx="1054100" cy="614363"/>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a:effectLst>
                  <a:outerShdw blurRad="38100" dist="38100" dir="2700000" algn="tl">
                    <a:srgbClr val="C0C0C0"/>
                  </a:outerShdw>
                </a:effectLst>
                <a:latin typeface="Times New Roman" pitchFamily="18" charset="0"/>
              </a:rPr>
              <a:t>Environ-    mental Planning</a:t>
            </a:r>
          </a:p>
        </p:txBody>
      </p:sp>
      <p:sp>
        <p:nvSpPr>
          <p:cNvPr id="20496" name="Text Box 16"/>
          <p:cNvSpPr txBox="1">
            <a:spLocks noChangeArrowheads="1"/>
          </p:cNvSpPr>
          <p:nvPr/>
        </p:nvSpPr>
        <p:spPr bwMode="auto">
          <a:xfrm>
            <a:off x="6248400" y="3352800"/>
            <a:ext cx="1371600" cy="457200"/>
          </a:xfrm>
          <a:prstGeom prst="rect">
            <a:avLst/>
          </a:prstGeom>
          <a:noFill/>
          <a:ln w="9525">
            <a:noFill/>
            <a:miter lim="800000"/>
            <a:headEnd/>
            <a:tailEnd/>
          </a:ln>
          <a:effectLst/>
        </p:spPr>
        <p:txBody>
          <a:bodyPr lIns="91429" tIns="45714" rIns="91429" bIns="45714"/>
          <a:lstStyle/>
          <a:p>
            <a:pPr algn="ctr">
              <a:spcBef>
                <a:spcPct val="50000"/>
              </a:spcBef>
              <a:defRPr/>
            </a:pPr>
            <a:r>
              <a:rPr lang="en-US" sz="1400" b="1" dirty="0" smtClean="0">
                <a:solidFill>
                  <a:srgbClr val="090907"/>
                </a:solidFill>
                <a:effectLst>
                  <a:outerShdw blurRad="38100" dist="38100" dir="2700000" algn="tl">
                    <a:srgbClr val="C0C0C0"/>
                  </a:outerShdw>
                </a:effectLst>
                <a:latin typeface="Times New Roman" pitchFamily="18" charset="0"/>
              </a:rPr>
              <a:t>Client</a:t>
            </a:r>
            <a:endParaRPr lang="en-US" sz="1400" b="1" dirty="0">
              <a:solidFill>
                <a:srgbClr val="090907"/>
              </a:solidFill>
              <a:effectLst>
                <a:outerShdw blurRad="38100" dist="38100" dir="2700000" algn="tl">
                  <a:srgbClr val="C0C0C0"/>
                </a:outerShdw>
              </a:effectLst>
              <a:latin typeface="Times New Roman" pitchFamily="18" charset="0"/>
            </a:endParaRPr>
          </a:p>
        </p:txBody>
      </p:sp>
      <p:sp>
        <p:nvSpPr>
          <p:cNvPr id="20498" name="Text Box 18"/>
          <p:cNvSpPr txBox="1">
            <a:spLocks noChangeArrowheads="1"/>
          </p:cNvSpPr>
          <p:nvPr/>
        </p:nvSpPr>
        <p:spPr bwMode="auto">
          <a:xfrm>
            <a:off x="6927850" y="4267200"/>
            <a:ext cx="1149350" cy="439738"/>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a:effectLst>
                  <a:outerShdw blurRad="38100" dist="38100" dir="2700000" algn="tl">
                    <a:srgbClr val="C0C0C0"/>
                  </a:outerShdw>
                </a:effectLst>
                <a:latin typeface="Times New Roman" pitchFamily="18" charset="0"/>
              </a:rPr>
              <a:t>Wetland  Ecology</a:t>
            </a:r>
          </a:p>
        </p:txBody>
      </p:sp>
      <p:sp>
        <p:nvSpPr>
          <p:cNvPr id="20499" name="Text Box 19"/>
          <p:cNvSpPr txBox="1">
            <a:spLocks noChangeArrowheads="1"/>
          </p:cNvSpPr>
          <p:nvPr/>
        </p:nvSpPr>
        <p:spPr bwMode="auto">
          <a:xfrm>
            <a:off x="5943600" y="4267200"/>
            <a:ext cx="1066800" cy="457200"/>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en-US" sz="1200">
                <a:effectLst>
                  <a:outerShdw blurRad="38100" dist="38100" dir="2700000" algn="tl">
                    <a:srgbClr val="C0C0C0"/>
                  </a:outerShdw>
                </a:effectLst>
                <a:latin typeface="Times New Roman" pitchFamily="18" charset="0"/>
              </a:rPr>
              <a:t>Landscape Architecture</a:t>
            </a:r>
          </a:p>
        </p:txBody>
      </p:sp>
      <p:sp>
        <p:nvSpPr>
          <p:cNvPr id="18" name="Rectangle 5"/>
          <p:cNvSpPr>
            <a:spLocks noChangeArrowheads="1"/>
          </p:cNvSpPr>
          <p:nvPr/>
        </p:nvSpPr>
        <p:spPr bwMode="auto">
          <a:xfrm>
            <a:off x="1427125" y="5825686"/>
            <a:ext cx="6295846" cy="307764"/>
          </a:xfrm>
          <a:prstGeom prst="rect">
            <a:avLst/>
          </a:prstGeom>
          <a:noFill/>
          <a:ln w="28575" algn="ctr">
            <a:noFill/>
            <a:miter lim="800000"/>
            <a:headEnd/>
            <a:tailEnd/>
          </a:ln>
        </p:spPr>
        <p:txBody>
          <a:bodyPr wrap="square" lIns="91429" tIns="45714" rIns="91429" bIns="45714" anchor="ctr">
            <a:spAutoFit/>
          </a:bodyPr>
          <a:lstStyle/>
          <a:p>
            <a:pPr eaLnBrk="1" hangingPunct="1"/>
            <a:r>
              <a:rPr lang="en-US" sz="1400" dirty="0" smtClean="0">
                <a:latin typeface="+mn-lt"/>
              </a:rPr>
              <a:t>…responsive services and high-quality deliverables on-time and within budget</a:t>
            </a:r>
            <a:endParaRPr lang="en-US" sz="1400" dirty="0">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2209800" y="5638800"/>
            <a:ext cx="4724400"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dirty="0" smtClean="0">
                <a:latin typeface="+mn-lt"/>
              </a:rPr>
              <a:t>Engineered Soil Medium, EPA Protocols </a:t>
            </a:r>
            <a:endParaRPr lang="en-US" sz="2000" dirty="0">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03" y="1240255"/>
            <a:ext cx="8085994" cy="429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Regenerative Techniques</a:t>
            </a:r>
            <a:endParaRPr lang="en-US" dirty="0"/>
          </a:p>
        </p:txBody>
      </p:sp>
    </p:spTree>
    <p:extLst>
      <p:ext uri="{BB962C8B-B14F-4D97-AF65-F5344CB8AC3E}">
        <p14:creationId xmlns:p14="http://schemas.microsoft.com/office/powerpoint/2010/main" val="10414832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2133600" y="5181600"/>
            <a:ext cx="4876800" cy="707886"/>
          </a:xfrm>
          <a:prstGeom prst="rect">
            <a:avLst/>
          </a:prstGeom>
          <a:noFill/>
          <a:ln w="9525">
            <a:noFill/>
            <a:miter lim="800000"/>
            <a:headEnd/>
            <a:tailEnd/>
          </a:ln>
        </p:spPr>
        <p:txBody>
          <a:bodyPr wrap="square">
            <a:spAutoFit/>
          </a:bodyPr>
          <a:lstStyle/>
          <a:p>
            <a:pPr algn="ctr" eaLnBrk="0" hangingPunct="0">
              <a:spcBef>
                <a:spcPct val="50000"/>
              </a:spcBef>
            </a:pPr>
            <a:r>
              <a:rPr lang="en-US" sz="2000" dirty="0" smtClean="0">
                <a:latin typeface="+mn-lt"/>
              </a:rPr>
              <a:t>Engineered Soil Medium, Swale Design, BANCS </a:t>
            </a:r>
            <a:endParaRPr lang="en-US" sz="2000" dirty="0">
              <a:latin typeface="+mn-lt"/>
            </a:endParaRPr>
          </a:p>
        </p:txBody>
      </p:sp>
      <p:grpSp>
        <p:nvGrpSpPr>
          <p:cNvPr id="6" name="Group 5"/>
          <p:cNvGrpSpPr/>
          <p:nvPr/>
        </p:nvGrpSpPr>
        <p:grpSpPr>
          <a:xfrm>
            <a:off x="432261" y="1948343"/>
            <a:ext cx="8361062" cy="3057330"/>
            <a:chOff x="432261" y="1948343"/>
            <a:chExt cx="8361062" cy="305733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948343"/>
              <a:ext cx="4068923" cy="303845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61" y="1948343"/>
              <a:ext cx="4063539" cy="30573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Title 3"/>
          <p:cNvSpPr>
            <a:spLocks noGrp="1"/>
          </p:cNvSpPr>
          <p:nvPr>
            <p:ph type="title"/>
          </p:nvPr>
        </p:nvSpPr>
        <p:spPr/>
        <p:txBody>
          <a:bodyPr/>
          <a:lstStyle/>
          <a:p>
            <a:r>
              <a:rPr lang="en-US" dirty="0" smtClean="0"/>
              <a:t>Regenerative Techniques</a:t>
            </a:r>
            <a:endParaRPr lang="en-US" dirty="0"/>
          </a:p>
        </p:txBody>
      </p:sp>
    </p:spTree>
    <p:extLst>
      <p:ext uri="{BB962C8B-B14F-4D97-AF65-F5344CB8AC3E}">
        <p14:creationId xmlns:p14="http://schemas.microsoft.com/office/powerpoint/2010/main" val="29320185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a:bodyPr>
          <a:lstStyle/>
          <a:p>
            <a:r>
              <a:rPr lang="en-US" sz="3600" dirty="0" smtClean="0">
                <a:effectLst/>
              </a:rPr>
              <a:t>Restoration and Nutrient Banking</a:t>
            </a:r>
          </a:p>
        </p:txBody>
      </p:sp>
      <p:sp>
        <p:nvSpPr>
          <p:cNvPr id="2" name="Text Placeholder 1"/>
          <p:cNvSpPr>
            <a:spLocks noGrp="1"/>
          </p:cNvSpPr>
          <p:nvPr>
            <p:ph type="body" sz="quarter" idx="19"/>
          </p:nvPr>
        </p:nvSpPr>
        <p:spPr>
          <a:xfrm>
            <a:off x="457200" y="1371600"/>
            <a:ext cx="5715000" cy="4876800"/>
          </a:xfrm>
        </p:spPr>
        <p:txBody>
          <a:bodyPr>
            <a:normAutofit/>
          </a:bodyPr>
          <a:lstStyle/>
          <a:p>
            <a:pPr marL="0" lvl="0" indent="0">
              <a:lnSpc>
                <a:spcPct val="90000"/>
              </a:lnSpc>
              <a:spcBef>
                <a:spcPts val="0"/>
              </a:spcBef>
              <a:buClr>
                <a:schemeClr val="tx2"/>
              </a:buClr>
              <a:buSzPct val="60000"/>
              <a:buNone/>
            </a:pPr>
            <a:r>
              <a:rPr lang="en-US" sz="2400" dirty="0" smtClean="0"/>
              <a:t>WEG (now Stantec) </a:t>
            </a:r>
            <a:r>
              <a:rPr lang="en-US" sz="2400" dirty="0"/>
              <a:t>is a leader in Ecosystem Banking with unparalleled experience in design of mitigation compensation areas. </a:t>
            </a:r>
          </a:p>
          <a:p>
            <a:pPr lvl="1" eaLnBrk="0" fontAlgn="base" hangingPunct="0">
              <a:lnSpc>
                <a:spcPct val="95000"/>
              </a:lnSpc>
              <a:spcAft>
                <a:spcPct val="0"/>
              </a:spcAft>
              <a:buClr>
                <a:schemeClr val="tx1"/>
              </a:buClr>
              <a:buSzPct val="60000"/>
              <a:buFontTx/>
              <a:buChar char="•"/>
              <a:defRPr/>
            </a:pPr>
            <a:r>
              <a:rPr lang="en-US" sz="2000" dirty="0" smtClean="0"/>
              <a:t>1,000 </a:t>
            </a:r>
            <a:r>
              <a:rPr lang="en-US" sz="2000" dirty="0"/>
              <a:t>miles of stream assessment</a:t>
            </a:r>
          </a:p>
          <a:p>
            <a:pPr lvl="1" eaLnBrk="0" fontAlgn="base" hangingPunct="0">
              <a:lnSpc>
                <a:spcPct val="95000"/>
              </a:lnSpc>
              <a:spcAft>
                <a:spcPct val="0"/>
              </a:spcAft>
              <a:buClr>
                <a:schemeClr val="tx1"/>
              </a:buClr>
              <a:buSzPct val="60000"/>
              <a:buFontTx/>
              <a:buChar char="•"/>
              <a:defRPr/>
            </a:pPr>
            <a:r>
              <a:rPr lang="en-US" sz="2000" dirty="0"/>
              <a:t>30,000 acres of wetland mitigation assessment and feasibility</a:t>
            </a:r>
          </a:p>
          <a:p>
            <a:pPr lvl="1">
              <a:lnSpc>
                <a:spcPct val="95000"/>
              </a:lnSpc>
              <a:buClr>
                <a:schemeClr val="tx1"/>
              </a:buClr>
              <a:buSzPct val="60000"/>
              <a:buFontTx/>
              <a:buChar char="•"/>
            </a:pPr>
            <a:r>
              <a:rPr lang="en-US" sz="2000" dirty="0"/>
              <a:t>~ 41.93 lbs of Total Phosphorus reduction generated/certified on the Virginia Nutrient Credit Exchange; WEG employee serves on the Nutrient Credit Exchange Study Committee</a:t>
            </a:r>
          </a:p>
          <a:p>
            <a:endParaRPr lang="en-US" dirty="0"/>
          </a:p>
        </p:txBody>
      </p:sp>
      <p:sp>
        <p:nvSpPr>
          <p:cNvPr id="6148" name="Rectangle 5"/>
          <p:cNvSpPr>
            <a:spLocks noChangeArrowheads="1"/>
          </p:cNvSpPr>
          <p:nvPr/>
        </p:nvSpPr>
        <p:spPr bwMode="auto">
          <a:xfrm>
            <a:off x="1447800" y="6096000"/>
            <a:ext cx="5715000" cy="523208"/>
          </a:xfrm>
          <a:prstGeom prst="rect">
            <a:avLst/>
          </a:prstGeom>
          <a:noFill/>
          <a:ln w="28575" algn="ctr">
            <a:noFill/>
            <a:miter lim="800000"/>
            <a:headEnd/>
            <a:tailEnd/>
          </a:ln>
        </p:spPr>
        <p:txBody>
          <a:bodyPr wrap="square" lIns="91429" tIns="45714" rIns="91429" bIns="45714" anchor="ctr">
            <a:spAutoFit/>
          </a:bodyPr>
          <a:lstStyle/>
          <a:p>
            <a:pPr eaLnBrk="1" hangingPunct="1"/>
            <a:r>
              <a:rPr lang="en-US" sz="1400" dirty="0" smtClean="0">
                <a:latin typeface="+mn-lt"/>
              </a:rPr>
              <a:t>…WEG (now Stantec) </a:t>
            </a:r>
            <a:r>
              <a:rPr lang="en-US" sz="1400" dirty="0">
                <a:latin typeface="+mn-lt"/>
              </a:rPr>
              <a:t>has entitled 20 mitigation banks with 7 additional banks nearing </a:t>
            </a:r>
            <a:r>
              <a:rPr lang="en-US" sz="1400" dirty="0" smtClean="0">
                <a:latin typeface="+mn-lt"/>
              </a:rPr>
              <a:t>final approval</a:t>
            </a:r>
            <a:endParaRPr lang="en-US" sz="1400" dirty="0">
              <a:latin typeface="+mn-lt"/>
            </a:endParaRPr>
          </a:p>
        </p:txBody>
      </p:sp>
      <p:grpSp>
        <p:nvGrpSpPr>
          <p:cNvPr id="11" name="Group 10"/>
          <p:cNvGrpSpPr>
            <a:grpSpLocks noChangeAspect="1"/>
          </p:cNvGrpSpPr>
          <p:nvPr/>
        </p:nvGrpSpPr>
        <p:grpSpPr>
          <a:xfrm>
            <a:off x="6075836" y="1542057"/>
            <a:ext cx="2846192" cy="1765300"/>
            <a:chOff x="5314950" y="1219200"/>
            <a:chExt cx="3829050" cy="2374900"/>
          </a:xfrm>
        </p:grpSpPr>
        <p:pic>
          <p:nvPicPr>
            <p:cNvPr id="41986" name="Picture 2"/>
            <p:cNvPicPr>
              <a:picLocks noChangeAspect="1" noChangeArrowheads="1"/>
            </p:cNvPicPr>
            <p:nvPr/>
          </p:nvPicPr>
          <p:blipFill>
            <a:blip r:embed="rId3" cstate="print"/>
            <a:srcRect/>
            <a:stretch>
              <a:fillRect/>
            </a:stretch>
          </p:blipFill>
          <p:spPr bwMode="auto">
            <a:xfrm>
              <a:off x="5314950" y="1219200"/>
              <a:ext cx="3829050" cy="2374900"/>
            </a:xfrm>
            <a:prstGeom prst="rect">
              <a:avLst/>
            </a:prstGeom>
            <a:noFill/>
            <a:ln w="9525" algn="in">
              <a:noFill/>
              <a:miter lim="800000"/>
              <a:headEnd/>
              <a:tailEnd/>
            </a:ln>
            <a:effectLst/>
          </p:spPr>
        </p:pic>
        <p:sp>
          <p:nvSpPr>
            <p:cNvPr id="41987" name="Text Box 3"/>
            <p:cNvSpPr txBox="1">
              <a:spLocks noChangeArrowheads="1"/>
            </p:cNvSpPr>
            <p:nvPr/>
          </p:nvSpPr>
          <p:spPr bwMode="auto">
            <a:xfrm>
              <a:off x="5543550" y="3208338"/>
              <a:ext cx="1657350" cy="2857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Times New Roman" pitchFamily="18" charset="0"/>
                </a:rPr>
                <a:t>Pre-Restoration</a:t>
              </a:r>
              <a:endParaRPr kumimoji="0" lang="en-US" sz="1800" b="0" i="0" u="none" strike="noStrike" cap="none" normalizeH="0" baseline="0" dirty="0" smtClean="0">
                <a:ln>
                  <a:noFill/>
                </a:ln>
                <a:solidFill>
                  <a:schemeClr val="tx1"/>
                </a:solidFill>
                <a:effectLst/>
                <a:latin typeface="Verdana" pitchFamily="34" charset="0"/>
              </a:endParaRPr>
            </a:p>
          </p:txBody>
        </p:sp>
      </p:grpSp>
      <p:grpSp>
        <p:nvGrpSpPr>
          <p:cNvPr id="14" name="Group 13"/>
          <p:cNvGrpSpPr>
            <a:grpSpLocks noChangeAspect="1"/>
          </p:cNvGrpSpPr>
          <p:nvPr/>
        </p:nvGrpSpPr>
        <p:grpSpPr>
          <a:xfrm>
            <a:off x="6102628" y="3564798"/>
            <a:ext cx="2819400" cy="1696160"/>
            <a:chOff x="5183188" y="4475163"/>
            <a:chExt cx="3960812" cy="2382837"/>
          </a:xfrm>
        </p:grpSpPr>
        <p:pic>
          <p:nvPicPr>
            <p:cNvPr id="41988" name="Picture 4"/>
            <p:cNvPicPr>
              <a:picLocks noChangeAspect="1" noChangeArrowheads="1"/>
            </p:cNvPicPr>
            <p:nvPr/>
          </p:nvPicPr>
          <p:blipFill>
            <a:blip r:embed="rId4" cstate="print"/>
            <a:srcRect/>
            <a:stretch>
              <a:fillRect/>
            </a:stretch>
          </p:blipFill>
          <p:spPr bwMode="auto">
            <a:xfrm>
              <a:off x="5183188" y="4475163"/>
              <a:ext cx="3960812" cy="2382837"/>
            </a:xfrm>
            <a:prstGeom prst="rect">
              <a:avLst/>
            </a:prstGeom>
            <a:noFill/>
            <a:ln w="9525" algn="in">
              <a:noFill/>
              <a:miter lim="800000"/>
              <a:headEnd/>
              <a:tailEnd/>
            </a:ln>
            <a:effectLst/>
          </p:spPr>
        </p:pic>
        <p:sp>
          <p:nvSpPr>
            <p:cNvPr id="41989" name="Text Box 5"/>
            <p:cNvSpPr txBox="1">
              <a:spLocks noChangeArrowheads="1"/>
            </p:cNvSpPr>
            <p:nvPr/>
          </p:nvSpPr>
          <p:spPr bwMode="auto">
            <a:xfrm>
              <a:off x="7217118" y="6475412"/>
              <a:ext cx="1722095" cy="28575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Times New Roman" pitchFamily="18" charset="0"/>
                </a:rPr>
                <a:t>Post-Restoration</a:t>
              </a:r>
              <a:endParaRPr kumimoji="0" lang="en-US" sz="1800" b="0" i="0" u="none" strike="noStrike" cap="none" normalizeH="0" baseline="0" dirty="0" smtClean="0">
                <a:ln>
                  <a:noFill/>
                </a:ln>
                <a:solidFill>
                  <a:schemeClr val="tx1"/>
                </a:solidFill>
                <a:effectLst/>
                <a:latin typeface="Verdana" pitchFamily="34" charset="0"/>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a:t>
            </a:r>
            <a:endParaRPr lang="en-US" dirty="0"/>
          </a:p>
        </p:txBody>
      </p:sp>
      <p:sp>
        <p:nvSpPr>
          <p:cNvPr id="4" name="Text Placeholder 3"/>
          <p:cNvSpPr>
            <a:spLocks noGrp="1"/>
          </p:cNvSpPr>
          <p:nvPr>
            <p:ph type="body" sz="quarter" idx="11"/>
          </p:nvPr>
        </p:nvSpPr>
        <p:spPr/>
        <p:txBody>
          <a:bodyPr/>
          <a:lstStyle/>
          <a:p>
            <a:r>
              <a:rPr lang="en-US" dirty="0">
                <a:latin typeface="Century Gothic" pitchFamily="34" charset="0"/>
              </a:rPr>
              <a:t>5</a:t>
            </a:r>
          </a:p>
        </p:txBody>
      </p:sp>
      <p:sp>
        <p:nvSpPr>
          <p:cNvPr id="5" name="Text Placeholder 4"/>
          <p:cNvSpPr>
            <a:spLocks noGrp="1"/>
          </p:cNvSpPr>
          <p:nvPr>
            <p:ph type="body" sz="quarter" idx="10"/>
          </p:nvPr>
        </p:nvSpPr>
        <p:spPr>
          <a:xfrm>
            <a:off x="685800" y="1524000"/>
            <a:ext cx="8153400" cy="3170099"/>
          </a:xfrm>
        </p:spPr>
        <p:txBody>
          <a:bodyPr/>
          <a:lstStyle/>
          <a:p>
            <a:r>
              <a:rPr lang="en-US" dirty="0"/>
              <a:t>…team of exceptional professionals with extensive experience supporting federal clients in their efforts to achieve </a:t>
            </a:r>
            <a:r>
              <a:rPr lang="en-US" dirty="0" smtClean="0"/>
              <a:t>objectives</a:t>
            </a:r>
            <a:endParaRPr lang="en-US" dirty="0"/>
          </a:p>
        </p:txBody>
      </p:sp>
    </p:spTree>
    <p:extLst>
      <p:ext uri="{BB962C8B-B14F-4D97-AF65-F5344CB8AC3E}">
        <p14:creationId xmlns:p14="http://schemas.microsoft.com/office/powerpoint/2010/main" val="41478040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Undisclosed </a:t>
            </a:r>
            <a:r>
              <a:rPr lang="en-US" dirty="0" err="1" smtClean="0">
                <a:effectLst/>
              </a:rPr>
              <a:t>DoD</a:t>
            </a:r>
            <a:r>
              <a:rPr lang="en-US" dirty="0" smtClean="0">
                <a:effectLst/>
              </a:rPr>
              <a:t> Location</a:t>
            </a:r>
          </a:p>
        </p:txBody>
      </p:sp>
      <p:sp>
        <p:nvSpPr>
          <p:cNvPr id="2" name="Text Placeholder 1"/>
          <p:cNvSpPr>
            <a:spLocks noGrp="1"/>
          </p:cNvSpPr>
          <p:nvPr>
            <p:ph type="body" sz="quarter" idx="19"/>
          </p:nvPr>
        </p:nvSpPr>
        <p:spPr>
          <a:xfrm>
            <a:off x="457200" y="1524000"/>
            <a:ext cx="8305800" cy="4343400"/>
          </a:xfrm>
        </p:spPr>
        <p:txBody>
          <a:bodyPr/>
          <a:lstStyle/>
          <a:p>
            <a:pPr marL="0" lvl="0" indent="0" eaLnBrk="0" fontAlgn="base" hangingPunct="0">
              <a:lnSpc>
                <a:spcPct val="90000"/>
              </a:lnSpc>
              <a:spcBef>
                <a:spcPts val="0"/>
              </a:spcBef>
              <a:spcAft>
                <a:spcPct val="0"/>
              </a:spcAft>
              <a:buClr>
                <a:schemeClr val="tx2"/>
              </a:buClr>
              <a:buSzPct val="60000"/>
              <a:buNone/>
              <a:defRPr/>
            </a:pPr>
            <a:r>
              <a:rPr lang="en-US" sz="2400" dirty="0" smtClean="0"/>
              <a:t>WEG (now Stantec) </a:t>
            </a:r>
            <a:r>
              <a:rPr lang="en-US" sz="2400" dirty="0"/>
              <a:t>is providing on-going environmental engineering, LID, BMP, and planning support at this 1000+ acre Department of Defense (</a:t>
            </a:r>
            <a:r>
              <a:rPr lang="en-US" sz="2400" dirty="0" err="1"/>
              <a:t>DoD</a:t>
            </a:r>
            <a:r>
              <a:rPr lang="en-US" sz="2400" dirty="0"/>
              <a:t>) location</a:t>
            </a:r>
          </a:p>
          <a:p>
            <a:pPr lvl="1" eaLnBrk="0" fontAlgn="base" hangingPunct="0">
              <a:lnSpc>
                <a:spcPct val="95000"/>
              </a:lnSpc>
              <a:spcAft>
                <a:spcPct val="0"/>
              </a:spcAft>
              <a:buClr>
                <a:schemeClr val="tx1"/>
              </a:buClr>
              <a:buSzPct val="60000"/>
              <a:buFontTx/>
              <a:buChar char="•"/>
              <a:defRPr/>
            </a:pPr>
            <a:r>
              <a:rPr lang="en-US" sz="2400" dirty="0" err="1"/>
              <a:t>Stormwater</a:t>
            </a:r>
            <a:r>
              <a:rPr lang="en-US" sz="2400" dirty="0"/>
              <a:t> and Pollution Prevention</a:t>
            </a:r>
          </a:p>
          <a:p>
            <a:pPr lvl="2" eaLnBrk="0" fontAlgn="base" hangingPunct="0">
              <a:lnSpc>
                <a:spcPct val="95000"/>
              </a:lnSpc>
              <a:spcAft>
                <a:spcPct val="0"/>
              </a:spcAft>
              <a:buClr>
                <a:schemeClr val="tx1"/>
              </a:buClr>
              <a:buSzPct val="60000"/>
              <a:buFontTx/>
              <a:buChar char="•"/>
              <a:defRPr/>
            </a:pPr>
            <a:r>
              <a:rPr lang="en-US" sz="2000" dirty="0"/>
              <a:t>Total Maximum Daily Load (TMDL)</a:t>
            </a:r>
          </a:p>
          <a:p>
            <a:pPr lvl="2" eaLnBrk="0" fontAlgn="base" hangingPunct="0">
              <a:lnSpc>
                <a:spcPct val="95000"/>
              </a:lnSpc>
              <a:spcAft>
                <a:spcPct val="0"/>
              </a:spcAft>
              <a:buClr>
                <a:schemeClr val="tx1"/>
              </a:buClr>
              <a:buSzPct val="60000"/>
              <a:buFontTx/>
              <a:buChar char="•"/>
              <a:defRPr/>
            </a:pPr>
            <a:r>
              <a:rPr lang="en-US" sz="2000" dirty="0"/>
              <a:t>Municipal Separate Storm Sewer System (MS4)</a:t>
            </a:r>
          </a:p>
          <a:p>
            <a:pPr lvl="1" eaLnBrk="0" fontAlgn="base" hangingPunct="0">
              <a:lnSpc>
                <a:spcPct val="95000"/>
              </a:lnSpc>
              <a:spcAft>
                <a:spcPct val="0"/>
              </a:spcAft>
              <a:buClr>
                <a:schemeClr val="tx1"/>
              </a:buClr>
              <a:buSzPct val="60000"/>
              <a:buFontTx/>
              <a:buChar char="•"/>
              <a:defRPr/>
            </a:pPr>
            <a:r>
              <a:rPr lang="en-US" sz="2400" dirty="0"/>
              <a:t>Living Shoreline (Innovative Design Approach)</a:t>
            </a:r>
          </a:p>
          <a:p>
            <a:endParaRPr lang="en-US" dirty="0"/>
          </a:p>
        </p:txBody>
      </p:sp>
      <p:sp>
        <p:nvSpPr>
          <p:cNvPr id="6148" name="Rectangle 5"/>
          <p:cNvSpPr>
            <a:spLocks noChangeArrowheads="1"/>
          </p:cNvSpPr>
          <p:nvPr/>
        </p:nvSpPr>
        <p:spPr bwMode="auto">
          <a:xfrm>
            <a:off x="1866900" y="5969667"/>
            <a:ext cx="5410200" cy="523208"/>
          </a:xfrm>
          <a:prstGeom prst="rect">
            <a:avLst/>
          </a:prstGeom>
          <a:noFill/>
          <a:ln w="28575" algn="ctr">
            <a:noFill/>
            <a:miter lim="800000"/>
            <a:headEnd/>
            <a:tailEnd/>
          </a:ln>
        </p:spPr>
        <p:txBody>
          <a:bodyPr lIns="91429" tIns="45714" rIns="91429" bIns="45714" anchor="ctr">
            <a:spAutoFit/>
          </a:bodyPr>
          <a:lstStyle/>
          <a:p>
            <a:pPr algn="ctr" eaLnBrk="1" hangingPunct="1"/>
            <a:r>
              <a:rPr lang="en-US" sz="1400" dirty="0" smtClean="0">
                <a:latin typeface="+mn-lt"/>
              </a:rPr>
              <a:t>…WEG (now Stantec) is integrating Low Impact Development (LID) design and  practices without disrupting everyday activities</a:t>
            </a:r>
            <a:endParaRPr lang="en-US" sz="1400" dirty="0">
              <a:latin typeface="+mn-lt"/>
            </a:endParaRPr>
          </a:p>
        </p:txBody>
      </p:sp>
      <p:grpSp>
        <p:nvGrpSpPr>
          <p:cNvPr id="3" name="Group 2"/>
          <p:cNvGrpSpPr/>
          <p:nvPr/>
        </p:nvGrpSpPr>
        <p:grpSpPr>
          <a:xfrm>
            <a:off x="2209800" y="4267200"/>
            <a:ext cx="4724400" cy="1459006"/>
            <a:chOff x="2209800" y="4484594"/>
            <a:chExt cx="4724400" cy="1459006"/>
          </a:xfrm>
        </p:grpSpPr>
        <p:pic>
          <p:nvPicPr>
            <p:cNvPr id="38914" name="Picture 2" descr="AFETA"/>
            <p:cNvPicPr>
              <a:picLocks noChangeAspect="1" noChangeArrowheads="1"/>
            </p:cNvPicPr>
            <p:nvPr/>
          </p:nvPicPr>
          <p:blipFill>
            <a:blip r:embed="rId3" cstate="print"/>
            <a:srcRect/>
            <a:stretch>
              <a:fillRect/>
            </a:stretch>
          </p:blipFill>
          <p:spPr bwMode="auto">
            <a:xfrm>
              <a:off x="2209800" y="4484594"/>
              <a:ext cx="4724400" cy="1459006"/>
            </a:xfrm>
            <a:prstGeom prst="rect">
              <a:avLst/>
            </a:prstGeom>
            <a:noFill/>
            <a:ln w="9525" algn="in">
              <a:noFill/>
              <a:miter lim="800000"/>
              <a:headEnd/>
              <a:tailEnd/>
            </a:ln>
            <a:effectLst/>
          </p:spPr>
        </p:pic>
        <p:sp>
          <p:nvSpPr>
            <p:cNvPr id="38915" name="Text Box 3"/>
            <p:cNvSpPr txBox="1">
              <a:spLocks noChangeArrowheads="1"/>
            </p:cNvSpPr>
            <p:nvPr/>
          </p:nvSpPr>
          <p:spPr bwMode="auto">
            <a:xfrm>
              <a:off x="3286125" y="5600700"/>
              <a:ext cx="2571750"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900" b="1" i="1" u="none" strike="noStrike" cap="none" normalizeH="0" baseline="0" dirty="0" smtClean="0">
                  <a:ln>
                    <a:noFill/>
                  </a:ln>
                  <a:solidFill>
                    <a:srgbClr val="FFFFFF"/>
                  </a:solidFill>
                  <a:effectLst/>
                  <a:latin typeface="Times New Roman" pitchFamily="18" charset="0"/>
                </a:rPr>
                <a:t>Representative photo, not actual location.</a:t>
              </a:r>
              <a:endParaRPr kumimoji="0" lang="en-US" sz="1800" b="0" i="0" u="none" strike="noStrike" cap="none" normalizeH="0" baseline="0" dirty="0" smtClean="0">
                <a:ln>
                  <a:noFill/>
                </a:ln>
                <a:solidFill>
                  <a:schemeClr val="tx1"/>
                </a:solidFill>
                <a:effectLst/>
                <a:latin typeface="Verdana" pitchFamily="34" charset="0"/>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92195"/>
            <a:ext cx="8229600" cy="707886"/>
          </a:xfrm>
          <a:noFill/>
        </p:spPr>
        <p:txBody>
          <a:bodyPr/>
          <a:lstStyle/>
          <a:p>
            <a:r>
              <a:rPr lang="en-US" dirty="0" smtClean="0">
                <a:effectLst/>
              </a:rPr>
              <a:t>Ft Belvoir - History </a:t>
            </a:r>
            <a:endParaRPr lang="en-US" sz="3600" dirty="0" smtClean="0">
              <a:effectLst/>
            </a:endParaRPr>
          </a:p>
        </p:txBody>
      </p:sp>
      <p:sp>
        <p:nvSpPr>
          <p:cNvPr id="2" name="Text Placeholder 1"/>
          <p:cNvSpPr>
            <a:spLocks noGrp="1"/>
          </p:cNvSpPr>
          <p:nvPr>
            <p:ph type="body" sz="quarter" idx="19"/>
          </p:nvPr>
        </p:nvSpPr>
        <p:spPr>
          <a:xfrm>
            <a:off x="457200" y="1562100"/>
            <a:ext cx="5029200" cy="3733800"/>
          </a:xfrm>
        </p:spPr>
        <p:txBody>
          <a:bodyPr/>
          <a:lstStyle/>
          <a:p>
            <a:pPr marL="0" lvl="0" indent="0" eaLnBrk="0" fontAlgn="base" hangingPunct="0">
              <a:lnSpc>
                <a:spcPct val="90000"/>
              </a:lnSpc>
              <a:spcBef>
                <a:spcPts val="0"/>
              </a:spcBef>
              <a:spcAft>
                <a:spcPct val="0"/>
              </a:spcAft>
              <a:buClr>
                <a:schemeClr val="tx2"/>
              </a:buClr>
              <a:buSzPct val="60000"/>
              <a:buNone/>
              <a:defRPr/>
            </a:pPr>
            <a:r>
              <a:rPr lang="en-US" sz="2400" dirty="0" smtClean="0"/>
              <a:t>Full </a:t>
            </a:r>
            <a:r>
              <a:rPr lang="en-US" sz="2400" dirty="0"/>
              <a:t>service inventory and inspection</a:t>
            </a:r>
          </a:p>
          <a:p>
            <a:pPr marL="0" lvl="0" indent="0" eaLnBrk="0" fontAlgn="base" hangingPunct="0">
              <a:lnSpc>
                <a:spcPct val="90000"/>
              </a:lnSpc>
              <a:spcBef>
                <a:spcPts val="0"/>
              </a:spcBef>
              <a:spcAft>
                <a:spcPct val="0"/>
              </a:spcAft>
              <a:buClr>
                <a:schemeClr val="tx2"/>
              </a:buClr>
              <a:buSzPct val="60000"/>
              <a:buNone/>
              <a:defRPr/>
            </a:pPr>
            <a:endParaRPr lang="en-US" sz="800" kern="0" dirty="0">
              <a:solidFill>
                <a:schemeClr val="tx1"/>
              </a:solidFill>
            </a:endParaRPr>
          </a:p>
          <a:p>
            <a:pPr lvl="1" eaLnBrk="0" fontAlgn="base" hangingPunct="0">
              <a:lnSpc>
                <a:spcPct val="95000"/>
              </a:lnSpc>
              <a:spcAft>
                <a:spcPct val="0"/>
              </a:spcAft>
              <a:buClr>
                <a:schemeClr val="tx1"/>
              </a:buClr>
              <a:buSzPct val="60000"/>
              <a:buFontTx/>
              <a:buChar char="•"/>
              <a:defRPr/>
            </a:pPr>
            <a:r>
              <a:rPr lang="en-US" sz="2400" dirty="0"/>
              <a:t>What is on base and what is the current performance?</a:t>
            </a:r>
          </a:p>
          <a:p>
            <a:pPr lvl="1" eaLnBrk="0" fontAlgn="base" hangingPunct="0">
              <a:lnSpc>
                <a:spcPct val="95000"/>
              </a:lnSpc>
              <a:spcAft>
                <a:spcPct val="0"/>
              </a:spcAft>
              <a:buClr>
                <a:schemeClr val="tx1"/>
              </a:buClr>
              <a:buSzPct val="60000"/>
              <a:buFontTx/>
              <a:buChar char="•"/>
              <a:defRPr/>
            </a:pPr>
            <a:r>
              <a:rPr lang="en-US" sz="2400" dirty="0" smtClean="0"/>
              <a:t>Integrated </a:t>
            </a:r>
            <a:r>
              <a:rPr lang="en-US" sz="2400" dirty="0"/>
              <a:t>GIS database </a:t>
            </a:r>
          </a:p>
          <a:p>
            <a:pPr lvl="1" eaLnBrk="0" fontAlgn="base" hangingPunct="0">
              <a:lnSpc>
                <a:spcPct val="95000"/>
              </a:lnSpc>
              <a:spcAft>
                <a:spcPct val="0"/>
              </a:spcAft>
              <a:buClr>
                <a:schemeClr val="tx1"/>
              </a:buClr>
              <a:buSzPct val="60000"/>
              <a:buFontTx/>
              <a:buChar char="•"/>
              <a:defRPr/>
            </a:pPr>
            <a:r>
              <a:rPr lang="en-US" sz="2400" dirty="0"/>
              <a:t>User Friendly decision making </a:t>
            </a:r>
          </a:p>
          <a:p>
            <a:pPr lvl="1" eaLnBrk="0" fontAlgn="base" hangingPunct="0">
              <a:lnSpc>
                <a:spcPct val="95000"/>
              </a:lnSpc>
              <a:spcAft>
                <a:spcPct val="0"/>
              </a:spcAft>
              <a:buClr>
                <a:schemeClr val="tx1"/>
              </a:buClr>
              <a:buSzPct val="60000"/>
              <a:buFontTx/>
              <a:buChar char="•"/>
              <a:defRPr/>
            </a:pPr>
            <a:r>
              <a:rPr lang="en-US" sz="2400" dirty="0"/>
              <a:t>MS4 Documentation </a:t>
            </a:r>
          </a:p>
          <a:p>
            <a:endParaRPr lang="en-US" b="1" dirty="0"/>
          </a:p>
        </p:txBody>
      </p:sp>
      <p:sp>
        <p:nvSpPr>
          <p:cNvPr id="6148" name="Rectangle 5"/>
          <p:cNvSpPr>
            <a:spLocks noChangeArrowheads="1"/>
          </p:cNvSpPr>
          <p:nvPr/>
        </p:nvSpPr>
        <p:spPr bwMode="auto">
          <a:xfrm>
            <a:off x="2133600" y="6169024"/>
            <a:ext cx="4191000" cy="307764"/>
          </a:xfrm>
          <a:prstGeom prst="rect">
            <a:avLst/>
          </a:prstGeom>
          <a:noFill/>
          <a:ln w="28575" algn="ctr">
            <a:noFill/>
            <a:miter lim="800000"/>
            <a:headEnd/>
            <a:tailEnd/>
          </a:ln>
        </p:spPr>
        <p:txBody>
          <a:bodyPr wrap="square" lIns="91429" tIns="45714" rIns="91429" bIns="45714" anchor="ctr">
            <a:spAutoFit/>
          </a:bodyPr>
          <a:lstStyle/>
          <a:p>
            <a:pPr eaLnBrk="1" hangingPunct="1"/>
            <a:r>
              <a:rPr lang="en-US" sz="1400" dirty="0" smtClean="0">
                <a:latin typeface="+mn-lt"/>
              </a:rPr>
              <a:t>…WEG (now Stantec) is currently under contract </a:t>
            </a:r>
            <a:endParaRPr lang="en-US" sz="1400" dirty="0">
              <a:latin typeface="+mn-lt"/>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512" y="2381250"/>
            <a:ext cx="3028950" cy="20955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14454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normAutofit fontScale="90000"/>
          </a:bodyPr>
          <a:lstStyle/>
          <a:p>
            <a:r>
              <a:rPr lang="en-US" dirty="0" smtClean="0">
                <a:effectLst/>
              </a:rPr>
              <a:t>Upper </a:t>
            </a:r>
            <a:r>
              <a:rPr lang="en-US" dirty="0" err="1" smtClean="0">
                <a:effectLst/>
              </a:rPr>
              <a:t>Machodoc</a:t>
            </a:r>
            <a:r>
              <a:rPr lang="en-US" dirty="0" smtClean="0">
                <a:effectLst/>
              </a:rPr>
              <a:t> Creek</a:t>
            </a:r>
            <a:br>
              <a:rPr lang="en-US" dirty="0" smtClean="0">
                <a:effectLst/>
              </a:rPr>
            </a:br>
            <a:r>
              <a:rPr lang="en-US" sz="3600" dirty="0" smtClean="0">
                <a:effectLst/>
              </a:rPr>
              <a:t>NSF Dahlgren</a:t>
            </a:r>
          </a:p>
        </p:txBody>
      </p:sp>
      <p:sp>
        <p:nvSpPr>
          <p:cNvPr id="6148" name="Rectangle 5"/>
          <p:cNvSpPr>
            <a:spLocks noChangeArrowheads="1"/>
          </p:cNvSpPr>
          <p:nvPr/>
        </p:nvSpPr>
        <p:spPr bwMode="auto">
          <a:xfrm>
            <a:off x="1905000" y="6096000"/>
            <a:ext cx="4572000" cy="523208"/>
          </a:xfrm>
          <a:prstGeom prst="rect">
            <a:avLst/>
          </a:prstGeom>
          <a:noFill/>
          <a:ln w="28575" algn="ctr">
            <a:noFill/>
            <a:miter lim="800000"/>
            <a:headEnd/>
            <a:tailEnd/>
          </a:ln>
        </p:spPr>
        <p:txBody>
          <a:bodyPr wrap="square" lIns="91429" tIns="45714" rIns="91429" bIns="45714" anchor="ctr">
            <a:spAutoFit/>
          </a:bodyPr>
          <a:lstStyle/>
          <a:p>
            <a:pPr algn="ctr" eaLnBrk="1" hangingPunct="1"/>
            <a:r>
              <a:rPr lang="en-US" sz="1400" dirty="0" smtClean="0">
                <a:latin typeface="+mn-lt"/>
              </a:rPr>
              <a:t>…WEG (now Stantec) has provided detailed </a:t>
            </a:r>
            <a:r>
              <a:rPr lang="en-US" sz="1400" dirty="0" err="1" smtClean="0">
                <a:latin typeface="+mn-lt"/>
              </a:rPr>
              <a:t>stormwater</a:t>
            </a:r>
            <a:r>
              <a:rPr lang="en-US" sz="1400" dirty="0" smtClean="0">
                <a:latin typeface="+mn-lt"/>
              </a:rPr>
              <a:t> BMP and LID engineering services for NAVFAC</a:t>
            </a:r>
            <a:endParaRPr lang="en-US" sz="1400" dirty="0">
              <a:latin typeface="+mn-lt"/>
            </a:endParaRPr>
          </a:p>
        </p:txBody>
      </p:sp>
      <p:grpSp>
        <p:nvGrpSpPr>
          <p:cNvPr id="10" name="Group 9"/>
          <p:cNvGrpSpPr>
            <a:grpSpLocks noChangeAspect="1"/>
          </p:cNvGrpSpPr>
          <p:nvPr/>
        </p:nvGrpSpPr>
        <p:grpSpPr>
          <a:xfrm>
            <a:off x="6170896" y="1066800"/>
            <a:ext cx="2288607" cy="4858767"/>
            <a:chOff x="6169025" y="228600"/>
            <a:chExt cx="2709862" cy="5753100"/>
          </a:xfrm>
        </p:grpSpPr>
        <p:pic>
          <p:nvPicPr>
            <p:cNvPr id="39938" name="Picture 2" descr="From RC&amp;D 1"/>
            <p:cNvPicPr>
              <a:picLocks noChangeAspect="1" noChangeArrowheads="1"/>
            </p:cNvPicPr>
            <p:nvPr/>
          </p:nvPicPr>
          <p:blipFill>
            <a:blip r:embed="rId3" cstate="print"/>
            <a:srcRect l="25397"/>
            <a:stretch>
              <a:fillRect/>
            </a:stretch>
          </p:blipFill>
          <p:spPr bwMode="auto">
            <a:xfrm>
              <a:off x="6172200" y="228600"/>
              <a:ext cx="2705100" cy="1749425"/>
            </a:xfrm>
            <a:prstGeom prst="rect">
              <a:avLst/>
            </a:prstGeom>
            <a:noFill/>
            <a:ln w="9525" algn="in">
              <a:noFill/>
              <a:miter lim="800000"/>
              <a:headEnd/>
              <a:tailEnd/>
            </a:ln>
            <a:effectLst/>
          </p:spPr>
        </p:pic>
        <p:pic>
          <p:nvPicPr>
            <p:cNvPr id="39939" name="Picture 3" descr="2011-08-16_12-11-33_654"/>
            <p:cNvPicPr>
              <a:picLocks noChangeAspect="1" noChangeArrowheads="1"/>
            </p:cNvPicPr>
            <p:nvPr/>
          </p:nvPicPr>
          <p:blipFill>
            <a:blip r:embed="rId4" cstate="print"/>
            <a:srcRect/>
            <a:stretch>
              <a:fillRect/>
            </a:stretch>
          </p:blipFill>
          <p:spPr bwMode="auto">
            <a:xfrm>
              <a:off x="6169025" y="1954213"/>
              <a:ext cx="2709862" cy="2022475"/>
            </a:xfrm>
            <a:prstGeom prst="rect">
              <a:avLst/>
            </a:prstGeom>
            <a:noFill/>
            <a:ln w="9525" algn="in">
              <a:noFill/>
              <a:miter lim="800000"/>
              <a:headEnd/>
              <a:tailEnd/>
            </a:ln>
            <a:effectLst/>
          </p:spPr>
        </p:pic>
        <p:pic>
          <p:nvPicPr>
            <p:cNvPr id="39940" name="Picture 4" descr="From RC&amp;D 1"/>
            <p:cNvPicPr>
              <a:picLocks noChangeAspect="1" noChangeArrowheads="1"/>
            </p:cNvPicPr>
            <p:nvPr/>
          </p:nvPicPr>
          <p:blipFill>
            <a:blip r:embed="rId5" cstate="print"/>
            <a:srcRect/>
            <a:stretch>
              <a:fillRect/>
            </a:stretch>
          </p:blipFill>
          <p:spPr bwMode="auto">
            <a:xfrm>
              <a:off x="6169025" y="3954463"/>
              <a:ext cx="2705100" cy="2027237"/>
            </a:xfrm>
            <a:prstGeom prst="rect">
              <a:avLst/>
            </a:prstGeom>
            <a:noFill/>
            <a:ln w="9525" algn="in">
              <a:noFill/>
              <a:miter lim="800000"/>
              <a:headEnd/>
              <a:tailEnd/>
            </a:ln>
            <a:effectLst/>
          </p:spPr>
        </p:pic>
      </p:grpSp>
      <p:sp>
        <p:nvSpPr>
          <p:cNvPr id="11" name="Text Placeholder 1"/>
          <p:cNvSpPr>
            <a:spLocks noGrp="1"/>
          </p:cNvSpPr>
          <p:nvPr>
            <p:ph type="body" sz="quarter" idx="19"/>
          </p:nvPr>
        </p:nvSpPr>
        <p:spPr>
          <a:xfrm>
            <a:off x="457200" y="1905000"/>
            <a:ext cx="5029200" cy="3733800"/>
          </a:xfrm>
        </p:spPr>
        <p:txBody>
          <a:bodyPr>
            <a:normAutofit fontScale="92500" lnSpcReduction="20000"/>
          </a:bodyPr>
          <a:lstStyle/>
          <a:p>
            <a:pPr marL="0" indent="0" eaLnBrk="0" fontAlgn="base" hangingPunct="0">
              <a:spcBef>
                <a:spcPts val="0"/>
              </a:spcBef>
              <a:spcAft>
                <a:spcPct val="0"/>
              </a:spcAft>
              <a:buClr>
                <a:schemeClr val="tx2"/>
              </a:buClr>
              <a:buSzPct val="60000"/>
              <a:buNone/>
              <a:defRPr/>
            </a:pPr>
            <a:r>
              <a:rPr lang="en-US" sz="2400" dirty="0" smtClean="0"/>
              <a:t>WEG (now Stantec) </a:t>
            </a:r>
            <a:r>
              <a:rPr lang="en-US" sz="2400" dirty="0"/>
              <a:t>is providing </a:t>
            </a:r>
            <a:r>
              <a:rPr lang="en-US" sz="2400" dirty="0" err="1"/>
              <a:t>stormwater</a:t>
            </a:r>
            <a:r>
              <a:rPr lang="en-US" sz="2400" dirty="0"/>
              <a:t> retrofit and constructed wetlands for a 6-acre project area on this Naval Support Facility.</a:t>
            </a:r>
          </a:p>
          <a:p>
            <a:pPr lvl="0" eaLnBrk="0" fontAlgn="base" hangingPunct="0">
              <a:lnSpc>
                <a:spcPct val="90000"/>
              </a:lnSpc>
              <a:spcAft>
                <a:spcPct val="0"/>
              </a:spcAft>
              <a:buClr>
                <a:schemeClr val="tx2"/>
              </a:buClr>
              <a:buSzPct val="60000"/>
              <a:buNone/>
              <a:defRPr/>
            </a:pPr>
            <a:endParaRPr lang="en-US" sz="800" kern="0" dirty="0">
              <a:solidFill>
                <a:schemeClr val="tx1"/>
              </a:solidFill>
            </a:endParaRPr>
          </a:p>
          <a:p>
            <a:pPr lvl="1" eaLnBrk="0" fontAlgn="base" hangingPunct="0">
              <a:lnSpc>
                <a:spcPct val="105000"/>
              </a:lnSpc>
              <a:spcAft>
                <a:spcPct val="0"/>
              </a:spcAft>
              <a:buClr>
                <a:schemeClr val="tx1"/>
              </a:buClr>
              <a:buSzPct val="60000"/>
              <a:buFontTx/>
              <a:buChar char="•"/>
              <a:defRPr/>
            </a:pPr>
            <a:r>
              <a:rPr lang="en-US" sz="2400" dirty="0" smtClean="0"/>
              <a:t>Designs </a:t>
            </a:r>
            <a:r>
              <a:rPr lang="en-US" sz="2400" dirty="0"/>
              <a:t>are compliant with:</a:t>
            </a:r>
          </a:p>
          <a:p>
            <a:pPr lvl="2" eaLnBrk="0" fontAlgn="base" hangingPunct="0">
              <a:lnSpc>
                <a:spcPct val="105000"/>
              </a:lnSpc>
              <a:spcAft>
                <a:spcPct val="0"/>
              </a:spcAft>
              <a:buClr>
                <a:schemeClr val="tx1"/>
              </a:buClr>
              <a:buSzPct val="60000"/>
              <a:buFontTx/>
              <a:buChar char="•"/>
              <a:defRPr/>
            </a:pPr>
            <a:r>
              <a:rPr lang="en-US" sz="2000" dirty="0"/>
              <a:t>Current State Standards </a:t>
            </a:r>
          </a:p>
          <a:p>
            <a:pPr lvl="2" eaLnBrk="0" fontAlgn="base" hangingPunct="0">
              <a:lnSpc>
                <a:spcPct val="105000"/>
              </a:lnSpc>
              <a:spcAft>
                <a:spcPct val="0"/>
              </a:spcAft>
              <a:buClr>
                <a:schemeClr val="tx1"/>
              </a:buClr>
              <a:buSzPct val="60000"/>
              <a:buFontTx/>
              <a:buChar char="•"/>
              <a:defRPr/>
            </a:pPr>
            <a:r>
              <a:rPr lang="en-US" sz="2000" dirty="0"/>
              <a:t>Section 438  </a:t>
            </a:r>
          </a:p>
          <a:p>
            <a:pPr lvl="2" eaLnBrk="0" fontAlgn="base" hangingPunct="0">
              <a:lnSpc>
                <a:spcPct val="105000"/>
              </a:lnSpc>
              <a:spcAft>
                <a:spcPct val="0"/>
              </a:spcAft>
              <a:buClr>
                <a:schemeClr val="tx1"/>
              </a:buClr>
              <a:buSzPct val="60000"/>
              <a:buFontTx/>
              <a:buChar char="•"/>
              <a:defRPr/>
            </a:pPr>
            <a:r>
              <a:rPr lang="en-US" sz="2000" dirty="0"/>
              <a:t>Executive Order 13514</a:t>
            </a:r>
          </a:p>
          <a:p>
            <a:pPr lvl="1" eaLnBrk="0" fontAlgn="base" hangingPunct="0">
              <a:lnSpc>
                <a:spcPct val="105000"/>
              </a:lnSpc>
              <a:spcAft>
                <a:spcPct val="0"/>
              </a:spcAft>
              <a:buClr>
                <a:schemeClr val="tx1"/>
              </a:buClr>
              <a:buSzPct val="60000"/>
              <a:buFontTx/>
              <a:buChar char="•"/>
              <a:defRPr/>
            </a:pPr>
            <a:r>
              <a:rPr lang="en-US" sz="2400" dirty="0" smtClean="0"/>
              <a:t>Innovative </a:t>
            </a:r>
            <a:r>
              <a:rPr lang="en-US" sz="2400" dirty="0"/>
              <a:t>retrofitting for nutrient reduction with habitat component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FBI Building</a:t>
            </a:r>
          </a:p>
        </p:txBody>
      </p:sp>
      <p:pic>
        <p:nvPicPr>
          <p:cNvPr id="1026" name="Picture 2"/>
          <p:cNvPicPr>
            <a:picLocks noChangeAspect="1" noChangeArrowheads="1"/>
          </p:cNvPicPr>
          <p:nvPr/>
        </p:nvPicPr>
        <p:blipFill>
          <a:blip r:embed="rId3" cstate="print"/>
          <a:srcRect/>
          <a:stretch>
            <a:fillRect/>
          </a:stretch>
        </p:blipFill>
        <p:spPr bwMode="auto">
          <a:xfrm>
            <a:off x="4343400" y="1676400"/>
            <a:ext cx="4572000" cy="302322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114800" y="3886200"/>
            <a:ext cx="2525312" cy="1604962"/>
          </a:xfrm>
          <a:prstGeom prst="rect">
            <a:avLst/>
          </a:prstGeom>
          <a:noFill/>
          <a:ln w="9525">
            <a:noFill/>
            <a:miter lim="800000"/>
            <a:headEnd/>
            <a:tailEnd/>
          </a:ln>
        </p:spPr>
      </p:pic>
      <p:sp>
        <p:nvSpPr>
          <p:cNvPr id="7" name="Rectangle 6"/>
          <p:cNvSpPr/>
          <p:nvPr/>
        </p:nvSpPr>
        <p:spPr>
          <a:xfrm>
            <a:off x="1600200" y="6248400"/>
            <a:ext cx="6629400" cy="276999"/>
          </a:xfrm>
          <a:prstGeom prst="rect">
            <a:avLst/>
          </a:prstGeom>
        </p:spPr>
        <p:txBody>
          <a:bodyPr wrap="square">
            <a:spAutoFit/>
          </a:bodyPr>
          <a:lstStyle/>
          <a:p>
            <a:pPr algn="ctr" eaLnBrk="1" hangingPunct="1"/>
            <a:r>
              <a:rPr lang="en-US" sz="1200" dirty="0" smtClean="0">
                <a:latin typeface="+mn-lt"/>
              </a:rPr>
              <a:t>… </a:t>
            </a:r>
            <a:r>
              <a:rPr lang="en-US" sz="1200" dirty="0" smtClean="0">
                <a:latin typeface="+mn-lt"/>
                <a:cs typeface="Arial" pitchFamily="34" charset="0"/>
              </a:rPr>
              <a:t>renderings prepared by Skanska and SOM </a:t>
            </a:r>
            <a:endParaRPr lang="en-US" sz="1200" dirty="0">
              <a:latin typeface="+mn-lt"/>
              <a:cs typeface="Arial" pitchFamily="34" charset="0"/>
            </a:endParaRPr>
          </a:p>
        </p:txBody>
      </p:sp>
      <p:sp>
        <p:nvSpPr>
          <p:cNvPr id="8" name="Text Placeholder 1"/>
          <p:cNvSpPr>
            <a:spLocks noGrp="1"/>
          </p:cNvSpPr>
          <p:nvPr>
            <p:ph type="body" sz="quarter" idx="19"/>
          </p:nvPr>
        </p:nvSpPr>
        <p:spPr>
          <a:xfrm>
            <a:off x="457200" y="1676400"/>
            <a:ext cx="3657600" cy="3962400"/>
          </a:xfrm>
        </p:spPr>
        <p:txBody>
          <a:bodyPr>
            <a:normAutofit/>
          </a:bodyPr>
          <a:lstStyle/>
          <a:p>
            <a:pPr marL="0" indent="0">
              <a:buNone/>
            </a:pPr>
            <a:r>
              <a:rPr lang="en-US" sz="2200" dirty="0" smtClean="0"/>
              <a:t>WEG (now Stantec) </a:t>
            </a:r>
            <a:r>
              <a:rPr lang="en-US" sz="2200" dirty="0"/>
              <a:t>pursued a Design Build contract as part of a team proposing on this LEED Gold Facility</a:t>
            </a:r>
          </a:p>
          <a:p>
            <a:pPr lvl="1" eaLnBrk="0" fontAlgn="base" hangingPunct="0">
              <a:lnSpc>
                <a:spcPct val="85000"/>
              </a:lnSpc>
              <a:spcAft>
                <a:spcPct val="0"/>
              </a:spcAft>
              <a:buClr>
                <a:schemeClr val="tx1"/>
              </a:buClr>
              <a:buSzPct val="60000"/>
              <a:buFontTx/>
              <a:buChar char="•"/>
              <a:defRPr/>
            </a:pPr>
            <a:r>
              <a:rPr lang="en-US" sz="2200" dirty="0" smtClean="0"/>
              <a:t>Security </a:t>
            </a:r>
            <a:r>
              <a:rPr lang="en-US" sz="2200" dirty="0"/>
              <a:t>Buffer</a:t>
            </a:r>
          </a:p>
          <a:p>
            <a:pPr lvl="1" eaLnBrk="0" fontAlgn="base" hangingPunct="0">
              <a:lnSpc>
                <a:spcPct val="85000"/>
              </a:lnSpc>
              <a:spcAft>
                <a:spcPct val="0"/>
              </a:spcAft>
              <a:buClr>
                <a:schemeClr val="tx1"/>
              </a:buClr>
              <a:buSzPct val="60000"/>
              <a:buFontTx/>
              <a:buChar char="•"/>
              <a:defRPr/>
            </a:pPr>
            <a:r>
              <a:rPr lang="en-US" sz="2200" dirty="0"/>
              <a:t>“Covered” Parking </a:t>
            </a:r>
          </a:p>
          <a:p>
            <a:pPr lvl="1" eaLnBrk="0" fontAlgn="base" hangingPunct="0">
              <a:lnSpc>
                <a:spcPct val="85000"/>
              </a:lnSpc>
              <a:spcAft>
                <a:spcPct val="0"/>
              </a:spcAft>
              <a:buClr>
                <a:schemeClr val="tx1"/>
              </a:buClr>
              <a:buSzPct val="60000"/>
              <a:buFontTx/>
              <a:buChar char="•"/>
              <a:defRPr/>
            </a:pPr>
            <a:r>
              <a:rPr lang="en-US" sz="2200" dirty="0"/>
              <a:t>Meet SFO &amp; POR</a:t>
            </a:r>
          </a:p>
          <a:p>
            <a:pPr lvl="1" eaLnBrk="0" fontAlgn="base" hangingPunct="0">
              <a:lnSpc>
                <a:spcPct val="85000"/>
              </a:lnSpc>
              <a:spcAft>
                <a:spcPct val="0"/>
              </a:spcAft>
              <a:buClr>
                <a:schemeClr val="tx1"/>
              </a:buClr>
              <a:buSzPct val="60000"/>
              <a:buFontTx/>
              <a:buChar char="•"/>
              <a:defRPr/>
            </a:pPr>
            <a:r>
              <a:rPr lang="en-US" sz="2200" dirty="0"/>
              <a:t>GSA Design Excellence Program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U.S. Virgin Islands</a:t>
            </a:r>
          </a:p>
        </p:txBody>
      </p:sp>
      <p:sp>
        <p:nvSpPr>
          <p:cNvPr id="2" name="Text Placeholder 1"/>
          <p:cNvSpPr>
            <a:spLocks noGrp="1"/>
          </p:cNvSpPr>
          <p:nvPr>
            <p:ph type="body" sz="quarter" idx="19"/>
          </p:nvPr>
        </p:nvSpPr>
        <p:spPr>
          <a:xfrm>
            <a:off x="457200" y="1295400"/>
            <a:ext cx="8305800" cy="4343400"/>
          </a:xfrm>
        </p:spPr>
        <p:txBody>
          <a:bodyPr>
            <a:normAutofit fontScale="92500" lnSpcReduction="10000"/>
          </a:bodyPr>
          <a:lstStyle/>
          <a:p>
            <a:r>
              <a:rPr lang="en-US" sz="2400" dirty="0" smtClean="0"/>
              <a:t>WEG (now Stantec) </a:t>
            </a:r>
            <a:r>
              <a:rPr lang="en-US" sz="2400" dirty="0"/>
              <a:t>is part of a team providing sustainable and innovative building design using green development techniques.</a:t>
            </a:r>
          </a:p>
          <a:p>
            <a:r>
              <a:rPr lang="en-US" sz="2400" dirty="0"/>
              <a:t>Design plans included:</a:t>
            </a:r>
          </a:p>
          <a:p>
            <a:pPr lvl="1" eaLnBrk="0" fontAlgn="base" hangingPunct="0">
              <a:lnSpc>
                <a:spcPct val="95000"/>
              </a:lnSpc>
              <a:spcAft>
                <a:spcPct val="0"/>
              </a:spcAft>
              <a:buClr>
                <a:schemeClr val="tx1"/>
              </a:buClr>
              <a:buSzPct val="60000"/>
              <a:buFontTx/>
              <a:buChar char="•"/>
              <a:defRPr/>
            </a:pPr>
            <a:r>
              <a:rPr lang="en-US" sz="2100" kern="0" dirty="0" err="1"/>
              <a:t>Bioswales</a:t>
            </a:r>
            <a:endParaRPr lang="en-US" sz="2100" kern="0" dirty="0"/>
          </a:p>
          <a:p>
            <a:pPr lvl="1" eaLnBrk="0" fontAlgn="base" hangingPunct="0">
              <a:lnSpc>
                <a:spcPct val="95000"/>
              </a:lnSpc>
              <a:spcAft>
                <a:spcPct val="0"/>
              </a:spcAft>
              <a:buClr>
                <a:schemeClr val="tx1"/>
              </a:buClr>
              <a:buSzPct val="60000"/>
              <a:buFontTx/>
              <a:buChar char="•"/>
              <a:defRPr/>
            </a:pPr>
            <a:r>
              <a:rPr lang="en-US" sz="2100" kern="0" dirty="0"/>
              <a:t>Permeable Pavements</a:t>
            </a:r>
          </a:p>
          <a:p>
            <a:pPr lvl="1">
              <a:lnSpc>
                <a:spcPct val="95000"/>
              </a:lnSpc>
              <a:buClr>
                <a:schemeClr val="tx1"/>
              </a:buClr>
              <a:buSzPct val="60000"/>
              <a:buFontTx/>
              <a:buChar char="•"/>
            </a:pPr>
            <a:r>
              <a:rPr lang="en-US" sz="2100" kern="0" dirty="0"/>
              <a:t>Rainwater Harvesting</a:t>
            </a:r>
          </a:p>
          <a:p>
            <a:pPr lvl="1" eaLnBrk="0" fontAlgn="base" hangingPunct="0">
              <a:lnSpc>
                <a:spcPct val="95000"/>
              </a:lnSpc>
              <a:spcAft>
                <a:spcPct val="0"/>
              </a:spcAft>
              <a:buClr>
                <a:schemeClr val="tx1"/>
              </a:buClr>
              <a:buSzPct val="60000"/>
              <a:buFontTx/>
              <a:buChar char="•"/>
              <a:defRPr/>
            </a:pPr>
            <a:r>
              <a:rPr lang="en-US" sz="2100" kern="0" dirty="0" err="1"/>
              <a:t>Photovoltaics</a:t>
            </a:r>
            <a:endParaRPr lang="en-US" sz="2100" kern="0" dirty="0"/>
          </a:p>
          <a:p>
            <a:pPr lvl="1" eaLnBrk="0" fontAlgn="base" hangingPunct="0">
              <a:lnSpc>
                <a:spcPct val="95000"/>
              </a:lnSpc>
              <a:spcAft>
                <a:spcPct val="0"/>
              </a:spcAft>
              <a:buClr>
                <a:schemeClr val="tx1"/>
              </a:buClr>
              <a:buSzPct val="60000"/>
              <a:buFontTx/>
              <a:buChar char="•"/>
              <a:defRPr/>
            </a:pPr>
            <a:r>
              <a:rPr lang="en-US" sz="2100" kern="0" dirty="0"/>
              <a:t>Local Building Materials</a:t>
            </a:r>
          </a:p>
          <a:p>
            <a:pPr lvl="1" eaLnBrk="0" fontAlgn="base" hangingPunct="0">
              <a:lnSpc>
                <a:spcPct val="95000"/>
              </a:lnSpc>
              <a:spcAft>
                <a:spcPct val="0"/>
              </a:spcAft>
              <a:buClr>
                <a:schemeClr val="tx1"/>
              </a:buClr>
              <a:buSzPct val="60000"/>
              <a:buFontTx/>
              <a:buChar char="•"/>
              <a:defRPr/>
            </a:pPr>
            <a:r>
              <a:rPr lang="en-US" sz="2100" kern="0" dirty="0"/>
              <a:t>Recycled Products</a:t>
            </a:r>
          </a:p>
          <a:p>
            <a:pPr lvl="1" eaLnBrk="0" fontAlgn="base" hangingPunct="0">
              <a:lnSpc>
                <a:spcPct val="95000"/>
              </a:lnSpc>
              <a:spcAft>
                <a:spcPct val="0"/>
              </a:spcAft>
              <a:buClr>
                <a:schemeClr val="tx1"/>
              </a:buClr>
              <a:buSzPct val="60000"/>
              <a:buFontTx/>
              <a:buChar char="•"/>
              <a:defRPr/>
            </a:pPr>
            <a:r>
              <a:rPr lang="en-US" sz="2100" kern="0" dirty="0"/>
              <a:t>Innovative Wastewater Technologies</a:t>
            </a:r>
          </a:p>
          <a:p>
            <a:pPr lvl="1" eaLnBrk="0" fontAlgn="base" hangingPunct="0">
              <a:lnSpc>
                <a:spcPct val="95000"/>
              </a:lnSpc>
              <a:spcAft>
                <a:spcPct val="0"/>
              </a:spcAft>
              <a:buClr>
                <a:schemeClr val="tx1"/>
              </a:buClr>
              <a:buSzPct val="60000"/>
              <a:buFontTx/>
              <a:buChar char="•"/>
              <a:defRPr/>
            </a:pPr>
            <a:r>
              <a:rPr lang="en-US" sz="2100" kern="0" dirty="0"/>
              <a:t>Daylighting Strategies</a:t>
            </a:r>
          </a:p>
          <a:p>
            <a:pPr lvl="1" eaLnBrk="0" fontAlgn="base" hangingPunct="0">
              <a:lnSpc>
                <a:spcPct val="95000"/>
              </a:lnSpc>
              <a:spcAft>
                <a:spcPct val="0"/>
              </a:spcAft>
              <a:buClr>
                <a:schemeClr val="tx1"/>
              </a:buClr>
              <a:buSzPct val="60000"/>
              <a:buFontTx/>
              <a:buChar char="•"/>
              <a:defRPr/>
            </a:pPr>
            <a:r>
              <a:rPr lang="en-US" sz="2100" kern="0" dirty="0"/>
              <a:t>Climate Needs</a:t>
            </a:r>
          </a:p>
          <a:p>
            <a:endParaRPr lang="en-US" dirty="0"/>
          </a:p>
        </p:txBody>
      </p:sp>
      <p:sp>
        <p:nvSpPr>
          <p:cNvPr id="6148" name="Rectangle 5"/>
          <p:cNvSpPr>
            <a:spLocks noChangeArrowheads="1"/>
          </p:cNvSpPr>
          <p:nvPr/>
        </p:nvSpPr>
        <p:spPr bwMode="auto">
          <a:xfrm>
            <a:off x="1066800" y="5791200"/>
            <a:ext cx="7010400" cy="515514"/>
          </a:xfrm>
          <a:prstGeom prst="rect">
            <a:avLst/>
          </a:prstGeom>
          <a:noFill/>
          <a:ln w="28575" algn="ctr">
            <a:noFill/>
            <a:miter lim="800000"/>
            <a:headEnd/>
            <a:tailEnd/>
          </a:ln>
        </p:spPr>
        <p:txBody>
          <a:bodyPr wrap="square" lIns="91429" tIns="45714" rIns="91429" bIns="45714" anchor="ctr">
            <a:spAutoFit/>
          </a:bodyPr>
          <a:lstStyle/>
          <a:p>
            <a:pPr eaLnBrk="1" hangingPunct="1"/>
            <a:r>
              <a:rPr lang="en-US" sz="1400" dirty="0" smtClean="0">
                <a:latin typeface="+mn-lt"/>
              </a:rPr>
              <a:t>… </a:t>
            </a:r>
            <a:r>
              <a:rPr lang="en-US" sz="1350" dirty="0" smtClean="0">
                <a:latin typeface="+mn-lt"/>
                <a:cs typeface="Arial" pitchFamily="34" charset="0"/>
              </a:rPr>
              <a:t>registered with the United States Green Building Council for the Leadership in Energy and Environmental Design (LEED) program and is considering Gold Level Certification. </a:t>
            </a:r>
            <a:endParaRPr lang="en-US" sz="1350" dirty="0">
              <a:latin typeface="+mn-lt"/>
              <a:cs typeface="Arial" pitchFamily="34" charset="0"/>
            </a:endParaRPr>
          </a:p>
        </p:txBody>
      </p:sp>
      <p:grpSp>
        <p:nvGrpSpPr>
          <p:cNvPr id="3" name="Group 2"/>
          <p:cNvGrpSpPr/>
          <p:nvPr/>
        </p:nvGrpSpPr>
        <p:grpSpPr>
          <a:xfrm>
            <a:off x="5181600" y="2087431"/>
            <a:ext cx="3835132" cy="3544282"/>
            <a:chOff x="5181600" y="2286000"/>
            <a:chExt cx="3835132" cy="3544282"/>
          </a:xfrm>
        </p:grpSpPr>
        <p:pic>
          <p:nvPicPr>
            <p:cNvPr id="40962" name="Picture 2"/>
            <p:cNvPicPr>
              <a:picLocks noChangeAspect="1" noChangeArrowheads="1"/>
            </p:cNvPicPr>
            <p:nvPr/>
          </p:nvPicPr>
          <p:blipFill>
            <a:blip r:embed="rId3" cstate="print"/>
            <a:srcRect/>
            <a:stretch>
              <a:fillRect/>
            </a:stretch>
          </p:blipFill>
          <p:spPr bwMode="auto">
            <a:xfrm>
              <a:off x="5181600" y="2286000"/>
              <a:ext cx="3696253" cy="1828800"/>
            </a:xfrm>
            <a:prstGeom prst="rect">
              <a:avLst/>
            </a:prstGeom>
            <a:noFill/>
            <a:ln w="9525" algn="in">
              <a:noFill/>
              <a:miter lim="800000"/>
              <a:headEnd/>
              <a:tailEnd/>
            </a:ln>
            <a:effectLst/>
          </p:spPr>
        </p:pic>
        <p:pic>
          <p:nvPicPr>
            <p:cNvPr id="40963" name="Picture 3" descr="IMG_8212"/>
            <p:cNvPicPr>
              <a:picLocks noChangeAspect="1" noChangeArrowheads="1"/>
            </p:cNvPicPr>
            <p:nvPr/>
          </p:nvPicPr>
          <p:blipFill>
            <a:blip r:embed="rId4" cstate="print"/>
            <a:srcRect l="11111"/>
            <a:stretch>
              <a:fillRect/>
            </a:stretch>
          </p:blipFill>
          <p:spPr bwMode="auto">
            <a:xfrm>
              <a:off x="6629400" y="4038600"/>
              <a:ext cx="2387332" cy="1791682"/>
            </a:xfrm>
            <a:prstGeom prst="rect">
              <a:avLst/>
            </a:prstGeom>
            <a:noFill/>
            <a:ln w="9525" algn="in">
              <a:noFill/>
              <a:miter lim="800000"/>
              <a:headEnd/>
              <a:tailEnd/>
            </a:ln>
            <a:effectLst/>
          </p:spPr>
        </p:pic>
        <p:grpSp>
          <p:nvGrpSpPr>
            <p:cNvPr id="40964" name="Group 4"/>
            <p:cNvGrpSpPr>
              <a:grpSpLocks/>
            </p:cNvGrpSpPr>
            <p:nvPr/>
          </p:nvGrpSpPr>
          <p:grpSpPr bwMode="auto">
            <a:xfrm>
              <a:off x="5334000" y="3810000"/>
              <a:ext cx="790575" cy="808037"/>
              <a:chOff x="1095708" y="1096303"/>
              <a:chExt cx="9906" cy="9715"/>
            </a:xfrm>
          </p:grpSpPr>
          <p:sp>
            <p:nvSpPr>
              <p:cNvPr id="40965" name="Oval 5"/>
              <p:cNvSpPr>
                <a:spLocks noChangeArrowheads="1"/>
              </p:cNvSpPr>
              <p:nvPr/>
            </p:nvSpPr>
            <p:spPr bwMode="auto">
              <a:xfrm>
                <a:off x="1095708" y="1096303"/>
                <a:ext cx="9906" cy="9716"/>
              </a:xfrm>
              <a:prstGeom prst="ellipse">
                <a:avLst/>
              </a:prstGeom>
              <a:solidFill>
                <a:srgbClr val="FFFFFF"/>
              </a:solidFill>
              <a:ln w="9525" algn="in">
                <a:noFill/>
                <a:round/>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40966"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96327" y="1096899"/>
                <a:ext cx="8573" cy="8513"/>
              </a:xfrm>
              <a:prstGeom prst="rect">
                <a:avLst/>
              </a:prstGeom>
              <a:noFill/>
              <a:ln w="9525" algn="in">
                <a:noFill/>
                <a:miter lim="800000"/>
                <a:headEnd/>
                <a:tailEnd/>
              </a:ln>
              <a:effectLst/>
            </p:spPr>
          </p:pic>
        </p:grpSp>
      </p:grpSp>
    </p:spTree>
    <p:extLst>
      <p:ext uri="{BB962C8B-B14F-4D97-AF65-F5344CB8AC3E}">
        <p14:creationId xmlns:p14="http://schemas.microsoft.com/office/powerpoint/2010/main" val="3769470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11-2-05 004"/>
          <p:cNvPicPr>
            <a:picLocks noChangeAspect="1" noChangeArrowheads="1"/>
          </p:cNvPicPr>
          <p:nvPr/>
        </p:nvPicPr>
        <p:blipFill>
          <a:blip r:embed="rId3" cstate="print"/>
          <a:srcRect/>
          <a:stretch>
            <a:fillRect/>
          </a:stretch>
        </p:blipFill>
        <p:spPr bwMode="auto">
          <a:xfrm>
            <a:off x="635000" y="2514600"/>
            <a:ext cx="4165600" cy="3124200"/>
          </a:xfrm>
          <a:prstGeom prst="rect">
            <a:avLst/>
          </a:prstGeom>
          <a:noFill/>
          <a:ln w="19050">
            <a:solidFill>
              <a:schemeClr val="tx1"/>
            </a:solidFill>
            <a:miter lim="800000"/>
            <a:headEnd/>
            <a:tailEnd/>
          </a:ln>
        </p:spPr>
      </p:pic>
      <p:pic>
        <p:nvPicPr>
          <p:cNvPr id="87043" name="Picture 4"/>
          <p:cNvPicPr>
            <a:picLocks noChangeAspect="1" noChangeArrowheads="1"/>
          </p:cNvPicPr>
          <p:nvPr/>
        </p:nvPicPr>
        <p:blipFill>
          <a:blip r:embed="rId4" cstate="print"/>
          <a:srcRect/>
          <a:stretch>
            <a:fillRect/>
          </a:stretch>
        </p:blipFill>
        <p:spPr bwMode="auto">
          <a:xfrm>
            <a:off x="4876800" y="2057400"/>
            <a:ext cx="3818548" cy="4038600"/>
          </a:xfrm>
          <a:prstGeom prst="rect">
            <a:avLst/>
          </a:prstGeom>
          <a:noFill/>
          <a:ln w="3175">
            <a:solidFill>
              <a:srgbClr val="000000"/>
            </a:solidFill>
            <a:miter lim="800000"/>
            <a:headEnd/>
            <a:tailEnd/>
          </a:ln>
        </p:spPr>
      </p:pic>
      <p:sp>
        <p:nvSpPr>
          <p:cNvPr id="2" name="Rectangle 1"/>
          <p:cNvSpPr/>
          <p:nvPr/>
        </p:nvSpPr>
        <p:spPr>
          <a:xfrm>
            <a:off x="2590800" y="6269736"/>
            <a:ext cx="3962400" cy="276999"/>
          </a:xfrm>
          <a:prstGeom prst="rect">
            <a:avLst/>
          </a:prstGeom>
        </p:spPr>
        <p:txBody>
          <a:bodyPr wrap="square">
            <a:spAutoFit/>
          </a:bodyPr>
          <a:lstStyle/>
          <a:p>
            <a:pPr lvl="1" algn="ctr"/>
            <a:r>
              <a:rPr lang="en-US" sz="1200" dirty="0" smtClean="0">
                <a:latin typeface="+mn-lt"/>
              </a:rPr>
              <a:t>Reclaimed area for a third building </a:t>
            </a:r>
            <a:endParaRPr lang="en-US" sz="1200" dirty="0">
              <a:latin typeface="+mn-lt"/>
            </a:endParaRPr>
          </a:p>
        </p:txBody>
      </p:sp>
      <p:sp>
        <p:nvSpPr>
          <p:cNvPr id="3" name="Title 2"/>
          <p:cNvSpPr>
            <a:spLocks noGrp="1"/>
          </p:cNvSpPr>
          <p:nvPr>
            <p:ph type="title"/>
          </p:nvPr>
        </p:nvSpPr>
        <p:spPr/>
        <p:txBody>
          <a:bodyPr/>
          <a:lstStyle/>
          <a:p>
            <a:r>
              <a:rPr lang="en-US" dirty="0" smtClean="0"/>
              <a:t>Development/Re-Development</a:t>
            </a:r>
            <a:endParaRPr lang="en-US" dirty="0"/>
          </a:p>
        </p:txBody>
      </p:sp>
      <p:sp>
        <p:nvSpPr>
          <p:cNvPr id="4" name="Text Placeholder 3"/>
          <p:cNvSpPr>
            <a:spLocks noGrp="1"/>
          </p:cNvSpPr>
          <p:nvPr>
            <p:ph type="body" sz="quarter" idx="19"/>
          </p:nvPr>
        </p:nvSpPr>
        <p:spPr>
          <a:xfrm>
            <a:off x="457200" y="1441704"/>
            <a:ext cx="8305800" cy="4343400"/>
          </a:xfrm>
        </p:spPr>
        <p:txBody>
          <a:bodyPr/>
          <a:lstStyle/>
          <a:p>
            <a:pPr marL="0" indent="0">
              <a:buNone/>
            </a:pPr>
            <a:r>
              <a:rPr kumimoji="1" lang="en-US" dirty="0" smtClean="0">
                <a:latin typeface="Times New Roman" pitchFamily="18" charset="0"/>
              </a:rPr>
              <a:t>15 </a:t>
            </a:r>
            <a:r>
              <a:rPr kumimoji="1" lang="en-US" dirty="0">
                <a:latin typeface="Times New Roman" pitchFamily="18" charset="0"/>
              </a:rPr>
              <a:t>Acre Site, ½ Acre IMPs, ($20/S.F.)*</a:t>
            </a:r>
          </a:p>
          <a:p>
            <a:endParaRPr lang="en-US" dirty="0"/>
          </a:p>
        </p:txBody>
      </p:sp>
    </p:spTree>
    <p:extLst>
      <p:ext uri="{BB962C8B-B14F-4D97-AF65-F5344CB8AC3E}">
        <p14:creationId xmlns:p14="http://schemas.microsoft.com/office/powerpoint/2010/main" val="1889722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pPr algn="l"/>
            <a:r>
              <a:rPr lang="en-US" dirty="0" err="1" smtClean="0"/>
              <a:t>Stormwater</a:t>
            </a:r>
            <a:r>
              <a:rPr lang="en-US" dirty="0" smtClean="0"/>
              <a:t> Stakeholders</a:t>
            </a:r>
            <a:endParaRPr lang="en-US" dirty="0" smtClean="0">
              <a:effectLst/>
            </a:endParaRPr>
          </a:p>
        </p:txBody>
      </p:sp>
      <p:sp>
        <p:nvSpPr>
          <p:cNvPr id="6147" name="Rectangle 3"/>
          <p:cNvSpPr>
            <a:spLocks noGrp="1" noChangeArrowheads="1"/>
          </p:cNvSpPr>
          <p:nvPr>
            <p:ph type="body" sz="quarter" idx="19"/>
          </p:nvPr>
        </p:nvSpPr>
        <p:spPr>
          <a:xfrm>
            <a:off x="457200" y="1371600"/>
            <a:ext cx="8305800" cy="4343400"/>
          </a:xfrm>
          <a:noFill/>
        </p:spPr>
        <p:txBody>
          <a:bodyPr>
            <a:normAutofit lnSpcReduction="10000"/>
          </a:bodyPr>
          <a:lstStyle/>
          <a:p>
            <a:pPr marL="0" indent="0">
              <a:lnSpc>
                <a:spcPct val="90000"/>
              </a:lnSpc>
              <a:buFontTx/>
              <a:buNone/>
            </a:pPr>
            <a:r>
              <a:rPr lang="en-US" sz="2400" dirty="0" err="1" smtClean="0">
                <a:effectLst/>
              </a:rPr>
              <a:t>Stantec</a:t>
            </a:r>
            <a:r>
              <a:rPr lang="en-US" sz="2400" dirty="0" smtClean="0">
                <a:effectLst/>
              </a:rPr>
              <a:t> (formerly WEG) supports a variety of public- and private-sector clientele, including:</a:t>
            </a:r>
          </a:p>
          <a:p>
            <a:pPr>
              <a:lnSpc>
                <a:spcPct val="90000"/>
              </a:lnSpc>
              <a:buFontTx/>
              <a:buNone/>
            </a:pPr>
            <a:endParaRPr lang="en-US" sz="800" dirty="0" smtClean="0">
              <a:effectLst/>
            </a:endParaRPr>
          </a:p>
          <a:p>
            <a:pPr lvl="1">
              <a:lnSpc>
                <a:spcPct val="95000"/>
              </a:lnSpc>
            </a:pPr>
            <a:r>
              <a:rPr lang="en-US" sz="2000" dirty="0" smtClean="0">
                <a:solidFill>
                  <a:srgbClr val="FF9900"/>
                </a:solidFill>
                <a:effectLst/>
              </a:rPr>
              <a:t>Local, State, and Federal Government/Municipalities</a:t>
            </a:r>
          </a:p>
          <a:p>
            <a:pPr lvl="1">
              <a:lnSpc>
                <a:spcPct val="95000"/>
              </a:lnSpc>
            </a:pPr>
            <a:r>
              <a:rPr lang="en-US" sz="2000" dirty="0" smtClean="0">
                <a:solidFill>
                  <a:srgbClr val="FF9900"/>
                </a:solidFill>
                <a:effectLst/>
              </a:rPr>
              <a:t>Commercial and Residential Developers</a:t>
            </a:r>
          </a:p>
          <a:p>
            <a:pPr lvl="1">
              <a:lnSpc>
                <a:spcPct val="95000"/>
              </a:lnSpc>
            </a:pPr>
            <a:r>
              <a:rPr lang="en-US" sz="2000" dirty="0" smtClean="0">
                <a:solidFill>
                  <a:srgbClr val="FF9900"/>
                </a:solidFill>
                <a:effectLst/>
              </a:rPr>
              <a:t>Engineers/Surveyors/Planners</a:t>
            </a:r>
          </a:p>
          <a:p>
            <a:pPr lvl="1">
              <a:lnSpc>
                <a:spcPct val="95000"/>
              </a:lnSpc>
            </a:pPr>
            <a:r>
              <a:rPr lang="en-US" sz="2000" dirty="0" smtClean="0">
                <a:solidFill>
                  <a:srgbClr val="FF9900"/>
                </a:solidFill>
                <a:effectLst/>
              </a:rPr>
              <a:t>Institutions</a:t>
            </a:r>
          </a:p>
          <a:p>
            <a:pPr lvl="1">
              <a:lnSpc>
                <a:spcPct val="95000"/>
              </a:lnSpc>
            </a:pPr>
            <a:r>
              <a:rPr lang="en-US" sz="2000" dirty="0" smtClean="0">
                <a:solidFill>
                  <a:srgbClr val="FF9900"/>
                </a:solidFill>
                <a:effectLst/>
              </a:rPr>
              <a:t>Colleges and Universities</a:t>
            </a:r>
          </a:p>
          <a:p>
            <a:pPr lvl="1">
              <a:lnSpc>
                <a:spcPct val="95000"/>
              </a:lnSpc>
            </a:pPr>
            <a:r>
              <a:rPr lang="en-US" sz="2000" dirty="0" smtClean="0">
                <a:solidFill>
                  <a:srgbClr val="FF9900"/>
                </a:solidFill>
                <a:effectLst/>
              </a:rPr>
              <a:t>K-12 Schools</a:t>
            </a:r>
          </a:p>
          <a:p>
            <a:pPr lvl="1">
              <a:lnSpc>
                <a:spcPct val="95000"/>
              </a:lnSpc>
            </a:pPr>
            <a:r>
              <a:rPr lang="en-US" sz="2000" dirty="0" smtClean="0">
                <a:solidFill>
                  <a:srgbClr val="FF9900"/>
                </a:solidFill>
                <a:effectLst/>
              </a:rPr>
              <a:t>Home Owners Associations</a:t>
            </a:r>
          </a:p>
          <a:p>
            <a:pPr lvl="1">
              <a:lnSpc>
                <a:spcPct val="95000"/>
              </a:lnSpc>
            </a:pPr>
            <a:r>
              <a:rPr lang="en-US" sz="2000" dirty="0" smtClean="0">
                <a:solidFill>
                  <a:srgbClr val="FF9900"/>
                </a:solidFill>
                <a:effectLst/>
              </a:rPr>
              <a:t>Utilities</a:t>
            </a:r>
          </a:p>
          <a:p>
            <a:pPr lvl="1">
              <a:lnSpc>
                <a:spcPct val="95000"/>
              </a:lnSpc>
            </a:pPr>
            <a:r>
              <a:rPr lang="en-US" sz="2000" dirty="0" smtClean="0">
                <a:solidFill>
                  <a:srgbClr val="FF9900"/>
                </a:solidFill>
                <a:effectLst/>
              </a:rPr>
              <a:t>Non-profit Organizations</a:t>
            </a:r>
          </a:p>
          <a:p>
            <a:pPr lvl="1">
              <a:lnSpc>
                <a:spcPct val="95000"/>
              </a:lnSpc>
            </a:pPr>
            <a:r>
              <a:rPr lang="en-US" sz="2000" dirty="0" smtClean="0">
                <a:solidFill>
                  <a:srgbClr val="FF9900"/>
                </a:solidFill>
                <a:effectLst/>
              </a:rPr>
              <a:t>Golf Courses, Parks, and Recreational Facilities</a:t>
            </a:r>
          </a:p>
          <a:p>
            <a:pPr lvl="1">
              <a:lnSpc>
                <a:spcPct val="95000"/>
              </a:lnSpc>
              <a:buNone/>
            </a:pPr>
            <a:endParaRPr lang="en-US" sz="2000" dirty="0" smtClean="0">
              <a:effectLst/>
            </a:endParaRPr>
          </a:p>
          <a:p>
            <a:pPr>
              <a:lnSpc>
                <a:spcPct val="90000"/>
              </a:lnSpc>
              <a:buFontTx/>
              <a:buNone/>
            </a:pPr>
            <a:endParaRPr lang="en-US" sz="2000" dirty="0" smtClean="0">
              <a:effectLst/>
            </a:endParaRPr>
          </a:p>
        </p:txBody>
      </p:sp>
      <p:sp>
        <p:nvSpPr>
          <p:cNvPr id="6148" name="Rectangle 5"/>
          <p:cNvSpPr>
            <a:spLocks noChangeArrowheads="1"/>
          </p:cNvSpPr>
          <p:nvPr/>
        </p:nvSpPr>
        <p:spPr bwMode="auto">
          <a:xfrm>
            <a:off x="1866900" y="5668963"/>
            <a:ext cx="5410200" cy="523208"/>
          </a:xfrm>
          <a:prstGeom prst="rect">
            <a:avLst/>
          </a:prstGeom>
          <a:noFill/>
          <a:ln w="28575" algn="ctr">
            <a:noFill/>
            <a:miter lim="800000"/>
            <a:headEnd/>
            <a:tailEnd/>
          </a:ln>
        </p:spPr>
        <p:txBody>
          <a:bodyPr lIns="91429" tIns="45714" rIns="91429" bIns="45714" anchor="ctr">
            <a:spAutoFit/>
          </a:bodyPr>
          <a:lstStyle/>
          <a:p>
            <a:pPr eaLnBrk="1" hangingPunct="1"/>
            <a:r>
              <a:rPr lang="en-US" sz="1400" dirty="0">
                <a:latin typeface="+mn-lt"/>
              </a:rPr>
              <a:t>…timely, cost-effective solutions to today’s complex environmental issues without “headaches” for our clients</a:t>
            </a:r>
          </a:p>
        </p:txBody>
      </p:sp>
      <p:pic>
        <p:nvPicPr>
          <p:cNvPr id="7" name="Picture 10" descr="IMGP3656"/>
          <p:cNvPicPr>
            <a:picLocks noChangeAspect="1" noChangeArrowheads="1"/>
          </p:cNvPicPr>
          <p:nvPr/>
        </p:nvPicPr>
        <p:blipFill>
          <a:blip r:embed="rId3" cstate="print"/>
          <a:srcRect/>
          <a:stretch>
            <a:fillRect/>
          </a:stretch>
        </p:blipFill>
        <p:spPr bwMode="auto">
          <a:xfrm>
            <a:off x="5638800" y="2971800"/>
            <a:ext cx="3124200" cy="18288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14400"/>
            <a:ext cx="7772400" cy="1470025"/>
          </a:xfrm>
        </p:spPr>
        <p:txBody>
          <a:bodyPr/>
          <a:lstStyle/>
          <a:p>
            <a:r>
              <a:rPr lang="en-US" dirty="0" smtClean="0"/>
              <a:t>Thank you</a:t>
            </a:r>
            <a:br>
              <a:rPr lang="en-US" dirty="0" smtClean="0"/>
            </a:br>
            <a:r>
              <a:rPr lang="en-US" dirty="0" smtClean="0"/>
              <a:t/>
            </a:r>
            <a:br>
              <a:rPr lang="en-US" dirty="0" smtClean="0"/>
            </a:br>
            <a:r>
              <a:rPr lang="en-US" dirty="0" smtClean="0"/>
              <a:t>Questions?</a:t>
            </a:r>
            <a:endParaRPr lang="en-US" dirty="0"/>
          </a:p>
        </p:txBody>
      </p:sp>
      <p:sp>
        <p:nvSpPr>
          <p:cNvPr id="5" name="Subtitle 4"/>
          <p:cNvSpPr>
            <a:spLocks noGrp="1"/>
          </p:cNvSpPr>
          <p:nvPr>
            <p:ph type="subTitle" idx="1"/>
          </p:nvPr>
        </p:nvSpPr>
        <p:spPr/>
        <p:txBody>
          <a:bodyPr>
            <a:normAutofit/>
          </a:bodyPr>
          <a:lstStyle/>
          <a:p>
            <a:pPr marL="342900" indent="-342900">
              <a:buClr>
                <a:schemeClr val="tx2"/>
              </a:buClr>
              <a:buSzPct val="60000"/>
            </a:pPr>
            <a:r>
              <a:rPr lang="en-US" sz="2800" dirty="0" smtClean="0"/>
              <a:t>Scott Blossom, P.E., CFM, LEED A.P.</a:t>
            </a:r>
          </a:p>
          <a:p>
            <a:pPr marL="342900" indent="-342900">
              <a:buClr>
                <a:schemeClr val="tx2"/>
              </a:buClr>
              <a:buSzPct val="60000"/>
            </a:pPr>
            <a:r>
              <a:rPr lang="en-US" sz="2800" dirty="0" smtClean="0">
                <a:hlinkClick r:id="rId3"/>
              </a:rPr>
              <a:t>scott.blossom@stantec.com</a:t>
            </a:r>
            <a:endParaRPr lang="en-US" sz="2800" dirty="0"/>
          </a:p>
          <a:p>
            <a:pPr marL="342900" indent="-342900">
              <a:buClr>
                <a:schemeClr val="tx2"/>
              </a:buClr>
              <a:buSzPct val="60000"/>
            </a:pPr>
            <a:r>
              <a:rPr lang="en-US" sz="2800" dirty="0"/>
              <a:t>(757) 220-6869</a:t>
            </a:r>
          </a:p>
          <a:p>
            <a:endParaRPr lang="en-US" dirty="0"/>
          </a:p>
        </p:txBody>
      </p:sp>
    </p:spTree>
    <p:extLst>
      <p:ext uri="{BB962C8B-B14F-4D97-AF65-F5344CB8AC3E}">
        <p14:creationId xmlns:p14="http://schemas.microsoft.com/office/powerpoint/2010/main" val="3481985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a:lstStyle/>
          <a:p>
            <a:r>
              <a:rPr lang="en-US" dirty="0" smtClean="0">
                <a:effectLst/>
              </a:rPr>
              <a:t>Federal Considerations</a:t>
            </a:r>
          </a:p>
        </p:txBody>
      </p:sp>
      <p:sp>
        <p:nvSpPr>
          <p:cNvPr id="6147" name="Rectangle 3"/>
          <p:cNvSpPr>
            <a:spLocks noGrp="1" noChangeArrowheads="1"/>
          </p:cNvSpPr>
          <p:nvPr>
            <p:ph type="body" sz="quarter" idx="19"/>
          </p:nvPr>
        </p:nvSpPr>
        <p:spPr>
          <a:xfrm>
            <a:off x="457200" y="1447800"/>
            <a:ext cx="8305800" cy="4343400"/>
          </a:xfrm>
          <a:noFill/>
        </p:spPr>
        <p:txBody>
          <a:bodyPr/>
          <a:lstStyle/>
          <a:p>
            <a:pPr marL="0" indent="0">
              <a:buNone/>
            </a:pPr>
            <a:r>
              <a:rPr lang="en-US" sz="2400" dirty="0" smtClean="0">
                <a:effectLst/>
              </a:rPr>
              <a:t>Regulatory Drivers</a:t>
            </a:r>
          </a:p>
          <a:p>
            <a:pPr lvl="1">
              <a:lnSpc>
                <a:spcPct val="95000"/>
              </a:lnSpc>
            </a:pPr>
            <a:r>
              <a:rPr lang="en-US" sz="2000" dirty="0" smtClean="0">
                <a:effectLst/>
              </a:rPr>
              <a:t>National Environmental Policy Act (NEPA) Compliance/Documentation</a:t>
            </a:r>
          </a:p>
          <a:p>
            <a:pPr lvl="2">
              <a:lnSpc>
                <a:spcPct val="95000"/>
              </a:lnSpc>
            </a:pPr>
            <a:r>
              <a:rPr lang="en-US" sz="1600" dirty="0"/>
              <a:t>Environmental Assessments (EAs) </a:t>
            </a:r>
          </a:p>
          <a:p>
            <a:pPr lvl="2">
              <a:lnSpc>
                <a:spcPct val="95000"/>
              </a:lnSpc>
            </a:pPr>
            <a:r>
              <a:rPr lang="en-US" sz="1600" dirty="0"/>
              <a:t>Categorical Exclusions (CATEXs)</a:t>
            </a:r>
          </a:p>
          <a:p>
            <a:pPr lvl="1">
              <a:lnSpc>
                <a:spcPct val="95000"/>
              </a:lnSpc>
            </a:pPr>
            <a:r>
              <a:rPr lang="en-US" sz="2000" dirty="0" smtClean="0">
                <a:effectLst/>
              </a:rPr>
              <a:t>Executive Order 13514 and 13423</a:t>
            </a:r>
            <a:endParaRPr lang="en-US" sz="1600" dirty="0" smtClean="0">
              <a:effectLst/>
            </a:endParaRPr>
          </a:p>
          <a:p>
            <a:pPr lvl="1">
              <a:lnSpc>
                <a:spcPct val="95000"/>
              </a:lnSpc>
            </a:pPr>
            <a:r>
              <a:rPr lang="en-US" sz="2000" dirty="0" smtClean="0">
                <a:effectLst/>
              </a:rPr>
              <a:t>Section 438 of the Energy Independence and Security Act (EISA) Compliance</a:t>
            </a:r>
          </a:p>
          <a:p>
            <a:pPr lvl="1">
              <a:lnSpc>
                <a:spcPct val="95000"/>
              </a:lnSpc>
            </a:pPr>
            <a:r>
              <a:rPr lang="en-US" sz="2000" dirty="0" smtClean="0">
                <a:effectLst/>
              </a:rPr>
              <a:t>Integrated Natural Resources Management Plan (INRMP) Review</a:t>
            </a:r>
          </a:p>
          <a:p>
            <a:pPr lvl="1">
              <a:lnSpc>
                <a:spcPct val="95000"/>
              </a:lnSpc>
            </a:pPr>
            <a:r>
              <a:rPr lang="en-US" sz="2000" dirty="0" smtClean="0">
                <a:effectLst/>
              </a:rPr>
              <a:t>Environmental Management System (EMS) Support</a:t>
            </a:r>
          </a:p>
          <a:p>
            <a:pPr lvl="1">
              <a:lnSpc>
                <a:spcPct val="95000"/>
              </a:lnSpc>
              <a:buNone/>
            </a:pPr>
            <a:endParaRPr lang="en-US" sz="2000" dirty="0" smtClean="0">
              <a:effectLst/>
            </a:endParaRPr>
          </a:p>
          <a:p>
            <a:pPr lvl="1">
              <a:lnSpc>
                <a:spcPct val="95000"/>
              </a:lnSpc>
              <a:buNone/>
            </a:pPr>
            <a:endParaRPr lang="en-US" sz="2000" dirty="0" smtClean="0">
              <a:effectLst/>
            </a:endParaRPr>
          </a:p>
          <a:p>
            <a:pPr>
              <a:lnSpc>
                <a:spcPct val="90000"/>
              </a:lnSpc>
              <a:buFontTx/>
              <a:buNone/>
            </a:pPr>
            <a:endParaRPr lang="en-US" sz="2000" dirty="0" smtClean="0">
              <a:effectLst/>
            </a:endParaRPr>
          </a:p>
        </p:txBody>
      </p:sp>
      <p:sp>
        <p:nvSpPr>
          <p:cNvPr id="6148" name="Rectangle 5"/>
          <p:cNvSpPr>
            <a:spLocks noChangeArrowheads="1"/>
          </p:cNvSpPr>
          <p:nvPr/>
        </p:nvSpPr>
        <p:spPr bwMode="auto">
          <a:xfrm>
            <a:off x="1409700" y="5257800"/>
            <a:ext cx="6324600" cy="523208"/>
          </a:xfrm>
          <a:prstGeom prst="rect">
            <a:avLst/>
          </a:prstGeom>
          <a:noFill/>
          <a:ln w="28575" algn="ctr">
            <a:noFill/>
            <a:miter lim="800000"/>
            <a:headEnd/>
            <a:tailEnd/>
          </a:ln>
        </p:spPr>
        <p:txBody>
          <a:bodyPr wrap="square" lIns="91429" tIns="45714" rIns="91429" bIns="45714" anchor="ctr">
            <a:spAutoFit/>
          </a:bodyPr>
          <a:lstStyle/>
          <a:p>
            <a:pPr eaLnBrk="1" hangingPunct="1"/>
            <a:r>
              <a:rPr lang="en-US" sz="1400" dirty="0" smtClean="0">
                <a:latin typeface="+mn-lt"/>
              </a:rPr>
              <a:t>…capacity and expertise to conduct simultaneous, collaborative, large-scale, complex projects which are focused on sustainability and LID techniques</a:t>
            </a:r>
            <a:endParaRPr lang="en-US" sz="1400" dirty="0">
              <a:latin typeface="+mn-lt"/>
            </a:endParaRPr>
          </a:p>
        </p:txBody>
      </p:sp>
      <p:pic>
        <p:nvPicPr>
          <p:cNvPr id="3074" name="Picture 2"/>
          <p:cNvPicPr>
            <a:picLocks noChangeAspect="1" noChangeArrowheads="1"/>
          </p:cNvPicPr>
          <p:nvPr/>
        </p:nvPicPr>
        <p:blipFill>
          <a:blip r:embed="rId3" cstate="print"/>
          <a:srcRect/>
          <a:stretch>
            <a:fillRect/>
          </a:stretch>
        </p:blipFill>
        <p:spPr bwMode="auto">
          <a:xfrm>
            <a:off x="7181491" y="1752600"/>
            <a:ext cx="1066800" cy="853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1312" y="990600"/>
            <a:ext cx="7943088" cy="4373227"/>
            <a:chOff x="591312" y="1446609"/>
            <a:chExt cx="7943088" cy="4373227"/>
          </a:xfrm>
        </p:grpSpPr>
        <p:sp>
          <p:nvSpPr>
            <p:cNvPr id="6" name="TextBox 5"/>
            <p:cNvSpPr txBox="1"/>
            <p:nvPr/>
          </p:nvSpPr>
          <p:spPr>
            <a:xfrm>
              <a:off x="609600" y="1446609"/>
              <a:ext cx="7924800" cy="1015663"/>
            </a:xfrm>
            <a:prstGeom prst="rect">
              <a:avLst/>
            </a:prstGeom>
            <a:noFill/>
          </p:spPr>
          <p:txBody>
            <a:bodyPr wrap="square" rtlCol="0">
              <a:spAutoFit/>
            </a:bodyPr>
            <a:lstStyle/>
            <a:p>
              <a:r>
                <a:rPr lang="en-US" sz="6000" b="1" dirty="0" smtClean="0">
                  <a:solidFill>
                    <a:srgbClr val="FF9B26"/>
                  </a:solidFill>
                  <a:latin typeface="Century Gothic" pitchFamily="34" charset="0"/>
                </a:rPr>
                <a:t>1</a:t>
              </a:r>
              <a:r>
                <a:rPr lang="en-US" dirty="0" smtClean="0">
                  <a:solidFill>
                    <a:srgbClr val="FF9B26"/>
                  </a:solidFill>
                  <a:latin typeface="Century Gothic" pitchFamily="34" charset="0"/>
                </a:rPr>
                <a:t> </a:t>
              </a:r>
              <a:r>
                <a:rPr lang="en-US" sz="2400" dirty="0" smtClean="0">
                  <a:solidFill>
                    <a:srgbClr val="FF9B26"/>
                  </a:solidFill>
                  <a:latin typeface="Century Gothic" pitchFamily="34" charset="0"/>
                </a:rPr>
                <a:t>Water Resources: General</a:t>
              </a:r>
              <a:endParaRPr lang="en-US" sz="2400" dirty="0">
                <a:solidFill>
                  <a:srgbClr val="FF9B26"/>
                </a:solidFill>
                <a:latin typeface="Century Gothic" pitchFamily="34" charset="0"/>
              </a:endParaRPr>
            </a:p>
          </p:txBody>
        </p:sp>
        <p:sp>
          <p:nvSpPr>
            <p:cNvPr id="7" name="TextBox 6"/>
            <p:cNvSpPr txBox="1"/>
            <p:nvPr/>
          </p:nvSpPr>
          <p:spPr>
            <a:xfrm>
              <a:off x="609600" y="2286000"/>
              <a:ext cx="7924800" cy="1015663"/>
            </a:xfrm>
            <a:prstGeom prst="rect">
              <a:avLst/>
            </a:prstGeom>
            <a:noFill/>
          </p:spPr>
          <p:txBody>
            <a:bodyPr wrap="square" rtlCol="0">
              <a:spAutoFit/>
            </a:bodyPr>
            <a:lstStyle/>
            <a:p>
              <a:r>
                <a:rPr lang="en-US" sz="6000" b="1" dirty="0" smtClean="0">
                  <a:solidFill>
                    <a:srgbClr val="FF9B26"/>
                  </a:solidFill>
                  <a:latin typeface="Century Gothic" pitchFamily="34" charset="0"/>
                </a:rPr>
                <a:t>2</a:t>
              </a:r>
              <a:r>
                <a:rPr lang="en-US" dirty="0" smtClean="0">
                  <a:solidFill>
                    <a:srgbClr val="FF9B26"/>
                  </a:solidFill>
                  <a:latin typeface="Century Gothic" pitchFamily="34" charset="0"/>
                </a:rPr>
                <a:t> </a:t>
              </a:r>
              <a:r>
                <a:rPr lang="en-US" sz="2400" dirty="0" smtClean="0">
                  <a:solidFill>
                    <a:srgbClr val="FF9B26"/>
                  </a:solidFill>
                  <a:latin typeface="Century Gothic" pitchFamily="34" charset="0"/>
                </a:rPr>
                <a:t>Regulatory Drivers</a:t>
              </a:r>
              <a:endParaRPr lang="en-US" sz="2400" dirty="0">
                <a:solidFill>
                  <a:srgbClr val="FF9B26"/>
                </a:solidFill>
                <a:latin typeface="Century Gothic" pitchFamily="34" charset="0"/>
              </a:endParaRPr>
            </a:p>
          </p:txBody>
        </p:sp>
        <p:sp>
          <p:nvSpPr>
            <p:cNvPr id="9" name="TextBox 8"/>
            <p:cNvSpPr txBox="1"/>
            <p:nvPr/>
          </p:nvSpPr>
          <p:spPr>
            <a:xfrm>
              <a:off x="609600" y="3125391"/>
              <a:ext cx="7924800" cy="1015663"/>
            </a:xfrm>
            <a:prstGeom prst="rect">
              <a:avLst/>
            </a:prstGeom>
            <a:noFill/>
          </p:spPr>
          <p:txBody>
            <a:bodyPr wrap="square" rtlCol="0">
              <a:spAutoFit/>
            </a:bodyPr>
            <a:lstStyle/>
            <a:p>
              <a:r>
                <a:rPr lang="en-US" sz="6000" b="1" dirty="0" smtClean="0">
                  <a:solidFill>
                    <a:srgbClr val="FF9B26"/>
                  </a:solidFill>
                  <a:latin typeface="Century Gothic" pitchFamily="34" charset="0"/>
                </a:rPr>
                <a:t>3</a:t>
              </a:r>
              <a:r>
                <a:rPr lang="en-US" dirty="0" smtClean="0">
                  <a:solidFill>
                    <a:srgbClr val="FF9B26"/>
                  </a:solidFill>
                  <a:latin typeface="Century Gothic" pitchFamily="34" charset="0"/>
                </a:rPr>
                <a:t> </a:t>
              </a:r>
              <a:r>
                <a:rPr lang="en-US" sz="2400" dirty="0" smtClean="0">
                  <a:solidFill>
                    <a:srgbClr val="FF9B26"/>
                  </a:solidFill>
                  <a:latin typeface="Century Gothic" pitchFamily="34" charset="0"/>
                </a:rPr>
                <a:t>Technical Review</a:t>
              </a:r>
              <a:endParaRPr lang="en-US" sz="2400" dirty="0">
                <a:solidFill>
                  <a:srgbClr val="FF9B26"/>
                </a:solidFill>
                <a:latin typeface="Century Gothic" pitchFamily="34" charset="0"/>
              </a:endParaRPr>
            </a:p>
          </p:txBody>
        </p:sp>
        <p:sp>
          <p:nvSpPr>
            <p:cNvPr id="10" name="TextBox 9"/>
            <p:cNvSpPr txBox="1"/>
            <p:nvPr/>
          </p:nvSpPr>
          <p:spPr>
            <a:xfrm>
              <a:off x="609600" y="3964782"/>
              <a:ext cx="7924800" cy="1015663"/>
            </a:xfrm>
            <a:prstGeom prst="rect">
              <a:avLst/>
            </a:prstGeom>
            <a:noFill/>
          </p:spPr>
          <p:txBody>
            <a:bodyPr wrap="square" rtlCol="0">
              <a:spAutoFit/>
            </a:bodyPr>
            <a:lstStyle/>
            <a:p>
              <a:r>
                <a:rPr lang="en-US" sz="6000" b="1" dirty="0" smtClean="0">
                  <a:solidFill>
                    <a:srgbClr val="FF9B26"/>
                  </a:solidFill>
                  <a:latin typeface="Century Gothic" pitchFamily="34" charset="0"/>
                </a:rPr>
                <a:t>4</a:t>
              </a:r>
              <a:r>
                <a:rPr lang="en-US" dirty="0" smtClean="0">
                  <a:solidFill>
                    <a:srgbClr val="FF9B26"/>
                  </a:solidFill>
                  <a:latin typeface="Century Gothic" pitchFamily="34" charset="0"/>
                </a:rPr>
                <a:t> </a:t>
              </a:r>
              <a:r>
                <a:rPr lang="en-US" sz="2400" dirty="0" smtClean="0">
                  <a:solidFill>
                    <a:srgbClr val="FF9B26"/>
                  </a:solidFill>
                  <a:latin typeface="Century Gothic" pitchFamily="34" charset="0"/>
                </a:rPr>
                <a:t>Best Management Practices</a:t>
              </a:r>
              <a:endParaRPr lang="en-US" sz="2400" dirty="0">
                <a:solidFill>
                  <a:srgbClr val="FF9B26"/>
                </a:solidFill>
                <a:latin typeface="Century Gothic" pitchFamily="34" charset="0"/>
              </a:endParaRPr>
            </a:p>
          </p:txBody>
        </p:sp>
        <p:sp>
          <p:nvSpPr>
            <p:cNvPr id="11" name="TextBox 10"/>
            <p:cNvSpPr txBox="1"/>
            <p:nvPr/>
          </p:nvSpPr>
          <p:spPr>
            <a:xfrm>
              <a:off x="591312" y="4804173"/>
              <a:ext cx="7924800" cy="1015663"/>
            </a:xfrm>
            <a:prstGeom prst="rect">
              <a:avLst/>
            </a:prstGeom>
            <a:noFill/>
          </p:spPr>
          <p:txBody>
            <a:bodyPr wrap="square" rtlCol="0">
              <a:spAutoFit/>
            </a:bodyPr>
            <a:lstStyle/>
            <a:p>
              <a:r>
                <a:rPr lang="en-US" sz="6000" b="1" dirty="0" smtClean="0">
                  <a:solidFill>
                    <a:srgbClr val="FF9B26"/>
                  </a:solidFill>
                  <a:latin typeface="Century Gothic" pitchFamily="34" charset="0"/>
                </a:rPr>
                <a:t>5</a:t>
              </a:r>
              <a:r>
                <a:rPr lang="en-US" dirty="0" smtClean="0">
                  <a:solidFill>
                    <a:srgbClr val="FF9B26"/>
                  </a:solidFill>
                  <a:latin typeface="Century Gothic" pitchFamily="34" charset="0"/>
                </a:rPr>
                <a:t> </a:t>
              </a:r>
              <a:r>
                <a:rPr lang="en-US" sz="2400" dirty="0" smtClean="0">
                  <a:solidFill>
                    <a:srgbClr val="FF9B26"/>
                  </a:solidFill>
                  <a:latin typeface="Century Gothic" pitchFamily="34" charset="0"/>
                </a:rPr>
                <a:t>Case Studies</a:t>
              </a:r>
              <a:endParaRPr lang="en-US" sz="2400" dirty="0">
                <a:solidFill>
                  <a:srgbClr val="FF9B26"/>
                </a:solidFill>
                <a:latin typeface="Century Gothic" pitchFamily="34" charset="0"/>
              </a:endParaRPr>
            </a:p>
          </p:txBody>
        </p:sp>
      </p:grpSp>
      <p:sp>
        <p:nvSpPr>
          <p:cNvPr id="8" name="Rectangle 5"/>
          <p:cNvSpPr>
            <a:spLocks noChangeArrowheads="1"/>
          </p:cNvSpPr>
          <p:nvPr/>
        </p:nvSpPr>
        <p:spPr bwMode="auto">
          <a:xfrm>
            <a:off x="1866900" y="5819836"/>
            <a:ext cx="5410200" cy="523208"/>
          </a:xfrm>
          <a:prstGeom prst="rect">
            <a:avLst/>
          </a:prstGeom>
          <a:noFill/>
          <a:ln w="28575" algn="ctr">
            <a:noFill/>
            <a:miter lim="800000"/>
            <a:headEnd/>
            <a:tailEnd/>
          </a:ln>
        </p:spPr>
        <p:txBody>
          <a:bodyPr lIns="91429" tIns="45714" rIns="91429" bIns="45714" anchor="ctr">
            <a:spAutoFit/>
          </a:bodyPr>
          <a:lstStyle/>
          <a:p>
            <a:pPr eaLnBrk="1" hangingPunct="1"/>
            <a:r>
              <a:rPr lang="en-US" sz="1400" dirty="0" smtClean="0">
                <a:latin typeface="+mn-lt"/>
              </a:rPr>
              <a:t>…team of exceptional professionals with extensive experience supporting federal clients in their efforts to achieve objectives</a:t>
            </a:r>
            <a:endParaRPr lang="en-US" sz="1400" dirty="0">
              <a:latin typeface="+mn-lt"/>
            </a:endParaRPr>
          </a:p>
        </p:txBody>
      </p:sp>
    </p:spTree>
    <p:extLst>
      <p:ext uri="{BB962C8B-B14F-4D97-AF65-F5344CB8AC3E}">
        <p14:creationId xmlns:p14="http://schemas.microsoft.com/office/powerpoint/2010/main" val="1410459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Resources: General</a:t>
            </a:r>
            <a:endParaRPr lang="en-US" dirty="0"/>
          </a:p>
        </p:txBody>
      </p:sp>
      <p:sp>
        <p:nvSpPr>
          <p:cNvPr id="4" name="Text Placeholder 3"/>
          <p:cNvSpPr>
            <a:spLocks noGrp="1"/>
          </p:cNvSpPr>
          <p:nvPr>
            <p:ph type="body" sz="quarter" idx="11"/>
          </p:nvPr>
        </p:nvSpPr>
        <p:spPr/>
        <p:txBody>
          <a:bodyPr/>
          <a:lstStyle/>
          <a:p>
            <a:r>
              <a:rPr lang="en-US" dirty="0">
                <a:latin typeface="Century Gothic" pitchFamily="34" charset="0"/>
              </a:rPr>
              <a:t>1</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50438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tec">
  <a:themeElements>
    <a:clrScheme name="Stantec">
      <a:dk1>
        <a:sysClr val="windowText" lastClr="000000"/>
      </a:dk1>
      <a:lt1>
        <a:sysClr val="window" lastClr="FFFFFF"/>
      </a:lt1>
      <a:dk2>
        <a:srgbClr val="FF9B26"/>
      </a:dk2>
      <a:lt2>
        <a:srgbClr val="8B8376"/>
      </a:lt2>
      <a:accent1>
        <a:srgbClr val="FF9B26"/>
      </a:accent1>
      <a:accent2>
        <a:srgbClr val="D71923"/>
      </a:accent2>
      <a:accent3>
        <a:srgbClr val="FFC90E"/>
      </a:accent3>
      <a:accent4>
        <a:srgbClr val="00A8FF"/>
      </a:accent4>
      <a:accent5>
        <a:srgbClr val="75C000"/>
      </a:accent5>
      <a:accent6>
        <a:srgbClr val="8B8376"/>
      </a:accent6>
      <a:hlink>
        <a:srgbClr val="0000FF"/>
      </a:hlink>
      <a:folHlink>
        <a:srgbClr val="800080"/>
      </a:folHlink>
    </a:clrScheme>
    <a:fontScheme name="Stantec">
      <a:majorFont>
        <a:latin typeface="Century Gothic"/>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 MASTER">
  <a:themeElements>
    <a:clrScheme name="Stantec Colors">
      <a:dk1>
        <a:sysClr val="windowText" lastClr="000000"/>
      </a:dk1>
      <a:lt1>
        <a:sysClr val="window" lastClr="FFFFFF"/>
      </a:lt1>
      <a:dk2>
        <a:srgbClr val="1F497D"/>
      </a:dk2>
      <a:lt2>
        <a:srgbClr val="EEECE1"/>
      </a:lt2>
      <a:accent1>
        <a:srgbClr val="E36C09"/>
      </a:accent1>
      <a:accent2>
        <a:srgbClr val="FAC08F"/>
      </a:accent2>
      <a:accent3>
        <a:srgbClr val="FDEADA"/>
      </a:accent3>
      <a:accent4>
        <a:srgbClr val="F79646"/>
      </a:accent4>
      <a:accent5>
        <a:srgbClr val="D8D8D8"/>
      </a:accent5>
      <a:accent6>
        <a:srgbClr val="A5A5A5"/>
      </a:accent6>
      <a:hlink>
        <a:srgbClr val="0000FF"/>
      </a:hlink>
      <a:folHlink>
        <a:srgbClr val="800080"/>
      </a:folHlink>
    </a:clrScheme>
    <a:fontScheme name="Stantec 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antec final - 7">
  <a:themeElements>
    <a:clrScheme name="Stantec Colors">
      <a:dk1>
        <a:sysClr val="windowText" lastClr="000000"/>
      </a:dk1>
      <a:lt1>
        <a:sysClr val="window" lastClr="FFFFFF"/>
      </a:lt1>
      <a:dk2>
        <a:srgbClr val="1F497D"/>
      </a:dk2>
      <a:lt2>
        <a:srgbClr val="EEECE1"/>
      </a:lt2>
      <a:accent1>
        <a:srgbClr val="E36C09"/>
      </a:accent1>
      <a:accent2>
        <a:srgbClr val="FAC08F"/>
      </a:accent2>
      <a:accent3>
        <a:srgbClr val="FDEADA"/>
      </a:accent3>
      <a:accent4>
        <a:srgbClr val="F79646"/>
      </a:accent4>
      <a:accent5>
        <a:srgbClr val="D8D8D8"/>
      </a:accent5>
      <a:accent6>
        <a:srgbClr val="A5A5A5"/>
      </a:accent6>
      <a:hlink>
        <a:srgbClr val="0000FF"/>
      </a:hlink>
      <a:folHlink>
        <a:srgbClr val="800080"/>
      </a:folHlink>
    </a:clrScheme>
    <a:fontScheme name="Stantec 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tec">
    <a:dk1>
      <a:sysClr val="windowText" lastClr="000000"/>
    </a:dk1>
    <a:lt1>
      <a:sysClr val="window" lastClr="FFFFFF"/>
    </a:lt1>
    <a:dk2>
      <a:srgbClr val="FF9B26"/>
    </a:dk2>
    <a:lt2>
      <a:srgbClr val="8B8376"/>
    </a:lt2>
    <a:accent1>
      <a:srgbClr val="FF9B26"/>
    </a:accent1>
    <a:accent2>
      <a:srgbClr val="D71923"/>
    </a:accent2>
    <a:accent3>
      <a:srgbClr val="FFC90E"/>
    </a:accent3>
    <a:accent4>
      <a:srgbClr val="00A8FF"/>
    </a:accent4>
    <a:accent5>
      <a:srgbClr val="75C000"/>
    </a:accent5>
    <a:accent6>
      <a:srgbClr val="8B837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6379</TotalTime>
  <Words>3645</Words>
  <Application>Microsoft Office PowerPoint</Application>
  <PresentationFormat>On-screen Show (4:3)</PresentationFormat>
  <Paragraphs>482</Paragraphs>
  <Slides>60</Slides>
  <Notes>45</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60</vt:i4>
      </vt:variant>
    </vt:vector>
  </HeadingPairs>
  <TitlesOfParts>
    <vt:vector size="75" baseType="lpstr">
      <vt:lpstr>ＭＳ Ｐゴシック</vt:lpstr>
      <vt:lpstr>Arial</vt:lpstr>
      <vt:lpstr>Articulate</vt:lpstr>
      <vt:lpstr>Calibri</vt:lpstr>
      <vt:lpstr>Cambria Math</vt:lpstr>
      <vt:lpstr>Century Gothic</vt:lpstr>
      <vt:lpstr>Georgia</vt:lpstr>
      <vt:lpstr>Times New Roman</vt:lpstr>
      <vt:lpstr>Verdana</vt:lpstr>
      <vt:lpstr>Wingdings</vt:lpstr>
      <vt:lpstr>Custom Design</vt:lpstr>
      <vt:lpstr>Stantec</vt:lpstr>
      <vt:lpstr>PPT MASTER</vt:lpstr>
      <vt:lpstr>Stantec final - 7</vt:lpstr>
      <vt:lpstr>Bitmap Image</vt:lpstr>
      <vt:lpstr>Water Resource Engineering Technical Update</vt:lpstr>
      <vt:lpstr>PowerPoint Presentation</vt:lpstr>
      <vt:lpstr>PowerPoint Presentation</vt:lpstr>
      <vt:lpstr>PowerPoint Presentation</vt:lpstr>
      <vt:lpstr>Multi Disciplinary Approach</vt:lpstr>
      <vt:lpstr>Stormwater Stakeholders</vt:lpstr>
      <vt:lpstr>Federal Considerations</vt:lpstr>
      <vt:lpstr>PowerPoint Presentation</vt:lpstr>
      <vt:lpstr>Water Resources: General</vt:lpstr>
      <vt:lpstr>Water Resources &amp; Sustainability </vt:lpstr>
      <vt:lpstr>Hydrologic &amp; Hydraulic Analysis</vt:lpstr>
      <vt:lpstr>PowerPoint Presentation</vt:lpstr>
      <vt:lpstr>Regional Priorities</vt:lpstr>
      <vt:lpstr>PowerPoint Presentation</vt:lpstr>
      <vt:lpstr>PowerPoint Presentation</vt:lpstr>
      <vt:lpstr>Regional Priorities</vt:lpstr>
      <vt:lpstr>Regulatory Drivers</vt:lpstr>
      <vt:lpstr>Chesapeake Bay TMDL – A Commitment to Clean Water</vt:lpstr>
      <vt:lpstr>PowerPoint Presentation</vt:lpstr>
      <vt:lpstr>MS4 Permits</vt:lpstr>
      <vt:lpstr>MS4 Permits</vt:lpstr>
      <vt:lpstr>Stormwater Regulations</vt:lpstr>
      <vt:lpstr>VPDES Permit</vt:lpstr>
      <vt:lpstr>Section 438</vt:lpstr>
      <vt:lpstr>LEED Credits (SSc6.1)   LEED 2009 </vt:lpstr>
      <vt:lpstr>LEED Credits (SSc6.2) LEED 2009 </vt:lpstr>
      <vt:lpstr>Rainwater Management LEED V4 </vt:lpstr>
      <vt:lpstr>Technical Review</vt:lpstr>
      <vt:lpstr>Stormwater Regulations: Runoff Reduction Method </vt:lpstr>
      <vt:lpstr>Stormwater Regulations: Energy Balance Method</vt:lpstr>
      <vt:lpstr>Runoff Reduction Example</vt:lpstr>
      <vt:lpstr>Runoff Reduction Example</vt:lpstr>
      <vt:lpstr>Mixed Use Development: Runoff Reduction Example</vt:lpstr>
      <vt:lpstr>Best Management Practices</vt:lpstr>
      <vt:lpstr>Permeable Pavement</vt:lpstr>
      <vt:lpstr>Permeable Pavement</vt:lpstr>
      <vt:lpstr>Permeable Pavement</vt:lpstr>
      <vt:lpstr>Permeable Pavement</vt:lpstr>
      <vt:lpstr>Permeable Pavement  VIRGINIA DEQ STORMWATER DESIGN SPECIFICATION No. 7 </vt:lpstr>
      <vt:lpstr>Permeable Pavement  VIRGINIA DEQ STORMWATER DESIGN SPECIFICATION No. 7</vt:lpstr>
      <vt:lpstr>Permeable Pavement  VIRGINIA DEQ STORMWATER DESIGN SPECIFICATION No. 7</vt:lpstr>
      <vt:lpstr>Permeable Pavement  VIRGINIA DEQ STORMWATER DESIGN SPECIFICATION No. 7</vt:lpstr>
      <vt:lpstr>Permeable Pavement</vt:lpstr>
      <vt:lpstr>Permeable Pavement  VIRGINIA DEQ STORMWATER DESIGN SPECIFICATION No. 7</vt:lpstr>
      <vt:lpstr>Permeable Pavement</vt:lpstr>
      <vt:lpstr>Integrated Management Practice: Biofiltration</vt:lpstr>
      <vt:lpstr>Site Design Techniques: Architectural Green Roofs</vt:lpstr>
      <vt:lpstr>Site Design: Green Roofs</vt:lpstr>
      <vt:lpstr>Rainwater Harvesting </vt:lpstr>
      <vt:lpstr>Regenerative Techniques</vt:lpstr>
      <vt:lpstr>Regenerative Techniques</vt:lpstr>
      <vt:lpstr>Restoration and Nutrient Banking</vt:lpstr>
      <vt:lpstr>Case Studies</vt:lpstr>
      <vt:lpstr>Undisclosed DoD Location</vt:lpstr>
      <vt:lpstr>Ft Belvoir - History </vt:lpstr>
      <vt:lpstr>Upper Machodoc Creek NSF Dahlgren</vt:lpstr>
      <vt:lpstr>FBI Building</vt:lpstr>
      <vt:lpstr>U.S. Virgin Islands</vt:lpstr>
      <vt:lpstr>Development/Re-Development</vt:lpstr>
      <vt:lpstr>Thank you  Questions?</vt:lpstr>
    </vt:vector>
  </TitlesOfParts>
  <Company>WEG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Eve Ellis</dc:creator>
  <cp:lastModifiedBy>Ann-Germaine Danz</cp:lastModifiedBy>
  <cp:revision>413</cp:revision>
  <dcterms:created xsi:type="dcterms:W3CDTF">2010-01-29T14:59:04Z</dcterms:created>
  <dcterms:modified xsi:type="dcterms:W3CDTF">2014-09-16T19:05:30Z</dcterms:modified>
</cp:coreProperties>
</file>